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8288000" cy="10287000"/>
  <p:notesSz cx="6858000" cy="9144000"/>
  <p:embeddedFontLst>
    <p:embeddedFont>
      <p:font typeface="Arimo" panose="020B0604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gvNnoKeya5bDwxYmB3xcTMQSD18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66"/>
    <p:restoredTop sz="94661"/>
  </p:normalViewPr>
  <p:slideViewPr>
    <p:cSldViewPr snapToGrid="0">
      <p:cViewPr varScale="1">
        <p:scale>
          <a:sx n="96" d="100"/>
          <a:sy n="96" d="100"/>
        </p:scale>
        <p:origin x="184"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86" name="Google Shape;86;p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87" name="Google Shape;87;p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p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Safeguarding</a:t>
            </a:r>
            <a:endParaRPr/>
          </a:p>
          <a:p>
            <a:pPr marL="0" lvl="0" indent="0" algn="l" rtl="0">
              <a:spcBef>
                <a:spcPts val="0"/>
              </a:spcBef>
              <a:spcAft>
                <a:spcPts val="0"/>
              </a:spcAft>
              <a:buNone/>
            </a:pPr>
            <a:endParaRPr/>
          </a:p>
          <a:p>
            <a:pPr marL="0" lvl="0" indent="0" algn="l" rtl="0">
              <a:spcBef>
                <a:spcPts val="0"/>
              </a:spcBef>
              <a:spcAft>
                <a:spcPts val="0"/>
              </a:spcAft>
              <a:buNone/>
            </a:pPr>
            <a:r>
              <a:rPr lang="en-US"/>
              <a:t>This lesson is about the local council, council tax and caring for the environment. Some families may be struggling to pay bills, including council tax, and some children may live in temporary accommodation or areas with fewer facilities. Use the characters to keep discussion one step removed, and never ask children whether their family pays council tax or can afford new things. Present second-hand and borrowed items positively: they are sensible, sustainable choices, not a sign of being poor.</a:t>
            </a:r>
            <a:endParaRPr/>
          </a:p>
          <a:p>
            <a:pPr marL="0" lvl="0" indent="0" algn="l" rtl="0">
              <a:spcBef>
                <a:spcPts val="0"/>
              </a:spcBef>
              <a:spcAft>
                <a:spcPts val="0"/>
              </a:spcAft>
              <a:buNone/>
            </a:pPr>
            <a:endParaRPr/>
          </a:p>
          <a:p>
            <a:pPr marL="0" lvl="0" indent="0" algn="l" rtl="0">
              <a:spcBef>
                <a:spcPts val="0"/>
              </a:spcBef>
              <a:spcAft>
                <a:spcPts val="0"/>
              </a:spcAft>
              <a:buNone/>
            </a:pPr>
            <a:r>
              <a:rPr lang="en-US"/>
              <a:t>Avoid party-political comment. Councillors may belong to different political parties; keep the focus on what councils do and how people can have their say.</a:t>
            </a:r>
            <a:endParaRPr/>
          </a:p>
          <a:p>
            <a:pPr marL="0" lvl="0" indent="0" algn="l" rtl="0">
              <a:spcBef>
                <a:spcPts val="0"/>
              </a:spcBef>
              <a:spcAft>
                <a:spcPts val="0"/>
              </a:spcAft>
              <a:buNone/>
            </a:pPr>
            <a:endParaRPr/>
          </a:p>
          <a:p>
            <a:pPr marL="0" lvl="0" indent="0" algn="l" rtl="0">
              <a:spcBef>
                <a:spcPts val="0"/>
              </a:spcBef>
              <a:spcAft>
                <a:spcPts val="0"/>
              </a:spcAft>
              <a:buNone/>
            </a:pPr>
            <a:r>
              <a:rPr lang="en-US"/>
              <a:t>Remind children of the ground rules and that they won't have to share anything private if they don't want to. Provide a strategy such as a 'Tell Me Anything Box' where children can post any private concerns or comments that they want you to see. If a child discloses a worry, follow your school's safeguarding procedures and inform your Designated Safeguarding Lead if necessary.</a:t>
            </a:r>
            <a:endParaRPr/>
          </a:p>
          <a:p>
            <a:pPr marL="0" lvl="0" indent="0" algn="l" rtl="0">
              <a:spcBef>
                <a:spcPts val="0"/>
              </a:spcBef>
              <a:spcAft>
                <a:spcPts val="0"/>
              </a:spcAft>
              <a:buNone/>
            </a:pPr>
            <a:endParaRPr/>
          </a:p>
          <a:p>
            <a:pPr marL="0" lvl="0" indent="0" algn="l" rtl="0">
              <a:spcBef>
                <a:spcPts val="0"/>
              </a:spcBef>
              <a:spcAft>
                <a:spcPts val="0"/>
              </a:spcAft>
              <a:buNone/>
            </a:pPr>
            <a:r>
              <a:rPr lang="en-US"/>
              <a:t>At the start of the lesson, reinforce the ground rules for everyone.</a:t>
            </a:r>
            <a:endParaRPr/>
          </a:p>
        </p:txBody>
      </p:sp>
      <p:sp>
        <p:nvSpPr>
          <p:cNvPr id="89" name="Google Shape;89;p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90" name="Google Shape;90;p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98" name="Google Shape;98;p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99" name="Google Shape;99;p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Share the learning challenges with the class. You will return to them at the end of the lesson (Slide 11).</a:t>
            </a:r>
            <a:endParaRPr/>
          </a:p>
        </p:txBody>
      </p:sp>
      <p:sp>
        <p:nvSpPr>
          <p:cNvPr id="101" name="Google Shape;101;p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02" name="Google Shape;102;p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10" name="Google Shape;110;p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11" name="Google Shape;111;p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Activity 1 (10 minutes): Who pays for these?</a:t>
            </a:r>
            <a:endParaRPr/>
          </a:p>
          <a:p>
            <a:pPr marL="0" lvl="0" indent="0" algn="l" rtl="0">
              <a:spcBef>
                <a:spcPts val="0"/>
              </a:spcBef>
              <a:spcAft>
                <a:spcPts val="0"/>
              </a:spcAft>
              <a:buNone/>
            </a:pPr>
            <a:endParaRPr/>
          </a:p>
          <a:p>
            <a:pPr marL="0" lvl="0" indent="0" algn="l" rtl="0">
              <a:spcBef>
                <a:spcPts val="0"/>
              </a:spcBef>
              <a:spcAft>
                <a:spcPts val="0"/>
              </a:spcAft>
              <a:buNone/>
            </a:pPr>
            <a:r>
              <a:rPr lang="en-US"/>
              <a:t>NOTE: There is a word bank at the end of your slide deck.</a:t>
            </a:r>
            <a:endParaRPr/>
          </a:p>
          <a:p>
            <a:pPr marL="0" lvl="0" indent="0" algn="l" rtl="0">
              <a:spcBef>
                <a:spcPts val="0"/>
              </a:spcBef>
              <a:spcAft>
                <a:spcPts val="0"/>
              </a:spcAft>
              <a:buNone/>
            </a:pPr>
            <a:endParaRPr/>
          </a:p>
          <a:p>
            <a:pPr marL="0" lvl="0" indent="0" algn="l" rtl="0">
              <a:spcBef>
                <a:spcPts val="0"/>
              </a:spcBef>
              <a:spcAft>
                <a:spcPts val="0"/>
              </a:spcAft>
              <a:buNone/>
            </a:pPr>
            <a:r>
              <a:rPr lang="en-US"/>
              <a:t>Starter: Show photos (or draw quick sketches) of a wheelie bin, a park, a library and a streetlight. Ask: Who looks after these? Who pays for them? Take ideas without correcting yet.</a:t>
            </a:r>
            <a:endParaRPr/>
          </a:p>
          <a:p>
            <a:pPr marL="0" lvl="0" indent="0" algn="l" rtl="0">
              <a:spcBef>
                <a:spcPts val="0"/>
              </a:spcBef>
              <a:spcAft>
                <a:spcPts val="0"/>
              </a:spcAft>
              <a:buNone/>
            </a:pPr>
            <a:endParaRPr/>
          </a:p>
          <a:p>
            <a:pPr marL="0" lvl="0" indent="0" algn="l" rtl="0">
              <a:spcBef>
                <a:spcPts val="0"/>
              </a:spcBef>
              <a:spcAft>
                <a:spcPts val="0"/>
              </a:spcAft>
              <a:buNone/>
            </a:pPr>
            <a:r>
              <a:rPr lang="en-US"/>
              <a:t>Recap from Year 2 and earlier in Year 3: we know that families budget their money and choose what to spend it on. Today we find out that a whole town or city also has to make choices about money.</a:t>
            </a:r>
            <a:endParaRPr/>
          </a:p>
        </p:txBody>
      </p:sp>
      <p:sp>
        <p:nvSpPr>
          <p:cNvPr id="113" name="Google Shape;113;p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14" name="Google Shape;114;p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4: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23" name="Google Shape;123;p4: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24" name="Google Shape;124;p4: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4: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n-US"/>
              <a:t>Share the definition on this slide. Explain that a council looks after lots of things in our local area. The people who make decisions for the council are called councillors. Grown-ups who live in the area vote for them in a local election, usually every four years. Councillors are ordinary people from the area who want to help it.</a:t>
            </a:r>
            <a:endParaRPr/>
          </a:p>
          <a:p>
            <a:pPr marL="0" lvl="0" indent="0" algn="l" rtl="0">
              <a:spcBef>
                <a:spcPts val="0"/>
              </a:spcBef>
              <a:spcAft>
                <a:spcPts val="0"/>
              </a:spcAft>
              <a:buNone/>
            </a:pPr>
            <a:endParaRPr/>
          </a:p>
          <a:p>
            <a:pPr marL="0" lvl="0" indent="0" algn="l" rtl="0">
              <a:spcBef>
                <a:spcPts val="0"/>
              </a:spcBef>
              <a:spcAft>
                <a:spcPts val="0"/>
              </a:spcAft>
              <a:buNone/>
            </a:pPr>
            <a:r>
              <a:rPr lang="en-US"/>
              <a:t>Introduce Bo. He loves riding his bike to the park at the weekend. Ask: Which things on Bo's journey might the council look after? (the roads, the pavement, streetlights, road crossings, the park, the bins and benches in the park)</a:t>
            </a:r>
            <a:endParaRPr/>
          </a:p>
          <a:p>
            <a:pPr marL="0" lvl="0" indent="0" algn="l" rtl="0">
              <a:spcBef>
                <a:spcPts val="0"/>
              </a:spcBef>
              <a:spcAft>
                <a:spcPts val="0"/>
              </a:spcAft>
              <a:buNone/>
            </a:pPr>
            <a:endParaRPr/>
          </a:p>
          <a:p>
            <a:pPr marL="0" lvl="0" indent="0" algn="l" rtl="0">
              <a:spcBef>
                <a:spcPts val="0"/>
              </a:spcBef>
              <a:spcAft>
                <a:spcPts val="0"/>
              </a:spcAft>
              <a:buNone/>
            </a:pPr>
            <a:r>
              <a:rPr lang="en-US"/>
              <a:t>Note: in Scotland and Northern Ireland, councils work in a similar way. Some areas have more than one council (for example, a county council and a district council) which share the jobs.</a:t>
            </a:r>
            <a:endParaRPr/>
          </a:p>
        </p:txBody>
      </p:sp>
      <p:sp>
        <p:nvSpPr>
          <p:cNvPr id="126" name="Google Shape;126;p4: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27" name="Google Shape;127;p4: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5: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35" name="Google Shape;135;p5: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36" name="Google Shape;136;p5: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Introduce Taz. Her dad works in a bank, so she knows a bit about money. She has noticed a letter at home that says 'Council Tax'.</a:t>
            </a:r>
            <a:endParaRPr/>
          </a:p>
          <a:p>
            <a:pPr marL="0" lvl="0" indent="0" algn="l" rtl="0">
              <a:spcBef>
                <a:spcPts val="0"/>
              </a:spcBef>
              <a:spcAft>
                <a:spcPts val="0"/>
              </a:spcAft>
              <a:buNone/>
            </a:pPr>
            <a:endParaRPr/>
          </a:p>
          <a:p>
            <a:pPr marL="0" lvl="0" indent="0" algn="l" rtl="0">
              <a:spcBef>
                <a:spcPts val="0"/>
              </a:spcBef>
              <a:spcAft>
                <a:spcPts val="0"/>
              </a:spcAft>
              <a:buNone/>
            </a:pPr>
            <a:r>
              <a:rPr lang="en-US"/>
              <a:t>Explain that most households pay council tax to the local council. The amount depends on the size and value of the home, and some people pay less or nothing, for example if they have a low income, live alone or are a student. Taxes are a way of sharing the cost of things that everybody uses.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list of services together. Other services councils pay for include: schools (in many areas), care for older and disabled people, housing, road repairs, road crossings, leisure centres and swimming pools, and keeping streets clean.</a:t>
            </a:r>
            <a:endParaRPr/>
          </a:p>
          <a:p>
            <a:pPr marL="0" lvl="0" indent="0" algn="l" rtl="0">
              <a:spcBef>
                <a:spcPts val="0"/>
              </a:spcBef>
              <a:spcAft>
                <a:spcPts val="0"/>
              </a:spcAft>
              <a:buNone/>
            </a:pPr>
            <a:endParaRPr/>
          </a:p>
          <a:p>
            <a:pPr marL="0" lvl="0" indent="0" algn="l" rtl="0">
              <a:spcBef>
                <a:spcPts val="0"/>
              </a:spcBef>
              <a:spcAft>
                <a:spcPts val="0"/>
              </a:spcAft>
              <a:buNone/>
            </a:pPr>
            <a:r>
              <a:rPr lang="en-US"/>
              <a:t>Ask: Which of these services have you used this week? Which service do you think costs the most? (Care for older and disabled people and children's services usually cost councils the most.)</a:t>
            </a:r>
            <a:endParaRPr/>
          </a:p>
          <a:p>
            <a:pPr marL="0" lvl="0" indent="0" algn="l" rtl="0">
              <a:spcBef>
                <a:spcPts val="0"/>
              </a:spcBef>
              <a:spcAft>
                <a:spcPts val="0"/>
              </a:spcAft>
              <a:buNone/>
            </a:pPr>
            <a:endParaRPr/>
          </a:p>
          <a:p>
            <a:pPr marL="0" lvl="0" indent="0" algn="l" rtl="0">
              <a:spcBef>
                <a:spcPts val="0"/>
              </a:spcBef>
              <a:spcAft>
                <a:spcPts val="0"/>
              </a:spcAft>
              <a:buNone/>
            </a:pPr>
            <a:r>
              <a:rPr lang="en-US"/>
              <a:t>Ask: What would happen if nobody paid council tax? (Bins would not be emptied, parks would not be looked after, libraries might close.)</a:t>
            </a:r>
            <a:endParaRPr/>
          </a:p>
          <a:p>
            <a:pPr marL="0" lvl="0" indent="0" algn="l" rtl="0">
              <a:spcBef>
                <a:spcPts val="0"/>
              </a:spcBef>
              <a:spcAft>
                <a:spcPts val="0"/>
              </a:spcAft>
              <a:buNone/>
            </a:pPr>
            <a:endParaRPr/>
          </a:p>
          <a:p>
            <a:pPr marL="0" lvl="0" indent="0" algn="l" rtl="0">
              <a:spcBef>
                <a:spcPts val="0"/>
              </a:spcBef>
              <a:spcAft>
                <a:spcPts val="0"/>
              </a:spcAft>
              <a:buNone/>
            </a:pPr>
            <a:r>
              <a:rPr lang="en-US"/>
              <a:t>Note for Northern Ireland: households pay 'rates' rather than council tax, and some services (such as schools and roads) are run by other organisations. Use the term that fits your setting.</a:t>
            </a:r>
            <a:endParaRPr/>
          </a:p>
        </p:txBody>
      </p:sp>
      <p:sp>
        <p:nvSpPr>
          <p:cNvPr id="138" name="Google Shape;138;p5: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39" name="Google Shape;139;p5: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48" name="Google Shape;148;p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49" name="Google Shape;149;p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p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Activity 2 (20 minutes): Flip's new bike</a:t>
            </a:r>
            <a:endParaRPr/>
          </a:p>
          <a:p>
            <a:pPr marL="0" lvl="0" indent="0" algn="l" rtl="0">
              <a:spcBef>
                <a:spcPts val="0"/>
              </a:spcBef>
              <a:spcAft>
                <a:spcPts val="0"/>
              </a:spcAft>
              <a:buNone/>
            </a:pPr>
            <a:endParaRPr/>
          </a:p>
          <a:p>
            <a:pPr marL="0" lvl="0" indent="0" algn="l" rtl="0">
              <a:spcBef>
                <a:spcPts val="0"/>
              </a:spcBef>
              <a:spcAft>
                <a:spcPts val="0"/>
              </a:spcAft>
              <a:buNone/>
            </a:pPr>
            <a:r>
              <a:rPr lang="en-US"/>
              <a:t>Explain that it isn't only councils that make choices which affect our area and our planet. Families make choices every day too.</a:t>
            </a:r>
            <a:endParaRPr/>
          </a:p>
          <a:p>
            <a:pPr marL="0" lvl="0" indent="0" algn="l" rtl="0">
              <a:spcBef>
                <a:spcPts val="0"/>
              </a:spcBef>
              <a:spcAft>
                <a:spcPts val="0"/>
              </a:spcAft>
              <a:buNone/>
            </a:pPr>
            <a:endParaRPr/>
          </a:p>
          <a:p>
            <a:pPr marL="0" lvl="0" indent="0" algn="l" rtl="0">
              <a:spcBef>
                <a:spcPts val="0"/>
              </a:spcBef>
              <a:spcAft>
                <a:spcPts val="0"/>
              </a:spcAft>
              <a:buNone/>
            </a:pPr>
            <a:r>
              <a:rPr lang="en-US"/>
              <a:t>Introduce Flip. He is sporty and loves riding his bike, but he has grown too big for it. His dad works for the fire service and his mum works at a supermarket.</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three choices together. Check understanding of 'second-hand' (something that has been owned and used by someone else before, and is sold or given on). Ask: Where can you find second-hand things? (charity shops, car boot sales, online selling sites, school sales, friends and family)</a:t>
            </a:r>
            <a:endParaRPr/>
          </a:p>
          <a:p>
            <a:pPr marL="0" lvl="0" indent="0" algn="l" rtl="0">
              <a:spcBef>
                <a:spcPts val="0"/>
              </a:spcBef>
              <a:spcAft>
                <a:spcPts val="0"/>
              </a:spcAft>
              <a:buNone/>
            </a:pPr>
            <a:endParaRPr/>
          </a:p>
          <a:p>
            <a:pPr marL="0" lvl="0" indent="0" algn="l" rtl="0">
              <a:spcBef>
                <a:spcPts val="0"/>
              </a:spcBef>
              <a:spcAft>
                <a:spcPts val="0"/>
              </a:spcAft>
              <a:buNone/>
            </a:pPr>
            <a:r>
              <a:rPr lang="en-US"/>
              <a:t>Ask: What is the difference in price between the new bike and the second-hand bike? (£80) How much does borrowing cost? (nothing, though it is polite to look after it and give it back, or pass it on)</a:t>
            </a:r>
            <a:endParaRPr/>
          </a:p>
          <a:p>
            <a:pPr marL="0" lvl="0" indent="0" algn="l" rtl="0">
              <a:spcBef>
                <a:spcPts val="0"/>
              </a:spcBef>
              <a:spcAft>
                <a:spcPts val="0"/>
              </a:spcAft>
              <a:buNone/>
            </a:pPr>
            <a:endParaRPr/>
          </a:p>
          <a:p>
            <a:pPr marL="0" lvl="0" indent="0" algn="l" rtl="0">
              <a:spcBef>
                <a:spcPts val="0"/>
              </a:spcBef>
              <a:spcAft>
                <a:spcPts val="0"/>
              </a:spcAft>
              <a:buNone/>
            </a:pPr>
            <a:r>
              <a:rPr lang="en-US"/>
              <a:t>Introduce the word 'sustainable': a choice that does not use up more of the planet's resources than we need. Making a new bike uses metal, rubber, plastic and energy, and the bike has to be transported to the shop. Reusing a bike keeps it out of landfill.</a:t>
            </a:r>
            <a:endParaRPr/>
          </a:p>
          <a:p>
            <a:pPr marL="0" lvl="0" indent="0" algn="l" rtl="0">
              <a:spcBef>
                <a:spcPts val="0"/>
              </a:spcBef>
              <a:spcAft>
                <a:spcPts val="0"/>
              </a:spcAft>
              <a:buNone/>
            </a:pPr>
            <a:endParaRPr/>
          </a:p>
          <a:p>
            <a:pPr marL="0" lvl="0" indent="0" algn="l" rtl="0">
              <a:spcBef>
                <a:spcPts val="0"/>
              </a:spcBef>
              <a:spcAft>
                <a:spcPts val="0"/>
              </a:spcAft>
              <a:buNone/>
            </a:pPr>
            <a:r>
              <a:rPr lang="en-US"/>
              <a:t>Then move to the next slide, where groups weigh up the choices.</a:t>
            </a:r>
            <a:endParaRPr/>
          </a:p>
        </p:txBody>
      </p:sp>
      <p:sp>
        <p:nvSpPr>
          <p:cNvPr id="151" name="Google Shape;151;p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52" name="Google Shape;152;p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62" name="Google Shape;162;p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63" name="Google Shape;163;p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p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In small groups, children use the 'Flip's bike choices' sheet at the end of the teacher notes PDF. For each choice, they record what is good about it and what could be a problem, thinking about cost, value and the planet.</a:t>
            </a:r>
            <a:endParaRPr/>
          </a:p>
          <a:p>
            <a:pPr marL="0" lvl="0" indent="0" algn="l" rtl="0">
              <a:spcBef>
                <a:spcPts val="0"/>
              </a:spcBef>
              <a:spcAft>
                <a:spcPts val="0"/>
              </a:spcAft>
              <a:buNone/>
            </a:pPr>
            <a:endParaRPr/>
          </a:p>
          <a:p>
            <a:pPr marL="0" lvl="0" indent="0" algn="l" rtl="0">
              <a:spcBef>
                <a:spcPts val="0"/>
              </a:spcBef>
              <a:spcAft>
                <a:spcPts val="0"/>
              </a:spcAft>
              <a:buNone/>
            </a:pPr>
            <a:r>
              <a:rPr lang="en-US"/>
              <a:t>Possible answers:</a:t>
            </a:r>
            <a:endParaRPr/>
          </a:p>
          <a:p>
            <a:pPr marL="0" lvl="0" indent="0" algn="l" rtl="0">
              <a:spcBef>
                <a:spcPts val="0"/>
              </a:spcBef>
              <a:spcAft>
                <a:spcPts val="0"/>
              </a:spcAft>
              <a:buNone/>
            </a:pPr>
            <a:r>
              <a:rPr lang="en-US"/>
              <a:t>A: New bike (£120). Good: it is the right size, has no wear and tear, may come with a guarantee and could be passed on later. Problems: it costs the most, and making a new bike uses metal, plastic, rubber and energy.</a:t>
            </a:r>
            <a:endParaRPr/>
          </a:p>
          <a:p>
            <a:pPr marL="0" lvl="0" indent="0" algn="l" rtl="0">
              <a:spcBef>
                <a:spcPts val="0"/>
              </a:spcBef>
              <a:spcAft>
                <a:spcPts val="0"/>
              </a:spcAft>
              <a:buNone/>
            </a:pPr>
            <a:r>
              <a:rPr lang="en-US"/>
              <a:t>B: Second-hand bike (£40). Good: it saves £80, which could be spent on a helmet and lights or saved; it reuses something that already exists. Problems: it might need repairs, may not be the colour Flip wants, and you should check that the brakes and tyres are safe.</a:t>
            </a:r>
            <a:endParaRPr/>
          </a:p>
          <a:p>
            <a:pPr marL="0" lvl="0" indent="0" algn="l" rtl="0">
              <a:spcBef>
                <a:spcPts val="0"/>
              </a:spcBef>
              <a:spcAft>
                <a:spcPts val="0"/>
              </a:spcAft>
              <a:buNone/>
            </a:pPr>
            <a:r>
              <a:rPr lang="en-US"/>
              <a:t>C: Borrow his cousin's bike (free). Good: it costs nothing and uses no new materials. Problems: it might not be quite the right size, and Flip must look after it and give it back when asked.</a:t>
            </a:r>
            <a:endParaRPr/>
          </a:p>
          <a:p>
            <a:pPr marL="0" lvl="0" indent="0" algn="l" rtl="0">
              <a:spcBef>
                <a:spcPts val="0"/>
              </a:spcBef>
              <a:spcAft>
                <a:spcPts val="0"/>
              </a:spcAft>
              <a:buNone/>
            </a:pPr>
            <a:endParaRPr/>
          </a:p>
          <a:p>
            <a:pPr marL="0" lvl="0" indent="0" algn="l" rtl="0">
              <a:spcBef>
                <a:spcPts val="0"/>
              </a:spcBef>
              <a:spcAft>
                <a:spcPts val="0"/>
              </a:spcAft>
              <a:buNone/>
            </a:pPr>
            <a:r>
              <a:rPr lang="en-US"/>
              <a:t>Draw out that there is no single right answer. A good choice balances cost, value (how much use you get for the money) and the effect on the planet. Make clear that second-hand and borrowed things are smart, sustainable choices that many families make.</a:t>
            </a:r>
            <a:endParaRPr/>
          </a:p>
          <a:p>
            <a:pPr marL="0" lvl="0" indent="0" algn="l" rtl="0">
              <a:spcBef>
                <a:spcPts val="0"/>
              </a:spcBef>
              <a:spcAft>
                <a:spcPts val="0"/>
              </a:spcAft>
              <a:buNone/>
            </a:pPr>
            <a:endParaRPr/>
          </a:p>
          <a:p>
            <a:pPr marL="0" lvl="0" indent="0" algn="l" rtl="0">
              <a:spcBef>
                <a:spcPts val="0"/>
              </a:spcBef>
              <a:spcAft>
                <a:spcPts val="0"/>
              </a:spcAft>
              <a:buNone/>
            </a:pPr>
            <a:r>
              <a:rPr lang="en-US"/>
              <a:t>Support: give children picture cards for each choice and a simple 'good / problem' sorting mat.</a:t>
            </a:r>
            <a:endParaRPr/>
          </a:p>
          <a:p>
            <a:pPr marL="0" lvl="0" indent="0" algn="l" rtl="0">
              <a:spcBef>
                <a:spcPts val="0"/>
              </a:spcBef>
              <a:spcAft>
                <a:spcPts val="0"/>
              </a:spcAft>
              <a:buNone/>
            </a:pPr>
            <a:r>
              <a:rPr lang="en-US"/>
              <a:t>Challenge: if the family chose the second-hand bike, how could they use the £80 they saved? What would be a sensible choice?</a:t>
            </a:r>
            <a:endParaRPr/>
          </a:p>
        </p:txBody>
      </p:sp>
      <p:sp>
        <p:nvSpPr>
          <p:cNvPr id="165" name="Google Shape;165;p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66" name="Google Shape;166;p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74" name="Google Shape;174;p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75" name="Google Shape;175;p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Activity 3 (15 minutes): Speak up for your area</a:t>
            </a:r>
            <a:endParaRPr/>
          </a:p>
          <a:p>
            <a:pPr marL="0" lvl="0" indent="0" algn="l" rtl="0">
              <a:spcBef>
                <a:spcPts val="0"/>
              </a:spcBef>
              <a:spcAft>
                <a:spcPts val="0"/>
              </a:spcAft>
              <a:buNone/>
            </a:pPr>
            <a:endParaRPr/>
          </a:p>
          <a:p>
            <a:pPr marL="0" lvl="0" indent="0" algn="l" rtl="0">
              <a:spcBef>
                <a:spcPts val="0"/>
              </a:spcBef>
              <a:spcAft>
                <a:spcPts val="0"/>
              </a:spcAft>
              <a:buNone/>
            </a:pPr>
            <a:r>
              <a:rPr lang="en-US"/>
              <a:t>Introduce Maz. She is very kind, especially to animals, and she walks her family's dog in the local park. Read the slide together.</a:t>
            </a:r>
            <a:endParaRPr/>
          </a:p>
          <a:p>
            <a:pPr marL="0" lvl="0" indent="0" algn="l" rtl="0">
              <a:spcBef>
                <a:spcPts val="0"/>
              </a:spcBef>
              <a:spcAft>
                <a:spcPts val="0"/>
              </a:spcAft>
              <a:buNone/>
            </a:pPr>
            <a:endParaRPr/>
          </a:p>
          <a:p>
            <a:pPr marL="0" lvl="0" indent="0" algn="l" rtl="0">
              <a:spcBef>
                <a:spcPts val="0"/>
              </a:spcBef>
              <a:spcAft>
                <a:spcPts val="0"/>
              </a:spcAft>
              <a:buNone/>
            </a:pPr>
            <a:r>
              <a:rPr lang="en-US"/>
              <a:t>Explain that councillors are there to listen to the people who live in their area, including children. Anyone can write to their councillor or email them, and their contact details are on the council's website. Many areas also have a youth council or children's council.</a:t>
            </a:r>
            <a:endParaRPr/>
          </a:p>
          <a:p>
            <a:pPr marL="0" lvl="0" indent="0" algn="l" rtl="0">
              <a:spcBef>
                <a:spcPts val="0"/>
              </a:spcBef>
              <a:spcAft>
                <a:spcPts val="0"/>
              </a:spcAft>
              <a:buNone/>
            </a:pPr>
            <a:endParaRPr/>
          </a:p>
          <a:p>
            <a:pPr marL="0" lvl="0" indent="0" algn="l" rtl="0">
              <a:spcBef>
                <a:spcPts val="0"/>
              </a:spcBef>
              <a:spcAft>
                <a:spcPts val="0"/>
              </a:spcAft>
              <a:buNone/>
            </a:pPr>
            <a:r>
              <a:rPr lang="en-US"/>
              <a:t>Ask: What could Maz suggest? (more bins, recycling bins, a litter-pick day, signs asking people to take litter home, planting trees or flowers)</a:t>
            </a:r>
            <a:endParaRPr/>
          </a:p>
          <a:p>
            <a:pPr marL="0" lvl="0" indent="0" algn="l" rtl="0">
              <a:spcBef>
                <a:spcPts val="0"/>
              </a:spcBef>
              <a:spcAft>
                <a:spcPts val="0"/>
              </a:spcAft>
              <a:buNone/>
            </a:pPr>
            <a:endParaRPr/>
          </a:p>
          <a:p>
            <a:pPr marL="0" lvl="0" indent="0" algn="l" rtl="0">
              <a:spcBef>
                <a:spcPts val="0"/>
              </a:spcBef>
              <a:spcAft>
                <a:spcPts val="0"/>
              </a:spcAft>
              <a:buNone/>
            </a:pPr>
            <a:r>
              <a:rPr lang="en-US"/>
              <a:t>Model a short letter on the board, then children write their own using the 'Letter to a councillor' frame at the end of the teacher notes PDF. They choose one improvement to their area's environment and give a reason. The frame includes:</a:t>
            </a:r>
            <a:endParaRPr/>
          </a:p>
          <a:p>
            <a:pPr marL="0" lvl="0" indent="0" algn="l" rtl="0">
              <a:spcBef>
                <a:spcPts val="0"/>
              </a:spcBef>
              <a:spcAft>
                <a:spcPts val="0"/>
              </a:spcAft>
              <a:buNone/>
            </a:pPr>
            <a:r>
              <a:rPr lang="en-US"/>
              <a:t>Dear Councillor,</a:t>
            </a:r>
            <a:endParaRPr/>
          </a:p>
          <a:p>
            <a:pPr marL="0" lvl="0" indent="0" algn="l" rtl="0">
              <a:spcBef>
                <a:spcPts val="0"/>
              </a:spcBef>
              <a:spcAft>
                <a:spcPts val="0"/>
              </a:spcAft>
              <a:buNone/>
            </a:pPr>
            <a:r>
              <a:rPr lang="en-US"/>
              <a:t>My name is ... and I am in Year 3.</a:t>
            </a:r>
            <a:endParaRPr/>
          </a:p>
          <a:p>
            <a:pPr marL="0" lvl="0" indent="0" algn="l" rtl="0">
              <a:spcBef>
                <a:spcPts val="0"/>
              </a:spcBef>
              <a:spcAft>
                <a:spcPts val="0"/>
              </a:spcAft>
              <a:buNone/>
            </a:pPr>
            <a:r>
              <a:rPr lang="en-US"/>
              <a:t>I would like to suggest ...</a:t>
            </a:r>
            <a:endParaRPr/>
          </a:p>
          <a:p>
            <a:pPr marL="0" lvl="0" indent="0" algn="l" rtl="0">
              <a:spcBef>
                <a:spcPts val="0"/>
              </a:spcBef>
              <a:spcAft>
                <a:spcPts val="0"/>
              </a:spcAft>
              <a:buNone/>
            </a:pPr>
            <a:r>
              <a:rPr lang="en-US"/>
              <a:t>This would help our area because ...</a:t>
            </a:r>
            <a:endParaRPr/>
          </a:p>
          <a:p>
            <a:pPr marL="0" lvl="0" indent="0" algn="l" rtl="0">
              <a:spcBef>
                <a:spcPts val="0"/>
              </a:spcBef>
              <a:spcAft>
                <a:spcPts val="0"/>
              </a:spcAft>
              <a:buNone/>
            </a:pPr>
            <a:r>
              <a:rPr lang="en-US"/>
              <a:t>Thank you for reading my letter.</a:t>
            </a:r>
            <a:endParaRPr/>
          </a:p>
          <a:p>
            <a:pPr marL="0" lvl="0" indent="0" algn="l" rtl="0">
              <a:spcBef>
                <a:spcPts val="0"/>
              </a:spcBef>
              <a:spcAft>
                <a:spcPts val="0"/>
              </a:spcAft>
              <a:buNone/>
            </a:pPr>
            <a:endParaRPr/>
          </a:p>
          <a:p>
            <a:pPr marL="0" lvl="0" indent="0" algn="l" rtl="0">
              <a:spcBef>
                <a:spcPts val="0"/>
              </a:spcBef>
              <a:spcAft>
                <a:spcPts val="0"/>
              </a:spcAft>
              <a:buNone/>
            </a:pPr>
            <a:r>
              <a:rPr lang="en-US"/>
              <a:t>Children can write about their own area or about the area where Maz lives. Keep letters positive and polite: we suggest improvements rather than complain.</a:t>
            </a:r>
            <a:endParaRPr/>
          </a:p>
          <a:p>
            <a:pPr marL="0" lvl="0" indent="0" algn="l" rtl="0">
              <a:spcBef>
                <a:spcPts val="0"/>
              </a:spcBef>
              <a:spcAft>
                <a:spcPts val="0"/>
              </a:spcAft>
              <a:buNone/>
            </a:pPr>
            <a:endParaRPr/>
          </a:p>
          <a:p>
            <a:pPr marL="0" lvl="0" indent="0" algn="l" rtl="0">
              <a:spcBef>
                <a:spcPts val="0"/>
              </a:spcBef>
              <a:spcAft>
                <a:spcPts val="0"/>
              </a:spcAft>
              <a:buNone/>
            </a:pPr>
            <a:r>
              <a:rPr lang="en-US"/>
              <a:t>Optional: with permission, send a selection of letters to your local councillor or invite them to visit the class.</a:t>
            </a:r>
            <a:endParaRPr/>
          </a:p>
        </p:txBody>
      </p:sp>
      <p:sp>
        <p:nvSpPr>
          <p:cNvPr id="177" name="Google Shape;177;p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78" name="Google Shape;178;p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193" name="Google Shape;193;p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194" name="Google Shape;194;p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9: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Activity 4 (10 minutes): Spending choices</a:t>
            </a:r>
            <a:endParaRPr/>
          </a:p>
          <a:p>
            <a:pPr marL="0" lvl="0" indent="0" algn="l" rtl="0">
              <a:spcBef>
                <a:spcPts val="0"/>
              </a:spcBef>
              <a:spcAft>
                <a:spcPts val="0"/>
              </a:spcAft>
              <a:buNone/>
            </a:pPr>
            <a:endParaRPr/>
          </a:p>
          <a:p>
            <a:pPr marL="0" lvl="0" indent="0" algn="l" rtl="0">
              <a:spcBef>
                <a:spcPts val="0"/>
              </a:spcBef>
              <a:spcAft>
                <a:spcPts val="0"/>
              </a:spcAft>
              <a:buNone/>
            </a:pPr>
            <a:r>
              <a:rPr lang="en-US"/>
              <a:t>Explain that the council only has a certain amount of money, just like a family budget. It cannot pay for everything, so councillors have to decide what matters most.</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two statements. Children stand on one side of the room or the other (or use thumbs up/down) and a few explain their choice.</a:t>
            </a:r>
            <a:endParaRPr/>
          </a:p>
          <a:p>
            <a:pPr marL="0" lvl="0" indent="0" algn="l" rtl="0">
              <a:spcBef>
                <a:spcPts val="0"/>
              </a:spcBef>
              <a:spcAft>
                <a:spcPts val="0"/>
              </a:spcAft>
              <a:buNone/>
            </a:pPr>
            <a:endParaRPr/>
          </a:p>
          <a:p>
            <a:pPr marL="0" lvl="0" indent="0" algn="l" rtl="0">
              <a:spcBef>
                <a:spcPts val="0"/>
              </a:spcBef>
              <a:spcAft>
                <a:spcPts val="0"/>
              </a:spcAft>
              <a:buNone/>
            </a:pPr>
            <a:r>
              <a:rPr lang="en-US"/>
              <a:t>Draw out that both choices are good ones. Trees clean the air, give shade, provide homes for wildlife and make parks nicer places to be. Fixing roads keeps cyclists, drivers and pedestrians safe, and helps buses and emergency vehicles get around. Councillors listen to local people and then vote on how to spend the money.</a:t>
            </a:r>
            <a:endParaRPr/>
          </a:p>
          <a:p>
            <a:pPr marL="0" lvl="0" indent="0" algn="l" rtl="0">
              <a:spcBef>
                <a:spcPts val="0"/>
              </a:spcBef>
              <a:spcAft>
                <a:spcPts val="0"/>
              </a:spcAft>
              <a:buNone/>
            </a:pPr>
            <a:endParaRPr/>
          </a:p>
          <a:p>
            <a:pPr marL="0" lvl="0" indent="0" algn="l" rtl="0">
              <a:spcBef>
                <a:spcPts val="0"/>
              </a:spcBef>
              <a:spcAft>
                <a:spcPts val="0"/>
              </a:spcAft>
              <a:buNone/>
            </a:pPr>
            <a:r>
              <a:rPr lang="en-US"/>
              <a:t>Ask: If the council chose trees this year, what could happen to the roads? How could the council find more money? (charge for some services, ask for more council tax, get money from the government, save money elsewhere)</a:t>
            </a:r>
            <a:endParaRPr/>
          </a:p>
          <a:p>
            <a:pPr marL="0" lvl="0" indent="0" algn="l" rtl="0">
              <a:spcBef>
                <a:spcPts val="0"/>
              </a:spcBef>
              <a:spcAft>
                <a:spcPts val="0"/>
              </a:spcAft>
              <a:buNone/>
            </a:pPr>
            <a:endParaRPr/>
          </a:p>
          <a:p>
            <a:pPr marL="0" lvl="0" indent="0" algn="l" rtl="0">
              <a:spcBef>
                <a:spcPts val="0"/>
              </a:spcBef>
              <a:spcAft>
                <a:spcPts val="0"/>
              </a:spcAft>
              <a:buNone/>
            </a:pPr>
            <a:r>
              <a:rPr lang="en-US"/>
              <a:t>Keep the discussion about choices and priorities rather than political parties.</a:t>
            </a:r>
            <a:endParaRPr/>
          </a:p>
          <a:p>
            <a:pPr marL="0" lvl="0" indent="0" algn="l" rtl="0">
              <a:spcBef>
                <a:spcPts val="0"/>
              </a:spcBef>
              <a:spcAft>
                <a:spcPts val="0"/>
              </a:spcAft>
              <a:buNone/>
            </a:pPr>
            <a:endParaRPr/>
          </a:p>
          <a:p>
            <a:pPr marL="0" lvl="0" indent="0" algn="l" rtl="0">
              <a:spcBef>
                <a:spcPts val="0"/>
              </a:spcBef>
              <a:spcAft>
                <a:spcPts val="0"/>
              </a:spcAft>
              <a:buNone/>
            </a:pPr>
            <a:r>
              <a:rPr lang="en-US"/>
              <a:t>Then use the challenge cards on Slides 9 and 10. Children can work in pairs and record their answers on mini whiteboards.</a:t>
            </a:r>
            <a:endParaRPr/>
          </a:p>
        </p:txBody>
      </p:sp>
      <p:sp>
        <p:nvSpPr>
          <p:cNvPr id="196" name="Google Shape;196;p9: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197" name="Google Shape;197;p9: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0: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08" name="Google Shape;208;p10: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09" name="Google Shape;209;p10: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10: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Challenge card 1</a:t>
            </a:r>
            <a:endParaRPr/>
          </a:p>
          <a:p>
            <a:pPr marL="0" lvl="0" indent="0" algn="l" rtl="0">
              <a:spcBef>
                <a:spcPts val="0"/>
              </a:spcBef>
              <a:spcAft>
                <a:spcPts val="0"/>
              </a:spcAft>
              <a:buNone/>
            </a:pPr>
            <a:endParaRPr/>
          </a:p>
          <a:p>
            <a:pPr marL="0" lvl="0" indent="0" algn="l" rtl="0">
              <a:spcBef>
                <a:spcPts val="0"/>
              </a:spcBef>
              <a:spcAft>
                <a:spcPts val="0"/>
              </a:spcAft>
              <a:buNone/>
            </a:pPr>
            <a:r>
              <a:rPr lang="en-US"/>
              <a:t>Possible answers: The council looks after streetlights, so the council pays to fix it, using money from council tax (in some areas it may be a different organisation that looks after roads and lighting). Someone can report it on the council's website or by phone.</a:t>
            </a:r>
            <a:endParaRPr/>
          </a:p>
          <a:p>
            <a:pPr marL="0" lvl="0" indent="0" algn="l" rtl="0">
              <a:spcBef>
                <a:spcPts val="0"/>
              </a:spcBef>
              <a:spcAft>
                <a:spcPts val="0"/>
              </a:spcAft>
              <a:buNone/>
            </a:pPr>
            <a:endParaRPr/>
          </a:p>
          <a:p>
            <a:pPr marL="0" lvl="0" indent="0" algn="l" rtl="0">
              <a:spcBef>
                <a:spcPts val="0"/>
              </a:spcBef>
              <a:spcAft>
                <a:spcPts val="0"/>
              </a:spcAft>
              <a:buNone/>
            </a:pPr>
            <a:r>
              <a:rPr lang="en-US"/>
              <a:t>Ask: Why do streetlights matter? (they help people see where they are going and feel safe at night, and they help drivers see people crossing)</a:t>
            </a:r>
            <a:endParaRPr/>
          </a:p>
          <a:p>
            <a:pPr marL="0" lvl="0" indent="0" algn="l" rtl="0">
              <a:spcBef>
                <a:spcPts val="0"/>
              </a:spcBef>
              <a:spcAft>
                <a:spcPts val="0"/>
              </a:spcAft>
              <a:buNone/>
            </a:pPr>
            <a:endParaRPr/>
          </a:p>
          <a:p>
            <a:pPr marL="0" lvl="0" indent="0" algn="l" rtl="0">
              <a:spcBef>
                <a:spcPts val="0"/>
              </a:spcBef>
              <a:spcAft>
                <a:spcPts val="0"/>
              </a:spcAft>
              <a:buNone/>
            </a:pPr>
            <a:r>
              <a:rPr lang="en-US"/>
              <a:t>Link: Ty's dad is an electrician. Ask: What kind of worker might the council send to fix it? (an electrician or a lighting engineer) The council pays people and companies to do jobs like this, so council tax also helps to create jobs in the area.</a:t>
            </a:r>
            <a:endParaRPr/>
          </a:p>
        </p:txBody>
      </p:sp>
      <p:sp>
        <p:nvSpPr>
          <p:cNvPr id="211" name="Google Shape;211;p10: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12" name="Google Shape;212;p10: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1: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23" name="Google Shape;223;p11: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24" name="Google Shape;224;p11: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11: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Challenge card 2</a:t>
            </a:r>
            <a:endParaRPr/>
          </a:p>
          <a:p>
            <a:pPr marL="0" lvl="0" indent="0" algn="l" rtl="0">
              <a:spcBef>
                <a:spcPts val="0"/>
              </a:spcBef>
              <a:spcAft>
                <a:spcPts val="0"/>
              </a:spcAft>
              <a:buNone/>
            </a:pPr>
            <a:endParaRPr/>
          </a:p>
          <a:p>
            <a:pPr marL="0" lvl="0" indent="0" algn="l" rtl="0">
              <a:spcBef>
                <a:spcPts val="0"/>
              </a:spcBef>
              <a:spcAft>
                <a:spcPts val="0"/>
              </a:spcAft>
              <a:buNone/>
            </a:pPr>
            <a:r>
              <a:rPr lang="en-US"/>
              <a:t>Fee loves reading about art and uses her local library. She sometimes uses a wheelchair as she was born with a rare problem with her bones.</a:t>
            </a:r>
            <a:endParaRPr/>
          </a:p>
          <a:p>
            <a:pPr marL="0" lvl="0" indent="0" algn="l" rtl="0">
              <a:spcBef>
                <a:spcPts val="0"/>
              </a:spcBef>
              <a:spcAft>
                <a:spcPts val="0"/>
              </a:spcAft>
              <a:buNone/>
            </a:pPr>
            <a:endParaRPr/>
          </a:p>
          <a:p>
            <a:pPr marL="0" lvl="0" indent="0" algn="l" rtl="0">
              <a:spcBef>
                <a:spcPts val="0"/>
              </a:spcBef>
              <a:spcAft>
                <a:spcPts val="0"/>
              </a:spcAft>
              <a:buNone/>
            </a:pPr>
            <a:r>
              <a:rPr lang="en-US"/>
              <a:t>Possible answers: Everyone in the area helps to pay for council services, so everyone should be able to use them. A ramp means Fee, and people with pushchairs or walking frames, can get into the library on their own. It is fair, and the law says that public services must make reasonable changes so disabled people can use them.</a:t>
            </a:r>
            <a:endParaRPr/>
          </a:p>
          <a:p>
            <a:pPr marL="0" lvl="0" indent="0" algn="l" rtl="0">
              <a:spcBef>
                <a:spcPts val="0"/>
              </a:spcBef>
              <a:spcAft>
                <a:spcPts val="0"/>
              </a:spcAft>
              <a:buNone/>
            </a:pPr>
            <a:endParaRPr/>
          </a:p>
          <a:p>
            <a:pPr marL="0" lvl="0" indent="0" algn="l" rtl="0">
              <a:spcBef>
                <a:spcPts val="0"/>
              </a:spcBef>
              <a:spcAft>
                <a:spcPts val="0"/>
              </a:spcAft>
              <a:buNone/>
            </a:pPr>
            <a:r>
              <a:rPr lang="en-US"/>
              <a:t>Ask: What other changes help everyone to use places in our town? (lifts, wide doors, dropped kerbs, accessible toilets, quiet hours, large-print and audio books)</a:t>
            </a:r>
            <a:endParaRPr/>
          </a:p>
          <a:p>
            <a:pPr marL="0" lvl="0" indent="0" algn="l" rtl="0">
              <a:spcBef>
                <a:spcPts val="0"/>
              </a:spcBef>
              <a:spcAft>
                <a:spcPts val="0"/>
              </a:spcAft>
              <a:buNone/>
            </a:pPr>
            <a:endParaRPr/>
          </a:p>
          <a:p>
            <a:pPr marL="0" lvl="0" indent="0" algn="l" rtl="0">
              <a:spcBef>
                <a:spcPts val="0"/>
              </a:spcBef>
              <a:spcAft>
                <a:spcPts val="0"/>
              </a:spcAft>
              <a:buNone/>
            </a:pPr>
            <a:r>
              <a:rPr lang="en-US"/>
              <a:t>Extension: If you were a councillor, what one change would you make so that your area works well for everyone?</a:t>
            </a:r>
            <a:endParaRPr/>
          </a:p>
        </p:txBody>
      </p:sp>
      <p:sp>
        <p:nvSpPr>
          <p:cNvPr id="226" name="Google Shape;226;p11: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27" name="Google Shape;227;p11: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2: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38" name="Google Shape;238;p12: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39" name="Google Shape;239;p12: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2: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Return to the learning challenges.</a:t>
            </a:r>
            <a:endParaRPr/>
          </a:p>
          <a:p>
            <a:pPr marL="0" lvl="0" indent="0" algn="l" rtl="0">
              <a:spcBef>
                <a:spcPts val="0"/>
              </a:spcBef>
              <a:spcAft>
                <a:spcPts val="0"/>
              </a:spcAft>
              <a:buNone/>
            </a:pPr>
            <a:endParaRPr/>
          </a:p>
          <a:p>
            <a:pPr marL="0" lvl="0" indent="0" algn="l" rtl="0">
              <a:spcBef>
                <a:spcPts val="0"/>
              </a:spcBef>
              <a:spcAft>
                <a:spcPts val="0"/>
              </a:spcAft>
              <a:buNone/>
            </a:pPr>
            <a:r>
              <a:rPr lang="en-US"/>
              <a:t>Can children respond accurately? Ask each child to tell a partner one service the council provides, and one sustainable choice a family can make (such as buying second-hand, borrowing, repairing or recycling). Listen in to a sample of pairs for assessment.</a:t>
            </a:r>
            <a:endParaRPr/>
          </a:p>
          <a:p>
            <a:pPr marL="0" lvl="0" indent="0" algn="l" rtl="0">
              <a:spcBef>
                <a:spcPts val="0"/>
              </a:spcBef>
              <a:spcAft>
                <a:spcPts val="0"/>
              </a:spcAft>
              <a:buNone/>
            </a:pPr>
            <a:endParaRPr/>
          </a:p>
          <a:p>
            <a:pPr marL="0" lvl="0" indent="0" algn="l" rtl="0">
              <a:spcBef>
                <a:spcPts val="0"/>
              </a:spcBef>
              <a:spcAft>
                <a:spcPts val="0"/>
              </a:spcAft>
              <a:buNone/>
            </a:pPr>
            <a:r>
              <a:rPr lang="en-US"/>
              <a:t>You could display the children's letters to a councillor on a 'Caring for our area' wall.</a:t>
            </a:r>
            <a:endParaRPr/>
          </a:p>
          <a:p>
            <a:pPr marL="0" lvl="0" indent="0" algn="l" rtl="0">
              <a:spcBef>
                <a:spcPts val="0"/>
              </a:spcBef>
              <a:spcAft>
                <a:spcPts val="0"/>
              </a:spcAft>
              <a:buNone/>
            </a:pPr>
            <a:endParaRPr/>
          </a:p>
          <a:p>
            <a:pPr marL="0" lvl="0" indent="0" algn="l" rtl="0">
              <a:spcBef>
                <a:spcPts val="0"/>
              </a:spcBef>
              <a:spcAft>
                <a:spcPts val="0"/>
              </a:spcAft>
              <a:buNone/>
            </a:pPr>
            <a:r>
              <a:rPr lang="en-US"/>
              <a:t>Looking ahead: in Year 4, children will find out how the whole country pays for services such as hospitals and schools through taxes.</a:t>
            </a:r>
            <a:endParaRPr/>
          </a:p>
        </p:txBody>
      </p:sp>
      <p:sp>
        <p:nvSpPr>
          <p:cNvPr id="241" name="Google Shape;241;p12: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42" name="Google Shape;242;p12: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13: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250" name="Google Shape;250;p13: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251" name="Google Shape;251;p13: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p13: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Word bank for children who need support with discussion or written responses. A printable version is at the end of the teacher notes PDF.</a:t>
            </a:r>
            <a:endParaRPr/>
          </a:p>
        </p:txBody>
      </p:sp>
      <p:sp>
        <p:nvSpPr>
          <p:cNvPr id="253" name="Google Shape;253;p13: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254" name="Google Shape;254;p13: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5"/>
          <p:cNvSpPr txBox="1">
            <a:spLocks noGrp="1"/>
          </p:cNvSpPr>
          <p:nvPr>
            <p:ph type="sldNum" idx="12"/>
          </p:nvPr>
        </p:nvSpPr>
        <p:spPr>
          <a:xfrm>
            <a:off x="324678" y="9444106"/>
            <a:ext cx="21336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algn="l"/>
            <a:fld id="{00000000-1234-1234-1234-123412341234}"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6"/>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6"/>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22" name="Google Shape;22;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1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1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2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2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2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2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3"/>
          <p:cNvSpPr>
            <a:spLocks noGrp="1"/>
          </p:cNvSpPr>
          <p:nvPr>
            <p:ph type="pic" idx="2"/>
          </p:nvPr>
        </p:nvSpPr>
        <p:spPr>
          <a:xfrm>
            <a:off x="1792288" y="612775"/>
            <a:ext cx="5486400" cy="4114800"/>
          </a:xfrm>
          <a:prstGeom prst="rect">
            <a:avLst/>
          </a:prstGeom>
          <a:noFill/>
          <a:ln>
            <a:noFill/>
          </a:ln>
        </p:spPr>
      </p:sp>
      <p:sp>
        <p:nvSpPr>
          <p:cNvPr id="68" name="Google Shape;68;p2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2" name="Google Shape;12;p1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pic>
        <p:nvPicPr>
          <p:cNvPr id="3" name="Picture 2">
            <a:extLst>
              <a:ext uri="{FF2B5EF4-FFF2-40B4-BE49-F238E27FC236}">
                <a16:creationId xmlns:a16="http://schemas.microsoft.com/office/drawing/2014/main" id="{2AF2D337-60F4-098D-6E13-9B3996DA6AFF}"/>
              </a:ext>
            </a:extLst>
          </p:cNvPr>
          <p:cNvPicPr>
            <a:picLocks noChangeAspect="1"/>
          </p:cNvPicPr>
          <p:nvPr userDrawn="1"/>
        </p:nvPicPr>
        <p:blipFill>
          <a:blip r:embed="rId13"/>
          <a:stretch>
            <a:fillRect/>
          </a:stretch>
        </p:blipFill>
        <p:spPr>
          <a:xfrm>
            <a:off x="5257800" y="9047311"/>
            <a:ext cx="7772400" cy="1930102"/>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91"/>
        <p:cNvGrpSpPr/>
        <p:nvPr/>
      </p:nvGrpSpPr>
      <p:grpSpPr>
        <a:xfrm>
          <a:off x="0" y="0"/>
          <a:ext cx="0" cy="0"/>
          <a:chOff x="0" y="0"/>
          <a:chExt cx="0" cy="0"/>
        </a:xfrm>
      </p:grpSpPr>
      <p:sp>
        <p:nvSpPr>
          <p:cNvPr id="92" name="Google Shape;92;p1"/>
          <p:cNvSpPr txBox="1"/>
          <p:nvPr/>
        </p:nvSpPr>
        <p:spPr>
          <a:xfrm>
            <a:off x="1249372" y="506948"/>
            <a:ext cx="16009928" cy="125540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7200" b="1" i="0" u="none" strike="noStrike" cap="none">
                <a:solidFill>
                  <a:srgbClr val="000000"/>
                </a:solidFill>
                <a:latin typeface="Arial"/>
                <a:ea typeface="Arial"/>
                <a:cs typeface="Arial"/>
                <a:sym typeface="Arial"/>
              </a:rPr>
              <a:t>Our Special Rules</a:t>
            </a:r>
            <a:endParaRPr/>
          </a:p>
        </p:txBody>
      </p:sp>
      <p:sp>
        <p:nvSpPr>
          <p:cNvPr id="93" name="Google Shape;93;p1"/>
          <p:cNvSpPr txBox="1"/>
          <p:nvPr/>
        </p:nvSpPr>
        <p:spPr>
          <a:xfrm>
            <a:off x="1554652" y="2320214"/>
            <a:ext cx="12342216" cy="6104781"/>
          </a:xfrm>
          <a:prstGeom prst="rect">
            <a:avLst/>
          </a:prstGeom>
          <a:noFill/>
          <a:ln>
            <a:noFill/>
          </a:ln>
        </p:spPr>
        <p:txBody>
          <a:bodyPr spcFirstLastPara="1" wrap="square" lIns="0" tIns="0" rIns="0" bIns="0" anchor="t" anchorCtr="0">
            <a:spAutoFit/>
          </a:bodyPr>
          <a:lstStyle/>
          <a:p>
            <a:pPr marL="0" marR="0" lvl="0" indent="0" algn="l" rtl="0">
              <a:lnSpc>
                <a:spcPct val="135000"/>
              </a:lnSpc>
              <a:spcBef>
                <a:spcPts val="0"/>
              </a:spcBef>
              <a:spcAft>
                <a:spcPts val="0"/>
              </a:spcAft>
              <a:buNone/>
            </a:pPr>
            <a:r>
              <a:rPr lang="en-US" sz="4200" b="0" i="0" u="none" strike="noStrike" cap="none">
                <a:solidFill>
                  <a:srgbClr val="000000"/>
                </a:solidFill>
                <a:latin typeface="Arial"/>
                <a:ea typeface="Arial"/>
                <a:cs typeface="Arial"/>
                <a:sym typeface="Arial"/>
              </a:rPr>
              <a:t>We listen carefully.</a:t>
            </a:r>
            <a:endParaRPr/>
          </a:p>
          <a:p>
            <a:pPr marL="0" marR="0" lvl="0" indent="0" algn="l" rtl="0">
              <a:lnSpc>
                <a:spcPct val="135000"/>
              </a:lnSpc>
              <a:spcBef>
                <a:spcPts val="0"/>
              </a:spcBef>
              <a:spcAft>
                <a:spcPts val="0"/>
              </a:spcAft>
              <a:buNone/>
            </a:pPr>
            <a:r>
              <a:rPr lang="en-US" sz="4200" b="0" i="0" u="none" strike="noStrike" cap="none">
                <a:solidFill>
                  <a:srgbClr val="951B81"/>
                </a:solidFill>
                <a:latin typeface="Arial"/>
                <a:ea typeface="Arial"/>
                <a:cs typeface="Arial"/>
                <a:sym typeface="Arial"/>
              </a:rPr>
              <a:t>We take turns.</a:t>
            </a:r>
            <a:endParaRPr/>
          </a:p>
          <a:p>
            <a:pPr marL="0" marR="0" lvl="0" indent="0" algn="l" rtl="0">
              <a:lnSpc>
                <a:spcPct val="135000"/>
              </a:lnSpc>
              <a:spcBef>
                <a:spcPts val="0"/>
              </a:spcBef>
              <a:spcAft>
                <a:spcPts val="0"/>
              </a:spcAft>
              <a:buNone/>
            </a:pPr>
            <a:r>
              <a:rPr lang="en-US" sz="4400" b="0" i="0" u="none" strike="noStrike" cap="none">
                <a:solidFill>
                  <a:srgbClr val="000000"/>
                </a:solidFill>
                <a:latin typeface="Arial"/>
                <a:ea typeface="Arial"/>
                <a:cs typeface="Arial"/>
                <a:sym typeface="Arial"/>
              </a:rPr>
              <a:t>We are kind and don’t make fun of others.</a:t>
            </a:r>
            <a:endParaRPr/>
          </a:p>
          <a:p>
            <a:pPr marL="0" marR="0" lvl="0" indent="0" algn="l" rtl="0">
              <a:lnSpc>
                <a:spcPct val="135000"/>
              </a:lnSpc>
              <a:spcBef>
                <a:spcPts val="0"/>
              </a:spcBef>
              <a:spcAft>
                <a:spcPts val="0"/>
              </a:spcAft>
              <a:buNone/>
            </a:pPr>
            <a:r>
              <a:rPr lang="en-US" sz="4200" b="0" i="0" u="none" strike="noStrike" cap="none">
                <a:solidFill>
                  <a:srgbClr val="951B81"/>
                </a:solidFill>
                <a:latin typeface="Arial"/>
                <a:ea typeface="Arial"/>
                <a:cs typeface="Arial"/>
                <a:sym typeface="Arial"/>
              </a:rPr>
              <a:t>We only use people’s names when being kind.</a:t>
            </a:r>
            <a:endParaRPr/>
          </a:p>
          <a:p>
            <a:pPr marL="0" marR="0" lvl="0" indent="0" algn="l" rtl="0">
              <a:lnSpc>
                <a:spcPct val="135000"/>
              </a:lnSpc>
              <a:spcBef>
                <a:spcPts val="0"/>
              </a:spcBef>
              <a:spcAft>
                <a:spcPts val="0"/>
              </a:spcAft>
              <a:buNone/>
            </a:pPr>
            <a:r>
              <a:rPr lang="en-US" sz="4200" b="0" i="0" u="none" strike="noStrike" cap="none">
                <a:solidFill>
                  <a:srgbClr val="000000"/>
                </a:solidFill>
                <a:latin typeface="Arial"/>
                <a:ea typeface="Arial"/>
                <a:cs typeface="Arial"/>
                <a:sym typeface="Arial"/>
              </a:rPr>
              <a:t>We can pass if we don’t have anything to share.</a:t>
            </a:r>
            <a:endParaRPr/>
          </a:p>
          <a:p>
            <a:pPr marL="0" marR="0" lvl="0" indent="0" algn="l" rtl="0">
              <a:lnSpc>
                <a:spcPct val="135000"/>
              </a:lnSpc>
              <a:spcBef>
                <a:spcPts val="0"/>
              </a:spcBef>
              <a:spcAft>
                <a:spcPts val="0"/>
              </a:spcAft>
              <a:buNone/>
            </a:pPr>
            <a:r>
              <a:rPr lang="en-US" sz="4200" b="0" i="0" u="none" strike="noStrike" cap="none">
                <a:solidFill>
                  <a:srgbClr val="951B81"/>
                </a:solidFill>
                <a:latin typeface="Arial"/>
                <a:ea typeface="Arial"/>
                <a:cs typeface="Arial"/>
                <a:sym typeface="Arial"/>
              </a:rPr>
              <a:t>We can ask questions if we don’t understand.</a:t>
            </a:r>
            <a:endParaRPr/>
          </a:p>
          <a:p>
            <a:pPr marL="0" marR="0" lvl="0" indent="0" algn="l" rtl="0">
              <a:lnSpc>
                <a:spcPct val="135000"/>
              </a:lnSpc>
              <a:spcBef>
                <a:spcPts val="0"/>
              </a:spcBef>
              <a:spcAft>
                <a:spcPts val="0"/>
              </a:spcAft>
              <a:buNone/>
            </a:pPr>
            <a:r>
              <a:rPr lang="en-US" sz="4200" b="0" i="0" u="none" strike="noStrike" cap="none">
                <a:solidFill>
                  <a:srgbClr val="000000"/>
                </a:solidFill>
                <a:latin typeface="Arial"/>
                <a:ea typeface="Arial"/>
                <a:cs typeface="Arial"/>
                <a:sym typeface="Arial"/>
              </a:rPr>
              <a:t>We can talk to someone if we are worried.</a:t>
            </a:r>
            <a:endParaRPr/>
          </a:p>
          <a:p>
            <a:pPr marL="0" marR="0" lvl="0" indent="0" algn="l" rtl="0">
              <a:lnSpc>
                <a:spcPct val="91000"/>
              </a:lnSpc>
              <a:spcBef>
                <a:spcPts val="0"/>
              </a:spcBef>
              <a:spcAft>
                <a:spcPts val="0"/>
              </a:spcAft>
              <a:buNone/>
            </a:pPr>
            <a:endParaRPr sz="4200" b="0" i="0" u="none" strike="noStrike" cap="none">
              <a:solidFill>
                <a:srgbClr val="000000"/>
              </a:solidFill>
              <a:latin typeface="Arial"/>
              <a:ea typeface="Arial"/>
              <a:cs typeface="Arial"/>
              <a:sym typeface="Arial"/>
            </a:endParaRPr>
          </a:p>
          <a:p>
            <a:pPr marL="0" marR="0" lvl="0" indent="0" algn="l" rtl="0">
              <a:lnSpc>
                <a:spcPct val="91000"/>
              </a:lnSpc>
              <a:spcBef>
                <a:spcPts val="0"/>
              </a:spcBef>
              <a:spcAft>
                <a:spcPts val="0"/>
              </a:spcAft>
              <a:buNone/>
            </a:pPr>
            <a:endParaRPr sz="4200" b="0" i="0" u="none" strike="noStrike" cap="none">
              <a:solidFill>
                <a:srgbClr val="000000"/>
              </a:solidFill>
              <a:latin typeface="Arial"/>
              <a:ea typeface="Arial"/>
              <a:cs typeface="Arial"/>
              <a:sym typeface="Arial"/>
            </a:endParaRPr>
          </a:p>
        </p:txBody>
      </p:sp>
      <p:sp>
        <p:nvSpPr>
          <p:cNvPr id="94" name="Google Shape;94;p1"/>
          <p:cNvSpPr/>
          <p:nvPr/>
        </p:nvSpPr>
        <p:spPr>
          <a:xfrm>
            <a:off x="13741742" y="1922611"/>
            <a:ext cx="3133917" cy="6201001"/>
          </a:xfrm>
          <a:custGeom>
            <a:avLst/>
            <a:gdLst/>
            <a:ahLst/>
            <a:cxnLst/>
            <a:rect l="l" t="t" r="r" b="b"/>
            <a:pathLst>
              <a:path w="3133917" h="6201001" extrusionOk="0">
                <a:moveTo>
                  <a:pt x="0" y="0"/>
                </a:moveTo>
                <a:lnTo>
                  <a:pt x="3133917" y="0"/>
                </a:lnTo>
                <a:lnTo>
                  <a:pt x="3133917" y="6201001"/>
                </a:lnTo>
                <a:lnTo>
                  <a:pt x="0" y="6201001"/>
                </a:lnTo>
                <a:lnTo>
                  <a:pt x="0" y="0"/>
                </a:lnTo>
                <a:close/>
              </a:path>
            </a:pathLst>
          </a:custGeom>
          <a:blipFill rotWithShape="1">
            <a:blip r:embed="rId3">
              <a:alphaModFix/>
            </a:blip>
            <a:stretch>
              <a:fillRect l="-109096" t="-36130" r="-27115" b="-23126"/>
            </a:stretch>
          </a:blipFill>
          <a:ln>
            <a:noFill/>
          </a:ln>
        </p:spPr>
        <p:txBody>
          <a:bodyPr/>
          <a:lstStyle/>
          <a:p>
            <a:endParaRPr lang="en-US"/>
          </a:p>
        </p:txBody>
      </p:sp>
      <p:sp>
        <p:nvSpPr>
          <p:cNvPr id="95" name="Google Shape;95;p1"/>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F8C70DE0-CE0E-F8B5-0588-45A5FE13FFF3}"/>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03"/>
        <p:cNvGrpSpPr/>
        <p:nvPr/>
      </p:nvGrpSpPr>
      <p:grpSpPr>
        <a:xfrm>
          <a:off x="0" y="0"/>
          <a:ext cx="0" cy="0"/>
          <a:chOff x="0" y="0"/>
          <a:chExt cx="0" cy="0"/>
        </a:xfrm>
      </p:grpSpPr>
      <p:sp>
        <p:nvSpPr>
          <p:cNvPr id="104" name="Google Shape;104;p2"/>
          <p:cNvSpPr/>
          <p:nvPr/>
        </p:nvSpPr>
        <p:spPr>
          <a:xfrm>
            <a:off x="8028310" y="1244857"/>
            <a:ext cx="10007782" cy="7501667"/>
          </a:xfrm>
          <a:custGeom>
            <a:avLst/>
            <a:gdLst/>
            <a:ahLst/>
            <a:cxnLst/>
            <a:rect l="l" t="t" r="r" b="b"/>
            <a:pathLst>
              <a:path w="10007782" h="7501667" extrusionOk="0">
                <a:moveTo>
                  <a:pt x="0" y="0"/>
                </a:moveTo>
                <a:lnTo>
                  <a:pt x="10007782" y="0"/>
                </a:lnTo>
                <a:lnTo>
                  <a:pt x="10007782" y="7501667"/>
                </a:lnTo>
                <a:lnTo>
                  <a:pt x="0" y="7501667"/>
                </a:lnTo>
                <a:lnTo>
                  <a:pt x="0" y="0"/>
                </a:lnTo>
                <a:close/>
              </a:path>
            </a:pathLst>
          </a:custGeom>
          <a:blipFill rotWithShape="1">
            <a:blip r:embed="rId3">
              <a:alphaModFix/>
            </a:blip>
            <a:stretch>
              <a:fillRect/>
            </a:stretch>
          </a:blipFill>
          <a:ln>
            <a:noFill/>
          </a:ln>
        </p:spPr>
        <p:txBody>
          <a:bodyPr/>
          <a:lstStyle/>
          <a:p>
            <a:endParaRPr lang="en-US"/>
          </a:p>
        </p:txBody>
      </p:sp>
      <p:sp>
        <p:nvSpPr>
          <p:cNvPr id="105" name="Google Shape;105;p2"/>
          <p:cNvSpPr txBox="1"/>
          <p:nvPr/>
        </p:nvSpPr>
        <p:spPr>
          <a:xfrm>
            <a:off x="1028700" y="2905125"/>
            <a:ext cx="7784960" cy="3983438"/>
          </a:xfrm>
          <a:prstGeom prst="rect">
            <a:avLst/>
          </a:prstGeom>
          <a:noFill/>
          <a:ln>
            <a:noFill/>
          </a:ln>
        </p:spPr>
        <p:txBody>
          <a:bodyPr spcFirstLastPara="1" wrap="square" lIns="0" tIns="0" rIns="0" bIns="0" anchor="t" anchorCtr="0">
            <a:spAutoFit/>
          </a:bodyPr>
          <a:lstStyle/>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What does our local council do?</a:t>
            </a:r>
            <a:endParaRPr/>
          </a:p>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How is the council paid for?</a:t>
            </a:r>
            <a:endParaRPr/>
          </a:p>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How can our choices help the planet?</a:t>
            </a:r>
            <a:endParaRPr/>
          </a:p>
        </p:txBody>
      </p:sp>
      <p:sp>
        <p:nvSpPr>
          <p:cNvPr id="106" name="Google Shape;106;p2"/>
          <p:cNvSpPr txBox="1"/>
          <p:nvPr/>
        </p:nvSpPr>
        <p:spPr>
          <a:xfrm>
            <a:off x="1364630" y="1168066"/>
            <a:ext cx="16465607" cy="1255409"/>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7200" b="1" i="0" u="none" strike="noStrike" cap="none">
                <a:solidFill>
                  <a:srgbClr val="000000"/>
                </a:solidFill>
                <a:latin typeface="Arial"/>
                <a:ea typeface="Arial"/>
                <a:cs typeface="Arial"/>
                <a:sym typeface="Arial"/>
              </a:rPr>
              <a:t>My learning challenges</a:t>
            </a:r>
            <a:endParaRPr/>
          </a:p>
        </p:txBody>
      </p:sp>
      <p:sp>
        <p:nvSpPr>
          <p:cNvPr id="107" name="Google Shape;107;p2"/>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A723EF14-E4B2-A55F-AAAC-AA05CA612B87}"/>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15"/>
        <p:cNvGrpSpPr/>
        <p:nvPr/>
      </p:nvGrpSpPr>
      <p:grpSpPr>
        <a:xfrm>
          <a:off x="0" y="0"/>
          <a:ext cx="0" cy="0"/>
          <a:chOff x="0" y="0"/>
          <a:chExt cx="0" cy="0"/>
        </a:xfrm>
      </p:grpSpPr>
      <p:sp>
        <p:nvSpPr>
          <p:cNvPr id="116" name="Google Shape;116;p3"/>
          <p:cNvSpPr/>
          <p:nvPr/>
        </p:nvSpPr>
        <p:spPr>
          <a:xfrm>
            <a:off x="2055578" y="3178464"/>
            <a:ext cx="2846723" cy="4518607"/>
          </a:xfrm>
          <a:custGeom>
            <a:avLst/>
            <a:gdLst/>
            <a:ahLst/>
            <a:cxnLst/>
            <a:rect l="l" t="t" r="r" b="b"/>
            <a:pathLst>
              <a:path w="2846723" h="4518607" extrusionOk="0">
                <a:moveTo>
                  <a:pt x="0" y="0"/>
                </a:moveTo>
                <a:lnTo>
                  <a:pt x="2846723" y="0"/>
                </a:lnTo>
                <a:lnTo>
                  <a:pt x="2846723" y="4518607"/>
                </a:lnTo>
                <a:lnTo>
                  <a:pt x="0" y="4518607"/>
                </a:lnTo>
                <a:lnTo>
                  <a:pt x="0" y="0"/>
                </a:lnTo>
                <a:close/>
              </a:path>
            </a:pathLst>
          </a:custGeom>
          <a:blipFill rotWithShape="1">
            <a:blip r:embed="rId3">
              <a:alphaModFix/>
            </a:blip>
            <a:stretch>
              <a:fillRect/>
            </a:stretch>
          </a:blipFill>
          <a:ln>
            <a:noFill/>
          </a:ln>
        </p:spPr>
        <p:txBody>
          <a:bodyPr/>
          <a:lstStyle/>
          <a:p>
            <a:endParaRPr lang="en-US"/>
          </a:p>
        </p:txBody>
      </p:sp>
      <p:sp>
        <p:nvSpPr>
          <p:cNvPr id="117" name="Google Shape;117;p3"/>
          <p:cNvSpPr/>
          <p:nvPr/>
        </p:nvSpPr>
        <p:spPr>
          <a:xfrm>
            <a:off x="5730154" y="3727259"/>
            <a:ext cx="7202139" cy="3421016"/>
          </a:xfrm>
          <a:custGeom>
            <a:avLst/>
            <a:gdLst/>
            <a:ahLst/>
            <a:cxnLst/>
            <a:rect l="l" t="t" r="r" b="b"/>
            <a:pathLst>
              <a:path w="7202139" h="3421016" extrusionOk="0">
                <a:moveTo>
                  <a:pt x="0" y="0"/>
                </a:moveTo>
                <a:lnTo>
                  <a:pt x="7202139" y="0"/>
                </a:lnTo>
                <a:lnTo>
                  <a:pt x="7202139" y="3421017"/>
                </a:lnTo>
                <a:lnTo>
                  <a:pt x="0" y="3421017"/>
                </a:lnTo>
                <a:lnTo>
                  <a:pt x="0" y="0"/>
                </a:lnTo>
                <a:close/>
              </a:path>
            </a:pathLst>
          </a:custGeom>
          <a:blipFill rotWithShape="1">
            <a:blip r:embed="rId4">
              <a:alphaModFix/>
            </a:blip>
            <a:stretch>
              <a:fillRect/>
            </a:stretch>
          </a:blipFill>
          <a:ln>
            <a:noFill/>
          </a:ln>
        </p:spPr>
        <p:txBody>
          <a:bodyPr/>
          <a:lstStyle/>
          <a:p>
            <a:endParaRPr lang="en-US"/>
          </a:p>
        </p:txBody>
      </p:sp>
      <p:sp>
        <p:nvSpPr>
          <p:cNvPr id="118" name="Google Shape;118;p3"/>
          <p:cNvSpPr/>
          <p:nvPr/>
        </p:nvSpPr>
        <p:spPr>
          <a:xfrm>
            <a:off x="13976299" y="1910769"/>
            <a:ext cx="2877131" cy="6465463"/>
          </a:xfrm>
          <a:custGeom>
            <a:avLst/>
            <a:gdLst/>
            <a:ahLst/>
            <a:cxnLst/>
            <a:rect l="l" t="t" r="r" b="b"/>
            <a:pathLst>
              <a:path w="2877131" h="6465463" extrusionOk="0">
                <a:moveTo>
                  <a:pt x="0" y="0"/>
                </a:moveTo>
                <a:lnTo>
                  <a:pt x="2877131" y="0"/>
                </a:lnTo>
                <a:lnTo>
                  <a:pt x="2877131" y="6465462"/>
                </a:lnTo>
                <a:lnTo>
                  <a:pt x="0" y="6465462"/>
                </a:lnTo>
                <a:lnTo>
                  <a:pt x="0" y="0"/>
                </a:lnTo>
                <a:close/>
              </a:path>
            </a:pathLst>
          </a:custGeom>
          <a:blipFill rotWithShape="1">
            <a:blip r:embed="rId5">
              <a:alphaModFix/>
            </a:blip>
            <a:stretch>
              <a:fillRect/>
            </a:stretch>
          </a:blipFill>
          <a:ln>
            <a:noFill/>
          </a:ln>
        </p:spPr>
        <p:txBody>
          <a:bodyPr/>
          <a:lstStyle/>
          <a:p>
            <a:endParaRPr lang="en-US"/>
          </a:p>
        </p:txBody>
      </p:sp>
      <p:sp>
        <p:nvSpPr>
          <p:cNvPr id="119" name="Google Shape;119;p3"/>
          <p:cNvSpPr txBox="1"/>
          <p:nvPr/>
        </p:nvSpPr>
        <p:spPr>
          <a:xfrm>
            <a:off x="4647902" y="1051305"/>
            <a:ext cx="8992196" cy="1255412"/>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7200" b="1" i="0" u="none" strike="noStrike" cap="none">
                <a:solidFill>
                  <a:srgbClr val="000000"/>
                </a:solidFill>
                <a:latin typeface="Arial"/>
                <a:ea typeface="Arial"/>
                <a:cs typeface="Arial"/>
                <a:sym typeface="Arial"/>
              </a:rPr>
              <a:t>Who pays for these?</a:t>
            </a:r>
            <a:endParaRPr/>
          </a:p>
        </p:txBody>
      </p:sp>
      <p:sp>
        <p:nvSpPr>
          <p:cNvPr id="120" name="Google Shape;120;p3"/>
          <p:cNvSpPr txBox="1"/>
          <p:nvPr/>
        </p:nvSpPr>
        <p:spPr>
          <a:xfrm>
            <a:off x="14483752" y="702900"/>
            <a:ext cx="26691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1</a:t>
            </a:r>
            <a:endParaRPr/>
          </a:p>
        </p:txBody>
      </p:sp>
      <p:sp>
        <p:nvSpPr>
          <p:cNvPr id="3" name="Slide Number Placeholder 2">
            <a:extLst>
              <a:ext uri="{FF2B5EF4-FFF2-40B4-BE49-F238E27FC236}">
                <a16:creationId xmlns:a16="http://schemas.microsoft.com/office/drawing/2014/main" id="{2194DBC2-A998-DF1F-95EF-0828E6A097F7}"/>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28"/>
        <p:cNvGrpSpPr/>
        <p:nvPr/>
      </p:nvGrpSpPr>
      <p:grpSpPr>
        <a:xfrm>
          <a:off x="0" y="0"/>
          <a:ext cx="0" cy="0"/>
          <a:chOff x="0" y="0"/>
          <a:chExt cx="0" cy="0"/>
        </a:xfrm>
      </p:grpSpPr>
      <p:sp>
        <p:nvSpPr>
          <p:cNvPr id="129" name="Google Shape;129;p4"/>
          <p:cNvSpPr txBox="1"/>
          <p:nvPr/>
        </p:nvSpPr>
        <p:spPr>
          <a:xfrm>
            <a:off x="1337755" y="1503574"/>
            <a:ext cx="11688828" cy="4518660"/>
          </a:xfrm>
          <a:prstGeom prst="rect">
            <a:avLst/>
          </a:prstGeom>
          <a:noFill/>
          <a:ln>
            <a:noFill/>
          </a:ln>
        </p:spPr>
        <p:txBody>
          <a:bodyPr spcFirstLastPara="1" wrap="square" lIns="0" tIns="0" rIns="0" bIns="0" anchor="t" anchorCtr="0">
            <a:spAutoFit/>
          </a:bodyPr>
          <a:lstStyle/>
          <a:p>
            <a:pPr marL="0" marR="0" lvl="0" indent="0" algn="l" rtl="0">
              <a:lnSpc>
                <a:spcPct val="139980"/>
              </a:lnSpc>
              <a:spcBef>
                <a:spcPts val="0"/>
              </a:spcBef>
              <a:spcAft>
                <a:spcPts val="0"/>
              </a:spcAft>
              <a:buNone/>
            </a:pPr>
            <a:r>
              <a:rPr lang="en-US" sz="5100" b="1" i="0" u="none" strike="noStrike" cap="none">
                <a:solidFill>
                  <a:srgbClr val="000000"/>
                </a:solidFill>
                <a:latin typeface="Arial"/>
                <a:ea typeface="Arial"/>
                <a:cs typeface="Arial"/>
                <a:sym typeface="Arial"/>
              </a:rPr>
              <a:t>A council is a group of people who look after our local area.</a:t>
            </a:r>
            <a:endParaRPr/>
          </a:p>
          <a:p>
            <a:pPr marL="0" marR="0" lvl="0" indent="0" algn="l" rtl="0">
              <a:lnSpc>
                <a:spcPct val="139980"/>
              </a:lnSpc>
              <a:spcBef>
                <a:spcPts val="0"/>
              </a:spcBef>
              <a:spcAft>
                <a:spcPts val="0"/>
              </a:spcAft>
              <a:buNone/>
            </a:pPr>
            <a:endParaRPr sz="5100" b="1" i="0" u="none" strike="noStrike" cap="none">
              <a:solidFill>
                <a:srgbClr val="000000"/>
              </a:solidFill>
              <a:latin typeface="Arial"/>
              <a:ea typeface="Arial"/>
              <a:cs typeface="Arial"/>
              <a:sym typeface="Arial"/>
            </a:endParaRPr>
          </a:p>
          <a:p>
            <a:pPr marL="0" marR="0" lvl="0" indent="0" algn="l" rtl="0">
              <a:lnSpc>
                <a:spcPct val="139980"/>
              </a:lnSpc>
              <a:spcBef>
                <a:spcPts val="0"/>
              </a:spcBef>
              <a:spcAft>
                <a:spcPts val="0"/>
              </a:spcAft>
              <a:buNone/>
            </a:pPr>
            <a:r>
              <a:rPr lang="en-US" sz="5100" b="1" i="0" u="none" strike="noStrike" cap="none">
                <a:solidFill>
                  <a:srgbClr val="000000"/>
                </a:solidFill>
                <a:latin typeface="Arial"/>
                <a:ea typeface="Arial"/>
                <a:cs typeface="Arial"/>
                <a:sym typeface="Arial"/>
              </a:rPr>
              <a:t>Councillors are chosen by local people in an election.</a:t>
            </a:r>
            <a:endParaRPr/>
          </a:p>
        </p:txBody>
      </p:sp>
      <p:sp>
        <p:nvSpPr>
          <p:cNvPr id="130" name="Google Shape;130;p4"/>
          <p:cNvSpPr txBox="1"/>
          <p:nvPr/>
        </p:nvSpPr>
        <p:spPr>
          <a:xfrm>
            <a:off x="14483752" y="702900"/>
            <a:ext cx="26691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1</a:t>
            </a:r>
            <a:endParaRPr/>
          </a:p>
        </p:txBody>
      </p:sp>
      <p:sp>
        <p:nvSpPr>
          <p:cNvPr id="131" name="Google Shape;131;p4"/>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132" name="Google Shape;132;p4" descr="Bo, a Chameleon PDE character"/>
          <p:cNvSpPr/>
          <p:nvPr/>
        </p:nvSpPr>
        <p:spPr>
          <a:xfrm>
            <a:off x="13707815" y="2000250"/>
            <a:ext cx="2951410" cy="6984954"/>
          </a:xfrm>
          <a:custGeom>
            <a:avLst/>
            <a:gdLst/>
            <a:ahLst/>
            <a:cxnLst/>
            <a:rect l="l" t="t" r="r" b="b"/>
            <a:pathLst>
              <a:path w="2951410" h="6984954" extrusionOk="0">
                <a:moveTo>
                  <a:pt x="0" y="0"/>
                </a:moveTo>
                <a:lnTo>
                  <a:pt x="2951410" y="0"/>
                </a:lnTo>
                <a:lnTo>
                  <a:pt x="2951410" y="6984954"/>
                </a:lnTo>
                <a:lnTo>
                  <a:pt x="0" y="6984954"/>
                </a:lnTo>
                <a:lnTo>
                  <a:pt x="0" y="0"/>
                </a:lnTo>
                <a:close/>
              </a:path>
            </a:pathLst>
          </a:custGeom>
          <a:blipFill rotWithShape="1">
            <a:blip r:embed="rId3">
              <a:alphaModFix/>
            </a:blip>
            <a:stretch>
              <a:fillRect l="-4470" t="-99" b="-99"/>
            </a:stretch>
          </a:blipFill>
          <a:ln>
            <a:noFill/>
          </a:ln>
        </p:spPr>
        <p:txBody>
          <a:bodyPr/>
          <a:lstStyle/>
          <a:p>
            <a:endParaRPr lang="en-US"/>
          </a:p>
        </p:txBody>
      </p:sp>
      <p:sp>
        <p:nvSpPr>
          <p:cNvPr id="3" name="Slide Number Placeholder 2">
            <a:extLst>
              <a:ext uri="{FF2B5EF4-FFF2-40B4-BE49-F238E27FC236}">
                <a16:creationId xmlns:a16="http://schemas.microsoft.com/office/drawing/2014/main" id="{7269A465-D969-7852-6664-7897F5B4ABB0}"/>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40"/>
        <p:cNvGrpSpPr/>
        <p:nvPr/>
      </p:nvGrpSpPr>
      <p:grpSpPr>
        <a:xfrm>
          <a:off x="0" y="0"/>
          <a:ext cx="0" cy="0"/>
          <a:chOff x="0" y="0"/>
          <a:chExt cx="0" cy="0"/>
        </a:xfrm>
      </p:grpSpPr>
      <p:sp>
        <p:nvSpPr>
          <p:cNvPr id="141" name="Google Shape;141;p5"/>
          <p:cNvSpPr txBox="1"/>
          <p:nvPr/>
        </p:nvSpPr>
        <p:spPr>
          <a:xfrm>
            <a:off x="1216821" y="626852"/>
            <a:ext cx="11863511" cy="109727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300" b="1" i="0" u="none" strike="noStrike" cap="none">
                <a:solidFill>
                  <a:srgbClr val="951B81"/>
                </a:solidFill>
                <a:latin typeface="Arial"/>
                <a:ea typeface="Arial"/>
                <a:cs typeface="Arial"/>
                <a:sym typeface="Arial"/>
              </a:rPr>
              <a:t>Paying for our town</a:t>
            </a:r>
            <a:endParaRPr/>
          </a:p>
        </p:txBody>
      </p:sp>
      <p:sp>
        <p:nvSpPr>
          <p:cNvPr id="142" name="Google Shape;142;p5"/>
          <p:cNvSpPr txBox="1"/>
          <p:nvPr/>
        </p:nvSpPr>
        <p:spPr>
          <a:xfrm>
            <a:off x="1343025" y="2066925"/>
            <a:ext cx="10477500" cy="5586529"/>
          </a:xfrm>
          <a:prstGeom prst="rect">
            <a:avLst/>
          </a:prstGeom>
          <a:noFill/>
          <a:ln>
            <a:noFill/>
          </a:ln>
        </p:spPr>
        <p:txBody>
          <a:bodyPr spcFirstLastPara="1" wrap="square" lIns="0" tIns="0" rIns="0" bIns="0" anchor="t" anchorCtr="0">
            <a:spAutoFit/>
          </a:bodyPr>
          <a:lstStyle/>
          <a:p>
            <a:pPr marL="0" marR="0" lvl="0" indent="0" algn="l" rtl="0">
              <a:lnSpc>
                <a:spcPct val="144988"/>
              </a:lnSpc>
              <a:spcBef>
                <a:spcPts val="0"/>
              </a:spcBef>
              <a:spcAft>
                <a:spcPts val="0"/>
              </a:spcAft>
              <a:buNone/>
            </a:pPr>
            <a:r>
              <a:rPr lang="en-US" sz="4350" b="1" i="0" u="none" strike="noStrike" cap="none">
                <a:solidFill>
                  <a:srgbClr val="000000"/>
                </a:solidFill>
                <a:latin typeface="Arial"/>
                <a:ea typeface="Arial"/>
                <a:cs typeface="Arial"/>
                <a:sym typeface="Arial"/>
              </a:rPr>
              <a:t>Grown-ups pay council tax.</a:t>
            </a:r>
            <a:endParaRPr/>
          </a:p>
          <a:p>
            <a:pPr marL="0" marR="0" lvl="0" indent="0" algn="l" rtl="0">
              <a:lnSpc>
                <a:spcPct val="144988"/>
              </a:lnSpc>
              <a:spcBef>
                <a:spcPts val="0"/>
              </a:spcBef>
              <a:spcAft>
                <a:spcPts val="0"/>
              </a:spcAft>
              <a:buNone/>
            </a:pPr>
            <a:r>
              <a:rPr lang="en-US" sz="4350" b="1" i="0" u="none" strike="noStrike" cap="none">
                <a:solidFill>
                  <a:srgbClr val="000000"/>
                </a:solidFill>
                <a:latin typeface="Arial"/>
                <a:ea typeface="Arial"/>
                <a:cs typeface="Arial"/>
                <a:sym typeface="Arial"/>
              </a:rPr>
              <a:t>It helps to pay for:</a:t>
            </a:r>
            <a:endParaRPr/>
          </a:p>
          <a:p>
            <a:pPr marL="0" marR="0" lvl="0" indent="0" algn="l" rtl="0">
              <a:lnSpc>
                <a:spcPct val="144988"/>
              </a:lnSpc>
              <a:spcBef>
                <a:spcPts val="0"/>
              </a:spcBef>
              <a:spcAft>
                <a:spcPts val="0"/>
              </a:spcAft>
              <a:buNone/>
            </a:pPr>
            <a:endParaRPr sz="4350" b="1" i="0" u="none" strike="noStrike" cap="none">
              <a:solidFill>
                <a:srgbClr val="000000"/>
              </a:solidFill>
              <a:latin typeface="Arial"/>
              <a:ea typeface="Arial"/>
              <a:cs typeface="Arial"/>
              <a:sym typeface="Arial"/>
            </a:endParaRPr>
          </a:p>
          <a:p>
            <a:pPr marL="939165" marR="0" lvl="1" indent="-469582" algn="l" rtl="0">
              <a:lnSpc>
                <a:spcPct val="144988"/>
              </a:lnSpc>
              <a:spcBef>
                <a:spcPts val="0"/>
              </a:spcBef>
              <a:spcAft>
                <a:spcPts val="0"/>
              </a:spcAft>
              <a:buClr>
                <a:srgbClr val="000000"/>
              </a:buClr>
              <a:buSzPts val="4350"/>
              <a:buFont typeface="Arial"/>
              <a:buChar char="•"/>
            </a:pPr>
            <a:r>
              <a:rPr lang="en-US" sz="4350" b="1" i="0" u="none" strike="noStrike" cap="none">
                <a:solidFill>
                  <a:srgbClr val="000000"/>
                </a:solidFill>
                <a:latin typeface="Arial"/>
                <a:ea typeface="Arial"/>
                <a:cs typeface="Arial"/>
                <a:sym typeface="Arial"/>
              </a:rPr>
              <a:t>emptying bins and recycling</a:t>
            </a:r>
            <a:endParaRPr/>
          </a:p>
          <a:p>
            <a:pPr marL="939165" marR="0" lvl="1" indent="-469582" algn="l" rtl="0">
              <a:lnSpc>
                <a:spcPct val="144988"/>
              </a:lnSpc>
              <a:spcBef>
                <a:spcPts val="0"/>
              </a:spcBef>
              <a:spcAft>
                <a:spcPts val="0"/>
              </a:spcAft>
              <a:buClr>
                <a:srgbClr val="000000"/>
              </a:buClr>
              <a:buSzPts val="4350"/>
              <a:buFont typeface="Arial"/>
              <a:buChar char="•"/>
            </a:pPr>
            <a:r>
              <a:rPr lang="en-US" sz="4350" b="1" i="0" u="none" strike="noStrike" cap="none">
                <a:solidFill>
                  <a:srgbClr val="000000"/>
                </a:solidFill>
                <a:latin typeface="Arial"/>
                <a:ea typeface="Arial"/>
                <a:cs typeface="Arial"/>
                <a:sym typeface="Arial"/>
              </a:rPr>
              <a:t>parks and playgrounds</a:t>
            </a:r>
            <a:endParaRPr/>
          </a:p>
          <a:p>
            <a:pPr marL="939165" marR="0" lvl="1" indent="-469582" algn="l" rtl="0">
              <a:lnSpc>
                <a:spcPct val="144988"/>
              </a:lnSpc>
              <a:spcBef>
                <a:spcPts val="0"/>
              </a:spcBef>
              <a:spcAft>
                <a:spcPts val="0"/>
              </a:spcAft>
              <a:buClr>
                <a:srgbClr val="000000"/>
              </a:buClr>
              <a:buSzPts val="4350"/>
              <a:buFont typeface="Arial"/>
              <a:buChar char="•"/>
            </a:pPr>
            <a:r>
              <a:rPr lang="en-US" sz="4350" b="1" i="0" u="none" strike="noStrike" cap="none">
                <a:solidFill>
                  <a:srgbClr val="000000"/>
                </a:solidFill>
                <a:latin typeface="Arial"/>
                <a:ea typeface="Arial"/>
                <a:cs typeface="Arial"/>
                <a:sym typeface="Arial"/>
              </a:rPr>
              <a:t>libraries</a:t>
            </a:r>
            <a:endParaRPr/>
          </a:p>
          <a:p>
            <a:pPr marL="939165" marR="0" lvl="1" indent="-469582" algn="l" rtl="0">
              <a:lnSpc>
                <a:spcPct val="144988"/>
              </a:lnSpc>
              <a:spcBef>
                <a:spcPts val="0"/>
              </a:spcBef>
              <a:spcAft>
                <a:spcPts val="0"/>
              </a:spcAft>
              <a:buClr>
                <a:srgbClr val="000000"/>
              </a:buClr>
              <a:buSzPts val="4350"/>
              <a:buFont typeface="Arial"/>
              <a:buChar char="•"/>
            </a:pPr>
            <a:r>
              <a:rPr lang="en-US" sz="4350" b="1" i="0" u="none" strike="noStrike" cap="none">
                <a:solidFill>
                  <a:srgbClr val="000000"/>
                </a:solidFill>
                <a:latin typeface="Arial"/>
                <a:ea typeface="Arial"/>
                <a:cs typeface="Arial"/>
                <a:sym typeface="Arial"/>
              </a:rPr>
              <a:t>streetlights and pavements</a:t>
            </a:r>
            <a:endParaRPr/>
          </a:p>
        </p:txBody>
      </p:sp>
      <p:sp>
        <p:nvSpPr>
          <p:cNvPr id="143" name="Google Shape;143;p5"/>
          <p:cNvSpPr txBox="1"/>
          <p:nvPr/>
        </p:nvSpPr>
        <p:spPr>
          <a:xfrm>
            <a:off x="14248590" y="578250"/>
            <a:ext cx="27969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1</a:t>
            </a:r>
            <a:endParaRPr/>
          </a:p>
        </p:txBody>
      </p:sp>
      <p:sp>
        <p:nvSpPr>
          <p:cNvPr id="144" name="Google Shape;144;p5"/>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145" name="Google Shape;145;p5" descr="Taz, a Chameleon PDE character"/>
          <p:cNvSpPr/>
          <p:nvPr/>
        </p:nvSpPr>
        <p:spPr>
          <a:xfrm>
            <a:off x="13335000" y="1905000"/>
            <a:ext cx="3190875" cy="6800850"/>
          </a:xfrm>
          <a:custGeom>
            <a:avLst/>
            <a:gdLst/>
            <a:ahLst/>
            <a:cxnLst/>
            <a:rect l="l" t="t" r="r" b="b"/>
            <a:pathLst>
              <a:path w="3190875" h="6800850" extrusionOk="0">
                <a:moveTo>
                  <a:pt x="0" y="0"/>
                </a:moveTo>
                <a:lnTo>
                  <a:pt x="3190875" y="0"/>
                </a:lnTo>
                <a:lnTo>
                  <a:pt x="3190875" y="6800850"/>
                </a:lnTo>
                <a:lnTo>
                  <a:pt x="0" y="6800850"/>
                </a:lnTo>
                <a:lnTo>
                  <a:pt x="0" y="0"/>
                </a:lnTo>
                <a:close/>
              </a:path>
            </a:pathLst>
          </a:custGeom>
          <a:blipFill rotWithShape="1">
            <a:blip r:embed="rId3">
              <a:alphaModFix/>
            </a:blip>
            <a:stretch>
              <a:fillRect t="-46" b="-46"/>
            </a:stretch>
          </a:blipFill>
          <a:ln>
            <a:noFill/>
          </a:ln>
        </p:spPr>
        <p:txBody>
          <a:bodyPr/>
          <a:lstStyle/>
          <a:p>
            <a:endParaRPr lang="en-US"/>
          </a:p>
        </p:txBody>
      </p:sp>
      <p:sp>
        <p:nvSpPr>
          <p:cNvPr id="3" name="Slide Number Placeholder 2">
            <a:extLst>
              <a:ext uri="{FF2B5EF4-FFF2-40B4-BE49-F238E27FC236}">
                <a16:creationId xmlns:a16="http://schemas.microsoft.com/office/drawing/2014/main" id="{46A6E165-6C52-BD9A-4D81-5248FA21BBD3}"/>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53"/>
        <p:cNvGrpSpPr/>
        <p:nvPr/>
      </p:nvGrpSpPr>
      <p:grpSpPr>
        <a:xfrm>
          <a:off x="0" y="0"/>
          <a:ext cx="0" cy="0"/>
          <a:chOff x="0" y="0"/>
          <a:chExt cx="0" cy="0"/>
        </a:xfrm>
      </p:grpSpPr>
      <p:sp>
        <p:nvSpPr>
          <p:cNvPr id="154" name="Google Shape;154;p6"/>
          <p:cNvSpPr txBox="1"/>
          <p:nvPr/>
        </p:nvSpPr>
        <p:spPr>
          <a:xfrm>
            <a:off x="1333500" y="2228850"/>
            <a:ext cx="11906250" cy="4267200"/>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None/>
            </a:pPr>
            <a:r>
              <a:rPr lang="en-US" sz="4500" b="1" i="0" u="none" strike="noStrike" cap="none">
                <a:solidFill>
                  <a:srgbClr val="000000"/>
                </a:solidFill>
                <a:latin typeface="Arial"/>
                <a:ea typeface="Arial"/>
                <a:cs typeface="Arial"/>
                <a:sym typeface="Arial"/>
              </a:rPr>
              <a:t>Flip has grown too big for his bike.</a:t>
            </a:r>
            <a:endParaRPr/>
          </a:p>
          <a:p>
            <a:pPr marL="0" marR="0" lvl="0" indent="0" algn="l" rtl="0">
              <a:lnSpc>
                <a:spcPct val="150000"/>
              </a:lnSpc>
              <a:spcBef>
                <a:spcPts val="0"/>
              </a:spcBef>
              <a:spcAft>
                <a:spcPts val="0"/>
              </a:spcAft>
              <a:buNone/>
            </a:pPr>
            <a:r>
              <a:rPr lang="en-US" sz="4500" b="1" i="0" u="none" strike="noStrike" cap="none">
                <a:solidFill>
                  <a:srgbClr val="000000"/>
                </a:solidFill>
                <a:latin typeface="Arial"/>
                <a:ea typeface="Arial"/>
                <a:cs typeface="Arial"/>
                <a:sym typeface="Arial"/>
              </a:rPr>
              <a:t>His family has three choices:</a:t>
            </a:r>
            <a:endParaRPr/>
          </a:p>
          <a:p>
            <a:pPr marL="0" marR="0" lvl="0" indent="0" algn="l" rtl="0">
              <a:lnSpc>
                <a:spcPct val="150000"/>
              </a:lnSpc>
              <a:spcBef>
                <a:spcPts val="0"/>
              </a:spcBef>
              <a:spcAft>
                <a:spcPts val="0"/>
              </a:spcAft>
              <a:buNone/>
            </a:pPr>
            <a:r>
              <a:rPr lang="en-US" sz="4500" b="1" i="0" u="none" strike="noStrike" cap="none">
                <a:solidFill>
                  <a:srgbClr val="000000"/>
                </a:solidFill>
                <a:latin typeface="Arial"/>
                <a:ea typeface="Arial"/>
                <a:cs typeface="Arial"/>
                <a:sym typeface="Arial"/>
              </a:rPr>
              <a:t>A: buy a new bike for £120</a:t>
            </a:r>
            <a:endParaRPr/>
          </a:p>
          <a:p>
            <a:pPr marL="0" marR="0" lvl="0" indent="0" algn="l" rtl="0">
              <a:lnSpc>
                <a:spcPct val="150000"/>
              </a:lnSpc>
              <a:spcBef>
                <a:spcPts val="0"/>
              </a:spcBef>
              <a:spcAft>
                <a:spcPts val="0"/>
              </a:spcAft>
              <a:buNone/>
            </a:pPr>
            <a:r>
              <a:rPr lang="en-US" sz="4500" b="1" i="0" u="none" strike="noStrike" cap="none">
                <a:solidFill>
                  <a:srgbClr val="000000"/>
                </a:solidFill>
                <a:latin typeface="Arial"/>
                <a:ea typeface="Arial"/>
                <a:cs typeface="Arial"/>
                <a:sym typeface="Arial"/>
              </a:rPr>
              <a:t>B: buy a second-hand bike for £40</a:t>
            </a:r>
            <a:endParaRPr/>
          </a:p>
          <a:p>
            <a:pPr marL="0" marR="0" lvl="0" indent="0" algn="l" rtl="0">
              <a:lnSpc>
                <a:spcPct val="150000"/>
              </a:lnSpc>
              <a:spcBef>
                <a:spcPts val="0"/>
              </a:spcBef>
              <a:spcAft>
                <a:spcPts val="0"/>
              </a:spcAft>
              <a:buNone/>
            </a:pPr>
            <a:r>
              <a:rPr lang="en-US" sz="4500" b="1" i="0" u="none" strike="noStrike" cap="none">
                <a:solidFill>
                  <a:srgbClr val="000000"/>
                </a:solidFill>
                <a:latin typeface="Arial"/>
                <a:ea typeface="Arial"/>
                <a:cs typeface="Arial"/>
                <a:sym typeface="Arial"/>
              </a:rPr>
              <a:t>C: borrow his cousin's old bike</a:t>
            </a:r>
            <a:endParaRPr/>
          </a:p>
        </p:txBody>
      </p:sp>
      <p:sp>
        <p:nvSpPr>
          <p:cNvPr id="155" name="Google Shape;155;p6" descr="Flip, a Chameleon PDE character"/>
          <p:cNvSpPr/>
          <p:nvPr/>
        </p:nvSpPr>
        <p:spPr>
          <a:xfrm>
            <a:off x="13811250" y="2095500"/>
            <a:ext cx="2314575" cy="6477000"/>
          </a:xfrm>
          <a:custGeom>
            <a:avLst/>
            <a:gdLst/>
            <a:ahLst/>
            <a:cxnLst/>
            <a:rect l="l" t="t" r="r" b="b"/>
            <a:pathLst>
              <a:path w="2314575" h="6477000" extrusionOk="0">
                <a:moveTo>
                  <a:pt x="0" y="0"/>
                </a:moveTo>
                <a:lnTo>
                  <a:pt x="2314575" y="0"/>
                </a:lnTo>
                <a:lnTo>
                  <a:pt x="2314575" y="6477000"/>
                </a:lnTo>
                <a:lnTo>
                  <a:pt x="0" y="6477000"/>
                </a:lnTo>
                <a:lnTo>
                  <a:pt x="0" y="0"/>
                </a:lnTo>
                <a:close/>
              </a:path>
            </a:pathLst>
          </a:custGeom>
          <a:blipFill rotWithShape="1">
            <a:blip r:embed="rId3">
              <a:alphaModFix/>
            </a:blip>
            <a:stretch>
              <a:fillRect l="-20" r="-20"/>
            </a:stretch>
          </a:blipFill>
          <a:ln>
            <a:noFill/>
          </a:ln>
        </p:spPr>
        <p:txBody>
          <a:bodyPr/>
          <a:lstStyle/>
          <a:p>
            <a:endParaRPr lang="en-US"/>
          </a:p>
        </p:txBody>
      </p:sp>
      <p:sp>
        <p:nvSpPr>
          <p:cNvPr id="156" name="Google Shape;156;p6"/>
          <p:cNvSpPr/>
          <p:nvPr/>
        </p:nvSpPr>
        <p:spPr>
          <a:xfrm>
            <a:off x="11525250" y="5498998"/>
            <a:ext cx="2857500" cy="2757488"/>
          </a:xfrm>
          <a:custGeom>
            <a:avLst/>
            <a:gdLst/>
            <a:ahLst/>
            <a:cxnLst/>
            <a:rect l="l" t="t" r="r" b="b"/>
            <a:pathLst>
              <a:path w="2857500" h="2757488" extrusionOk="0">
                <a:moveTo>
                  <a:pt x="0" y="0"/>
                </a:moveTo>
                <a:lnTo>
                  <a:pt x="2857500" y="0"/>
                </a:lnTo>
                <a:lnTo>
                  <a:pt x="2857500" y="2757488"/>
                </a:lnTo>
                <a:lnTo>
                  <a:pt x="0" y="2757488"/>
                </a:lnTo>
                <a:lnTo>
                  <a:pt x="0" y="0"/>
                </a:lnTo>
                <a:close/>
              </a:path>
            </a:pathLst>
          </a:custGeom>
          <a:blipFill rotWithShape="1">
            <a:blip r:embed="rId4">
              <a:alphaModFix/>
            </a:blip>
            <a:stretch>
              <a:fillRect/>
            </a:stretch>
          </a:blipFill>
          <a:ln>
            <a:noFill/>
          </a:ln>
        </p:spPr>
        <p:txBody>
          <a:bodyPr/>
          <a:lstStyle/>
          <a:p>
            <a:endParaRPr lang="en-US"/>
          </a:p>
        </p:txBody>
      </p:sp>
      <p:sp>
        <p:nvSpPr>
          <p:cNvPr id="157" name="Google Shape;157;p6"/>
          <p:cNvSpPr txBox="1"/>
          <p:nvPr/>
        </p:nvSpPr>
        <p:spPr>
          <a:xfrm>
            <a:off x="1216821" y="579932"/>
            <a:ext cx="11863511" cy="109727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300" b="1" i="0" u="none" strike="noStrike" cap="none">
                <a:solidFill>
                  <a:srgbClr val="951B81"/>
                </a:solidFill>
                <a:latin typeface="Arial"/>
                <a:ea typeface="Arial"/>
                <a:cs typeface="Arial"/>
                <a:sym typeface="Arial"/>
              </a:rPr>
              <a:t>Flip's new bike</a:t>
            </a:r>
            <a:endParaRPr/>
          </a:p>
        </p:txBody>
      </p:sp>
      <p:sp>
        <p:nvSpPr>
          <p:cNvPr id="158" name="Google Shape;158;p6"/>
          <p:cNvSpPr txBox="1"/>
          <p:nvPr/>
        </p:nvSpPr>
        <p:spPr>
          <a:xfrm>
            <a:off x="15507447" y="578250"/>
            <a:ext cx="15381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2</a:t>
            </a:r>
            <a:endParaRPr/>
          </a:p>
        </p:txBody>
      </p:sp>
      <p:sp>
        <p:nvSpPr>
          <p:cNvPr id="159" name="Google Shape;159;p6"/>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0239CBDE-B470-8106-88A9-E1343D0B1335}"/>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67"/>
        <p:cNvGrpSpPr/>
        <p:nvPr/>
      </p:nvGrpSpPr>
      <p:grpSpPr>
        <a:xfrm>
          <a:off x="0" y="0"/>
          <a:ext cx="0" cy="0"/>
          <a:chOff x="0" y="0"/>
          <a:chExt cx="0" cy="0"/>
        </a:xfrm>
      </p:grpSpPr>
      <p:sp>
        <p:nvSpPr>
          <p:cNvPr id="168" name="Google Shape;168;p7"/>
          <p:cNvSpPr txBox="1"/>
          <p:nvPr/>
        </p:nvSpPr>
        <p:spPr>
          <a:xfrm>
            <a:off x="1028700" y="1708721"/>
            <a:ext cx="11648127" cy="546013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400" b="0" i="0" u="none" strike="noStrike" cap="none">
                <a:solidFill>
                  <a:srgbClr val="000000"/>
                </a:solidFill>
                <a:latin typeface="Arial"/>
                <a:ea typeface="Arial"/>
                <a:cs typeface="Arial"/>
                <a:sym typeface="Arial"/>
              </a:rPr>
              <a:t>Help Flip's family choose.</a:t>
            </a:r>
            <a:endParaRPr/>
          </a:p>
          <a:p>
            <a:pPr marL="0" marR="0" lvl="0" indent="0" algn="l" rtl="0">
              <a:lnSpc>
                <a:spcPct val="140000"/>
              </a:lnSpc>
              <a:spcBef>
                <a:spcPts val="0"/>
              </a:spcBef>
              <a:spcAft>
                <a:spcPts val="0"/>
              </a:spcAft>
              <a:buNone/>
            </a:pPr>
            <a:endParaRPr sz="4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None/>
            </a:pPr>
            <a:r>
              <a:rPr lang="en-US" sz="4400" b="0" i="0" u="none" strike="noStrike" cap="none">
                <a:solidFill>
                  <a:srgbClr val="000000"/>
                </a:solidFill>
                <a:latin typeface="Arial"/>
                <a:ea typeface="Arial"/>
                <a:cs typeface="Arial"/>
                <a:sym typeface="Arial"/>
              </a:rPr>
              <a:t>1. What is good about each choice?</a:t>
            </a:r>
            <a:endParaRPr/>
          </a:p>
          <a:p>
            <a:pPr marL="0" marR="0" lvl="0" indent="0" algn="l" rtl="0">
              <a:lnSpc>
                <a:spcPct val="140000"/>
              </a:lnSpc>
              <a:spcBef>
                <a:spcPts val="0"/>
              </a:spcBef>
              <a:spcAft>
                <a:spcPts val="0"/>
              </a:spcAft>
              <a:buNone/>
            </a:pPr>
            <a:r>
              <a:rPr lang="en-US" sz="4400" b="0" i="0" u="none" strike="noStrike" cap="none">
                <a:solidFill>
                  <a:srgbClr val="000000"/>
                </a:solidFill>
                <a:latin typeface="Arial"/>
                <a:ea typeface="Arial"/>
                <a:cs typeface="Arial"/>
                <a:sym typeface="Arial"/>
              </a:rPr>
              <a:t>2. What could be a problem with each choice?</a:t>
            </a:r>
            <a:endParaRPr/>
          </a:p>
          <a:p>
            <a:pPr marL="0" marR="0" lvl="0" indent="0" algn="l" rtl="0">
              <a:lnSpc>
                <a:spcPct val="140000"/>
              </a:lnSpc>
              <a:spcBef>
                <a:spcPts val="0"/>
              </a:spcBef>
              <a:spcAft>
                <a:spcPts val="0"/>
              </a:spcAft>
              <a:buNone/>
            </a:pPr>
            <a:r>
              <a:rPr lang="en-US" sz="4400" b="0" i="0" u="none" strike="noStrike" cap="none">
                <a:solidFill>
                  <a:srgbClr val="000000"/>
                </a:solidFill>
                <a:latin typeface="Arial"/>
                <a:ea typeface="Arial"/>
                <a:cs typeface="Arial"/>
                <a:sym typeface="Arial"/>
              </a:rPr>
              <a:t>3. Which choice is kindest to the planet?</a:t>
            </a:r>
            <a:endParaRPr/>
          </a:p>
          <a:p>
            <a:pPr marL="0" marR="0" lvl="0" indent="0" algn="l" rtl="0">
              <a:lnSpc>
                <a:spcPct val="140000"/>
              </a:lnSpc>
              <a:spcBef>
                <a:spcPts val="0"/>
              </a:spcBef>
              <a:spcAft>
                <a:spcPts val="0"/>
              </a:spcAft>
              <a:buNone/>
            </a:pPr>
            <a:endParaRPr sz="4400" b="0"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None/>
            </a:pPr>
            <a:r>
              <a:rPr lang="en-US" sz="4400" b="0" i="0" u="none" strike="noStrike" cap="none">
                <a:solidFill>
                  <a:srgbClr val="000000"/>
                </a:solidFill>
                <a:latin typeface="Arial"/>
                <a:ea typeface="Arial"/>
                <a:cs typeface="Arial"/>
                <a:sym typeface="Arial"/>
              </a:rPr>
              <a:t>Which would you choose? Why?</a:t>
            </a:r>
            <a:endParaRPr/>
          </a:p>
        </p:txBody>
      </p:sp>
      <p:sp>
        <p:nvSpPr>
          <p:cNvPr id="169" name="Google Shape;169;p7"/>
          <p:cNvSpPr/>
          <p:nvPr/>
        </p:nvSpPr>
        <p:spPr>
          <a:xfrm>
            <a:off x="13050879" y="2716645"/>
            <a:ext cx="3929634" cy="4114800"/>
          </a:xfrm>
          <a:custGeom>
            <a:avLst/>
            <a:gdLst/>
            <a:ahLst/>
            <a:cxnLst/>
            <a:rect l="l" t="t" r="r" b="b"/>
            <a:pathLst>
              <a:path w="3929634" h="4114800" extrusionOk="0">
                <a:moveTo>
                  <a:pt x="0" y="0"/>
                </a:moveTo>
                <a:lnTo>
                  <a:pt x="3929634" y="0"/>
                </a:lnTo>
                <a:lnTo>
                  <a:pt x="3929634" y="4114800"/>
                </a:lnTo>
                <a:lnTo>
                  <a:pt x="0" y="4114800"/>
                </a:lnTo>
                <a:lnTo>
                  <a:pt x="0" y="0"/>
                </a:lnTo>
                <a:close/>
              </a:path>
            </a:pathLst>
          </a:custGeom>
          <a:blipFill rotWithShape="1">
            <a:blip r:embed="rId3">
              <a:alphaModFix/>
            </a:blip>
            <a:stretch>
              <a:fillRect/>
            </a:stretch>
          </a:blipFill>
          <a:ln>
            <a:noFill/>
          </a:ln>
        </p:spPr>
        <p:txBody>
          <a:bodyPr/>
          <a:lstStyle/>
          <a:p>
            <a:endParaRPr lang="en-US"/>
          </a:p>
        </p:txBody>
      </p:sp>
      <p:sp>
        <p:nvSpPr>
          <p:cNvPr id="170" name="Google Shape;170;p7"/>
          <p:cNvSpPr txBox="1"/>
          <p:nvPr/>
        </p:nvSpPr>
        <p:spPr>
          <a:xfrm>
            <a:off x="14926446" y="702900"/>
            <a:ext cx="22266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2</a:t>
            </a:r>
            <a:endParaRPr/>
          </a:p>
        </p:txBody>
      </p:sp>
      <p:sp>
        <p:nvSpPr>
          <p:cNvPr id="171" name="Google Shape;171;p7"/>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80DEBA2C-28AC-4E17-C86F-B172308FDFC0}"/>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79"/>
        <p:cNvGrpSpPr/>
        <p:nvPr/>
      </p:nvGrpSpPr>
      <p:grpSpPr>
        <a:xfrm>
          <a:off x="0" y="0"/>
          <a:ext cx="0" cy="0"/>
          <a:chOff x="0" y="0"/>
          <a:chExt cx="0" cy="0"/>
        </a:xfrm>
      </p:grpSpPr>
      <p:sp>
        <p:nvSpPr>
          <p:cNvPr id="180" name="Google Shape;180;p8"/>
          <p:cNvSpPr/>
          <p:nvPr/>
        </p:nvSpPr>
        <p:spPr>
          <a:xfrm>
            <a:off x="8857103" y="635408"/>
            <a:ext cx="8610686" cy="8229600"/>
          </a:xfrm>
          <a:custGeom>
            <a:avLst/>
            <a:gdLst/>
            <a:ahLst/>
            <a:cxnLst/>
            <a:rect l="l" t="t" r="r" b="b"/>
            <a:pathLst>
              <a:path w="8610686" h="8229600" extrusionOk="0">
                <a:moveTo>
                  <a:pt x="0" y="0"/>
                </a:moveTo>
                <a:lnTo>
                  <a:pt x="8610686" y="0"/>
                </a:lnTo>
                <a:lnTo>
                  <a:pt x="8610686" y="8229600"/>
                </a:lnTo>
                <a:lnTo>
                  <a:pt x="0" y="8229600"/>
                </a:lnTo>
                <a:lnTo>
                  <a:pt x="0" y="0"/>
                </a:lnTo>
                <a:close/>
              </a:path>
            </a:pathLst>
          </a:custGeom>
          <a:blipFill rotWithShape="1">
            <a:blip r:embed="rId3">
              <a:alphaModFix/>
            </a:blip>
            <a:stretch>
              <a:fillRect t="-2578" b="-2578"/>
            </a:stretch>
          </a:blipFill>
          <a:ln>
            <a:noFill/>
          </a:ln>
        </p:spPr>
        <p:txBody>
          <a:bodyPr/>
          <a:lstStyle/>
          <a:p>
            <a:endParaRPr lang="en-US"/>
          </a:p>
        </p:txBody>
      </p:sp>
      <p:sp>
        <p:nvSpPr>
          <p:cNvPr id="181" name="Google Shape;181;p8"/>
          <p:cNvSpPr txBox="1"/>
          <p:nvPr/>
        </p:nvSpPr>
        <p:spPr>
          <a:xfrm>
            <a:off x="1028700" y="469272"/>
            <a:ext cx="16230600" cy="109727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300" b="1" i="0" u="none" strike="noStrike" cap="none">
                <a:solidFill>
                  <a:srgbClr val="951B81"/>
                </a:solidFill>
                <a:latin typeface="Arial"/>
                <a:ea typeface="Arial"/>
                <a:cs typeface="Arial"/>
                <a:sym typeface="Arial"/>
              </a:rPr>
              <a:t>Speak up for your area</a:t>
            </a:r>
            <a:endParaRPr/>
          </a:p>
        </p:txBody>
      </p:sp>
      <p:sp>
        <p:nvSpPr>
          <p:cNvPr id="182" name="Google Shape;182;p8" descr="Maz, a Chameleon PDE character"/>
          <p:cNvSpPr/>
          <p:nvPr/>
        </p:nvSpPr>
        <p:spPr>
          <a:xfrm>
            <a:off x="13052136" y="1451840"/>
            <a:ext cx="2486025" cy="6667500"/>
          </a:xfrm>
          <a:custGeom>
            <a:avLst/>
            <a:gdLst/>
            <a:ahLst/>
            <a:cxnLst/>
            <a:rect l="l" t="t" r="r" b="b"/>
            <a:pathLst>
              <a:path w="2486025" h="6667500" extrusionOk="0">
                <a:moveTo>
                  <a:pt x="0" y="0"/>
                </a:moveTo>
                <a:lnTo>
                  <a:pt x="2486025" y="0"/>
                </a:lnTo>
                <a:lnTo>
                  <a:pt x="2486025" y="6667500"/>
                </a:lnTo>
                <a:lnTo>
                  <a:pt x="0" y="6667500"/>
                </a:lnTo>
                <a:lnTo>
                  <a:pt x="0" y="0"/>
                </a:lnTo>
                <a:close/>
              </a:path>
            </a:pathLst>
          </a:custGeom>
          <a:blipFill rotWithShape="1">
            <a:blip r:embed="rId4">
              <a:alphaModFix/>
            </a:blip>
            <a:stretch>
              <a:fillRect l="-14" r="-14"/>
            </a:stretch>
          </a:blipFill>
          <a:ln>
            <a:noFill/>
          </a:ln>
        </p:spPr>
        <p:txBody>
          <a:bodyPr/>
          <a:lstStyle/>
          <a:p>
            <a:endParaRPr lang="en-US"/>
          </a:p>
        </p:txBody>
      </p:sp>
      <p:sp>
        <p:nvSpPr>
          <p:cNvPr id="183" name="Google Shape;183;p8"/>
          <p:cNvSpPr/>
          <p:nvPr/>
        </p:nvSpPr>
        <p:spPr>
          <a:xfrm>
            <a:off x="11308561" y="7788954"/>
            <a:ext cx="841748" cy="660773"/>
          </a:xfrm>
          <a:custGeom>
            <a:avLst/>
            <a:gdLst/>
            <a:ahLst/>
            <a:cxnLst/>
            <a:rect l="l" t="t" r="r" b="b"/>
            <a:pathLst>
              <a:path w="841748" h="660773" extrusionOk="0">
                <a:moveTo>
                  <a:pt x="0" y="0"/>
                </a:moveTo>
                <a:lnTo>
                  <a:pt x="841748" y="0"/>
                </a:lnTo>
                <a:lnTo>
                  <a:pt x="841748" y="660772"/>
                </a:lnTo>
                <a:lnTo>
                  <a:pt x="0" y="660772"/>
                </a:lnTo>
                <a:lnTo>
                  <a:pt x="0" y="0"/>
                </a:lnTo>
                <a:close/>
              </a:path>
            </a:pathLst>
          </a:custGeom>
          <a:blipFill rotWithShape="1">
            <a:blip r:embed="rId5">
              <a:alphaModFix/>
            </a:blip>
            <a:stretch>
              <a:fillRect/>
            </a:stretch>
          </a:blipFill>
          <a:ln>
            <a:noFill/>
          </a:ln>
        </p:spPr>
        <p:txBody>
          <a:bodyPr/>
          <a:lstStyle/>
          <a:p>
            <a:endParaRPr lang="en-US"/>
          </a:p>
        </p:txBody>
      </p:sp>
      <p:sp>
        <p:nvSpPr>
          <p:cNvPr id="184" name="Google Shape;184;p8"/>
          <p:cNvSpPr/>
          <p:nvPr/>
        </p:nvSpPr>
        <p:spPr>
          <a:xfrm>
            <a:off x="15308386" y="7257486"/>
            <a:ext cx="1279821" cy="761493"/>
          </a:xfrm>
          <a:custGeom>
            <a:avLst/>
            <a:gdLst/>
            <a:ahLst/>
            <a:cxnLst/>
            <a:rect l="l" t="t" r="r" b="b"/>
            <a:pathLst>
              <a:path w="1279821" h="761493" extrusionOk="0">
                <a:moveTo>
                  <a:pt x="0" y="0"/>
                </a:moveTo>
                <a:lnTo>
                  <a:pt x="1279820" y="0"/>
                </a:lnTo>
                <a:lnTo>
                  <a:pt x="1279820" y="761493"/>
                </a:lnTo>
                <a:lnTo>
                  <a:pt x="0" y="761493"/>
                </a:lnTo>
                <a:lnTo>
                  <a:pt x="0" y="0"/>
                </a:lnTo>
                <a:close/>
              </a:path>
            </a:pathLst>
          </a:custGeom>
          <a:blipFill rotWithShape="1">
            <a:blip r:embed="rId6">
              <a:alphaModFix/>
            </a:blip>
            <a:stretch>
              <a:fillRect/>
            </a:stretch>
          </a:blipFill>
          <a:ln>
            <a:noFill/>
          </a:ln>
        </p:spPr>
        <p:txBody>
          <a:bodyPr/>
          <a:lstStyle/>
          <a:p>
            <a:endParaRPr lang="en-US"/>
          </a:p>
        </p:txBody>
      </p:sp>
      <p:sp>
        <p:nvSpPr>
          <p:cNvPr id="185" name="Google Shape;185;p8"/>
          <p:cNvSpPr/>
          <p:nvPr/>
        </p:nvSpPr>
        <p:spPr>
          <a:xfrm rot="-1472067">
            <a:off x="11997534" y="7756277"/>
            <a:ext cx="652736" cy="800903"/>
          </a:xfrm>
          <a:custGeom>
            <a:avLst/>
            <a:gdLst/>
            <a:ahLst/>
            <a:cxnLst/>
            <a:rect l="l" t="t" r="r" b="b"/>
            <a:pathLst>
              <a:path w="652736" h="800903" extrusionOk="0">
                <a:moveTo>
                  <a:pt x="0" y="0"/>
                </a:moveTo>
                <a:lnTo>
                  <a:pt x="652736" y="0"/>
                </a:lnTo>
                <a:lnTo>
                  <a:pt x="652736" y="800903"/>
                </a:lnTo>
                <a:lnTo>
                  <a:pt x="0" y="800903"/>
                </a:lnTo>
                <a:lnTo>
                  <a:pt x="0" y="0"/>
                </a:lnTo>
                <a:close/>
              </a:path>
            </a:pathLst>
          </a:custGeom>
          <a:blipFill rotWithShape="1">
            <a:blip r:embed="rId7">
              <a:alphaModFix/>
            </a:blip>
            <a:stretch>
              <a:fillRect/>
            </a:stretch>
          </a:blipFill>
          <a:ln>
            <a:noFill/>
          </a:ln>
        </p:spPr>
        <p:txBody>
          <a:bodyPr/>
          <a:lstStyle/>
          <a:p>
            <a:endParaRPr lang="en-US"/>
          </a:p>
        </p:txBody>
      </p:sp>
      <p:sp>
        <p:nvSpPr>
          <p:cNvPr id="186" name="Google Shape;186;p8"/>
          <p:cNvSpPr/>
          <p:nvPr/>
        </p:nvSpPr>
        <p:spPr>
          <a:xfrm>
            <a:off x="11102945" y="7312125"/>
            <a:ext cx="757772" cy="344786"/>
          </a:xfrm>
          <a:custGeom>
            <a:avLst/>
            <a:gdLst/>
            <a:ahLst/>
            <a:cxnLst/>
            <a:rect l="l" t="t" r="r" b="b"/>
            <a:pathLst>
              <a:path w="757772" h="344786" extrusionOk="0">
                <a:moveTo>
                  <a:pt x="0" y="0"/>
                </a:moveTo>
                <a:lnTo>
                  <a:pt x="757772" y="0"/>
                </a:lnTo>
                <a:lnTo>
                  <a:pt x="757772" y="344787"/>
                </a:lnTo>
                <a:lnTo>
                  <a:pt x="0" y="344787"/>
                </a:lnTo>
                <a:lnTo>
                  <a:pt x="0" y="0"/>
                </a:lnTo>
                <a:close/>
              </a:path>
            </a:pathLst>
          </a:custGeom>
          <a:blipFill rotWithShape="1">
            <a:blip r:embed="rId8">
              <a:alphaModFix/>
            </a:blip>
            <a:stretch>
              <a:fillRect/>
            </a:stretch>
          </a:blipFill>
          <a:ln>
            <a:noFill/>
          </a:ln>
        </p:spPr>
        <p:txBody>
          <a:bodyPr/>
          <a:lstStyle/>
          <a:p>
            <a:endParaRPr lang="en-US"/>
          </a:p>
        </p:txBody>
      </p:sp>
      <p:sp>
        <p:nvSpPr>
          <p:cNvPr id="187" name="Google Shape;187;p8"/>
          <p:cNvSpPr/>
          <p:nvPr/>
        </p:nvSpPr>
        <p:spPr>
          <a:xfrm>
            <a:off x="12261593" y="7167673"/>
            <a:ext cx="790543" cy="430846"/>
          </a:xfrm>
          <a:custGeom>
            <a:avLst/>
            <a:gdLst/>
            <a:ahLst/>
            <a:cxnLst/>
            <a:rect l="l" t="t" r="r" b="b"/>
            <a:pathLst>
              <a:path w="790543" h="430846" extrusionOk="0">
                <a:moveTo>
                  <a:pt x="0" y="0"/>
                </a:moveTo>
                <a:lnTo>
                  <a:pt x="790543" y="0"/>
                </a:lnTo>
                <a:lnTo>
                  <a:pt x="790543" y="430846"/>
                </a:lnTo>
                <a:lnTo>
                  <a:pt x="0" y="430846"/>
                </a:lnTo>
                <a:lnTo>
                  <a:pt x="0" y="0"/>
                </a:lnTo>
                <a:close/>
              </a:path>
            </a:pathLst>
          </a:custGeom>
          <a:blipFill rotWithShape="1">
            <a:blip r:embed="rId9">
              <a:alphaModFix/>
            </a:blip>
            <a:stretch>
              <a:fillRect/>
            </a:stretch>
          </a:blipFill>
          <a:ln>
            <a:noFill/>
          </a:ln>
        </p:spPr>
        <p:txBody>
          <a:bodyPr/>
          <a:lstStyle/>
          <a:p>
            <a:endParaRPr lang="en-US"/>
          </a:p>
        </p:txBody>
      </p:sp>
      <p:sp>
        <p:nvSpPr>
          <p:cNvPr id="188" name="Google Shape;188;p8"/>
          <p:cNvSpPr txBox="1"/>
          <p:nvPr/>
        </p:nvSpPr>
        <p:spPr>
          <a:xfrm>
            <a:off x="1028700" y="1833455"/>
            <a:ext cx="7353202" cy="518945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200" b="1" i="0" u="none" strike="noStrike" cap="none">
                <a:solidFill>
                  <a:srgbClr val="000000"/>
                </a:solidFill>
                <a:latin typeface="Arial"/>
                <a:ea typeface="Arial"/>
                <a:cs typeface="Arial"/>
                <a:sym typeface="Arial"/>
              </a:rPr>
              <a:t>Maz has noticed litter in the park near her home, and there is nowhere to recycle.</a:t>
            </a:r>
            <a:endParaRPr/>
          </a:p>
          <a:p>
            <a:pPr marL="0" marR="0" lvl="0" indent="0" algn="l" rtl="0">
              <a:lnSpc>
                <a:spcPct val="140000"/>
              </a:lnSpc>
              <a:spcBef>
                <a:spcPts val="0"/>
              </a:spcBef>
              <a:spcAft>
                <a:spcPts val="0"/>
              </a:spcAft>
              <a:buNone/>
            </a:pPr>
            <a:endParaRPr sz="4200" b="1" i="0" u="none" strike="noStrike" cap="none">
              <a:solidFill>
                <a:srgbClr val="000000"/>
              </a:solidFill>
              <a:latin typeface="Arial"/>
              <a:ea typeface="Arial"/>
              <a:cs typeface="Arial"/>
              <a:sym typeface="Arial"/>
            </a:endParaRPr>
          </a:p>
          <a:p>
            <a:pPr marL="0" marR="0" lvl="0" indent="0" algn="l" rtl="0">
              <a:lnSpc>
                <a:spcPct val="140000"/>
              </a:lnSpc>
              <a:spcBef>
                <a:spcPts val="0"/>
              </a:spcBef>
              <a:spcAft>
                <a:spcPts val="0"/>
              </a:spcAft>
              <a:buNone/>
            </a:pPr>
            <a:r>
              <a:rPr lang="en-US" sz="4200" b="1" i="0" u="none" strike="noStrike" cap="none">
                <a:solidFill>
                  <a:srgbClr val="000000"/>
                </a:solidFill>
                <a:latin typeface="Arial"/>
                <a:ea typeface="Arial"/>
                <a:cs typeface="Arial"/>
                <a:sym typeface="Arial"/>
              </a:rPr>
              <a:t>She wants to write to her local councillor to suggest an improvement.</a:t>
            </a:r>
            <a:endParaRPr/>
          </a:p>
        </p:txBody>
      </p:sp>
      <p:sp>
        <p:nvSpPr>
          <p:cNvPr id="189" name="Google Shape;189;p8"/>
          <p:cNvSpPr txBox="1"/>
          <p:nvPr/>
        </p:nvSpPr>
        <p:spPr>
          <a:xfrm>
            <a:off x="15631947" y="578250"/>
            <a:ext cx="14136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3</a:t>
            </a:r>
            <a:endParaRPr/>
          </a:p>
        </p:txBody>
      </p:sp>
      <p:sp>
        <p:nvSpPr>
          <p:cNvPr id="190" name="Google Shape;190;p8"/>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6E96624E-EE15-0871-B801-45625B653079}"/>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198"/>
        <p:cNvGrpSpPr/>
        <p:nvPr/>
      </p:nvGrpSpPr>
      <p:grpSpPr>
        <a:xfrm>
          <a:off x="0" y="0"/>
          <a:ext cx="0" cy="0"/>
          <a:chOff x="0" y="0"/>
          <a:chExt cx="0" cy="0"/>
        </a:xfrm>
      </p:grpSpPr>
      <p:sp>
        <p:nvSpPr>
          <p:cNvPr id="199" name="Google Shape;199;p9"/>
          <p:cNvSpPr/>
          <p:nvPr/>
        </p:nvSpPr>
        <p:spPr>
          <a:xfrm>
            <a:off x="7372350" y="4953000"/>
            <a:ext cx="3780472" cy="4000500"/>
          </a:xfrm>
          <a:custGeom>
            <a:avLst/>
            <a:gdLst/>
            <a:ahLst/>
            <a:cxnLst/>
            <a:rect l="l" t="t" r="r" b="b"/>
            <a:pathLst>
              <a:path w="3780472" h="4000500" extrusionOk="0">
                <a:moveTo>
                  <a:pt x="0" y="0"/>
                </a:moveTo>
                <a:lnTo>
                  <a:pt x="3780472" y="0"/>
                </a:lnTo>
                <a:lnTo>
                  <a:pt x="3780472" y="4000500"/>
                </a:lnTo>
                <a:lnTo>
                  <a:pt x="0" y="4000500"/>
                </a:lnTo>
                <a:lnTo>
                  <a:pt x="0" y="0"/>
                </a:lnTo>
                <a:close/>
              </a:path>
            </a:pathLst>
          </a:custGeom>
          <a:blipFill rotWithShape="1">
            <a:blip r:embed="rId3">
              <a:alphaModFix/>
            </a:blip>
            <a:stretch>
              <a:fillRect/>
            </a:stretch>
          </a:blipFill>
          <a:ln>
            <a:noFill/>
          </a:ln>
        </p:spPr>
        <p:txBody>
          <a:bodyPr/>
          <a:lstStyle/>
          <a:p>
            <a:endParaRPr lang="en-US"/>
          </a:p>
        </p:txBody>
      </p:sp>
      <p:sp>
        <p:nvSpPr>
          <p:cNvPr id="200" name="Google Shape;200;p9"/>
          <p:cNvSpPr txBox="1"/>
          <p:nvPr/>
        </p:nvSpPr>
        <p:spPr>
          <a:xfrm>
            <a:off x="1028700" y="408624"/>
            <a:ext cx="12212879" cy="109727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300" b="1" i="0" u="none" strike="noStrike" cap="none">
                <a:solidFill>
                  <a:srgbClr val="951B81"/>
                </a:solidFill>
                <a:latin typeface="Arial"/>
                <a:ea typeface="Arial"/>
                <a:cs typeface="Arial"/>
                <a:sym typeface="Arial"/>
              </a:rPr>
              <a:t>Spending choices</a:t>
            </a:r>
            <a:endParaRPr/>
          </a:p>
        </p:txBody>
      </p:sp>
      <p:sp>
        <p:nvSpPr>
          <p:cNvPr id="201" name="Google Shape;201;p9"/>
          <p:cNvSpPr txBox="1"/>
          <p:nvPr/>
        </p:nvSpPr>
        <p:spPr>
          <a:xfrm>
            <a:off x="1163072" y="2054649"/>
            <a:ext cx="13260980" cy="823591"/>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4700" b="0" i="0" u="none" strike="noStrike" cap="none">
                <a:solidFill>
                  <a:srgbClr val="000000"/>
                </a:solidFill>
                <a:latin typeface="Arial"/>
                <a:ea typeface="Arial"/>
                <a:cs typeface="Arial"/>
                <a:sym typeface="Arial"/>
              </a:rPr>
              <a:t>Which statement do you agree with? Why?</a:t>
            </a:r>
            <a:endParaRPr/>
          </a:p>
        </p:txBody>
      </p:sp>
      <p:sp>
        <p:nvSpPr>
          <p:cNvPr id="202" name="Google Shape;202;p9"/>
          <p:cNvSpPr txBox="1"/>
          <p:nvPr/>
        </p:nvSpPr>
        <p:spPr>
          <a:xfrm>
            <a:off x="1557681" y="3880978"/>
            <a:ext cx="5675401" cy="248094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700" b="0" i="0" u="none" strike="noStrike" cap="none">
                <a:solidFill>
                  <a:srgbClr val="000000"/>
                </a:solidFill>
                <a:latin typeface="Arial"/>
                <a:ea typeface="Arial"/>
                <a:cs typeface="Arial"/>
                <a:sym typeface="Arial"/>
              </a:rPr>
              <a:t>The council should plant more trees in parks.</a:t>
            </a:r>
            <a:endParaRPr/>
          </a:p>
        </p:txBody>
      </p:sp>
      <p:sp>
        <p:nvSpPr>
          <p:cNvPr id="203" name="Google Shape;203;p9"/>
          <p:cNvSpPr txBox="1"/>
          <p:nvPr/>
        </p:nvSpPr>
        <p:spPr>
          <a:xfrm>
            <a:off x="10535797" y="3880978"/>
            <a:ext cx="5823211" cy="1652266"/>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4700" b="0" i="0" u="none" strike="noStrike" cap="none">
                <a:solidFill>
                  <a:srgbClr val="000000"/>
                </a:solidFill>
                <a:latin typeface="Arial"/>
                <a:ea typeface="Arial"/>
                <a:cs typeface="Arial"/>
                <a:sym typeface="Arial"/>
              </a:rPr>
              <a:t>The council should fix more holes in roads.</a:t>
            </a:r>
            <a:endParaRPr/>
          </a:p>
        </p:txBody>
      </p:sp>
      <p:sp>
        <p:nvSpPr>
          <p:cNvPr id="204" name="Google Shape;204;p9"/>
          <p:cNvSpPr txBox="1"/>
          <p:nvPr/>
        </p:nvSpPr>
        <p:spPr>
          <a:xfrm>
            <a:off x="15410621" y="578250"/>
            <a:ext cx="16350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4</a:t>
            </a:r>
            <a:endParaRPr/>
          </a:p>
        </p:txBody>
      </p:sp>
      <p:sp>
        <p:nvSpPr>
          <p:cNvPr id="205" name="Google Shape;205;p9"/>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1683337D-1B28-345D-FFBB-05520731484F}"/>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213"/>
        <p:cNvGrpSpPr/>
        <p:nvPr/>
      </p:nvGrpSpPr>
      <p:grpSpPr>
        <a:xfrm>
          <a:off x="0" y="0"/>
          <a:ext cx="0" cy="0"/>
          <a:chOff x="0" y="0"/>
          <a:chExt cx="0" cy="0"/>
        </a:xfrm>
      </p:grpSpPr>
      <p:sp>
        <p:nvSpPr>
          <p:cNvPr id="214" name="Google Shape;214;p10"/>
          <p:cNvSpPr/>
          <p:nvPr/>
        </p:nvSpPr>
        <p:spPr>
          <a:xfrm>
            <a:off x="2656036" y="1028700"/>
            <a:ext cx="6986500" cy="7402914"/>
          </a:xfrm>
          <a:custGeom>
            <a:avLst/>
            <a:gdLst/>
            <a:ahLst/>
            <a:cxnLst/>
            <a:rect l="l" t="t" r="r" b="b"/>
            <a:pathLst>
              <a:path w="6986500" h="7402914" extrusionOk="0">
                <a:moveTo>
                  <a:pt x="0" y="0"/>
                </a:moveTo>
                <a:lnTo>
                  <a:pt x="6986499" y="0"/>
                </a:lnTo>
                <a:lnTo>
                  <a:pt x="6986499" y="7402914"/>
                </a:lnTo>
                <a:lnTo>
                  <a:pt x="0" y="7402914"/>
                </a:lnTo>
                <a:lnTo>
                  <a:pt x="0" y="0"/>
                </a:lnTo>
                <a:close/>
              </a:path>
            </a:pathLst>
          </a:custGeom>
          <a:blipFill rotWithShape="1">
            <a:blip r:embed="rId3">
              <a:alphaModFix/>
            </a:blip>
            <a:stretch>
              <a:fillRect/>
            </a:stretch>
          </a:blipFill>
          <a:ln>
            <a:noFill/>
          </a:ln>
        </p:spPr>
        <p:txBody>
          <a:bodyPr/>
          <a:lstStyle/>
          <a:p>
            <a:endParaRPr lang="en-US"/>
          </a:p>
        </p:txBody>
      </p:sp>
      <p:sp>
        <p:nvSpPr>
          <p:cNvPr id="215" name="Google Shape;215;p10"/>
          <p:cNvSpPr/>
          <p:nvPr/>
        </p:nvSpPr>
        <p:spPr>
          <a:xfrm>
            <a:off x="892053" y="904046"/>
            <a:ext cx="1463013" cy="1463013"/>
          </a:xfrm>
          <a:custGeom>
            <a:avLst/>
            <a:gdLst/>
            <a:ahLst/>
            <a:cxnLst/>
            <a:rect l="l" t="t" r="r" b="b"/>
            <a:pathLst>
              <a:path w="1463013" h="1463013" extrusionOk="0">
                <a:moveTo>
                  <a:pt x="0" y="0"/>
                </a:moveTo>
                <a:lnTo>
                  <a:pt x="1463013" y="0"/>
                </a:lnTo>
                <a:lnTo>
                  <a:pt x="1463013" y="1463013"/>
                </a:lnTo>
                <a:lnTo>
                  <a:pt x="0" y="1463013"/>
                </a:lnTo>
                <a:lnTo>
                  <a:pt x="0" y="0"/>
                </a:lnTo>
                <a:close/>
              </a:path>
            </a:pathLst>
          </a:custGeom>
          <a:blipFill rotWithShape="1">
            <a:blip r:embed="rId4">
              <a:alphaModFix/>
            </a:blip>
            <a:stretch>
              <a:fillRect/>
            </a:stretch>
          </a:blipFill>
          <a:ln>
            <a:noFill/>
          </a:ln>
        </p:spPr>
        <p:txBody>
          <a:bodyPr/>
          <a:lstStyle/>
          <a:p>
            <a:endParaRPr lang="en-US"/>
          </a:p>
        </p:txBody>
      </p:sp>
      <p:sp>
        <p:nvSpPr>
          <p:cNvPr id="216" name="Google Shape;216;p10"/>
          <p:cNvSpPr txBox="1"/>
          <p:nvPr/>
        </p:nvSpPr>
        <p:spPr>
          <a:xfrm rot="-1022264">
            <a:off x="3659510" y="3180274"/>
            <a:ext cx="3650016" cy="188023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600" b="1" i="0" u="none" strike="noStrike" cap="none">
                <a:solidFill>
                  <a:srgbClr val="000000"/>
                </a:solidFill>
                <a:latin typeface="Arial"/>
                <a:ea typeface="Arial"/>
                <a:cs typeface="Arial"/>
                <a:sym typeface="Arial"/>
              </a:rPr>
              <a:t>Ty's streetlight is broken. Who pays to fix it?</a:t>
            </a:r>
            <a:endParaRPr/>
          </a:p>
        </p:txBody>
      </p:sp>
      <p:sp>
        <p:nvSpPr>
          <p:cNvPr id="217" name="Google Shape;217;p10"/>
          <p:cNvSpPr txBox="1"/>
          <p:nvPr/>
        </p:nvSpPr>
        <p:spPr>
          <a:xfrm>
            <a:off x="16130843" y="578250"/>
            <a:ext cx="18528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4</a:t>
            </a:r>
            <a:endParaRPr/>
          </a:p>
        </p:txBody>
      </p:sp>
      <p:sp>
        <p:nvSpPr>
          <p:cNvPr id="218" name="Google Shape;218;p10"/>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219" name="Google Shape;219;p10" descr="Ty, a Chameleon PDE character"/>
          <p:cNvSpPr/>
          <p:nvPr/>
        </p:nvSpPr>
        <p:spPr>
          <a:xfrm>
            <a:off x="11906250" y="1905000"/>
            <a:ext cx="2247900" cy="6858000"/>
          </a:xfrm>
          <a:custGeom>
            <a:avLst/>
            <a:gdLst/>
            <a:ahLst/>
            <a:cxnLst/>
            <a:rect l="l" t="t" r="r" b="b"/>
            <a:pathLst>
              <a:path w="2247900" h="6858000" extrusionOk="0">
                <a:moveTo>
                  <a:pt x="0" y="0"/>
                </a:moveTo>
                <a:lnTo>
                  <a:pt x="2247900" y="0"/>
                </a:lnTo>
                <a:lnTo>
                  <a:pt x="2247900" y="6858000"/>
                </a:lnTo>
                <a:lnTo>
                  <a:pt x="0" y="6858000"/>
                </a:lnTo>
                <a:lnTo>
                  <a:pt x="0" y="0"/>
                </a:lnTo>
                <a:close/>
              </a:path>
            </a:pathLst>
          </a:custGeom>
          <a:blipFill rotWithShape="1">
            <a:blip r:embed="rId5">
              <a:alphaModFix/>
            </a:blip>
            <a:stretch>
              <a:fillRect t="-42" b="-42"/>
            </a:stretch>
          </a:blipFill>
          <a:ln>
            <a:noFill/>
          </a:ln>
        </p:spPr>
        <p:txBody>
          <a:bodyPr/>
          <a:lstStyle/>
          <a:p>
            <a:endParaRPr lang="en-US"/>
          </a:p>
        </p:txBody>
      </p:sp>
      <p:sp>
        <p:nvSpPr>
          <p:cNvPr id="220" name="Google Shape;220;p10"/>
          <p:cNvSpPr/>
          <p:nvPr/>
        </p:nvSpPr>
        <p:spPr>
          <a:xfrm flipH="1">
            <a:off x="13936714" y="1028700"/>
            <a:ext cx="2877131" cy="6465463"/>
          </a:xfrm>
          <a:custGeom>
            <a:avLst/>
            <a:gdLst/>
            <a:ahLst/>
            <a:cxnLst/>
            <a:rect l="l" t="t" r="r" b="b"/>
            <a:pathLst>
              <a:path w="2877131" h="6465463" extrusionOk="0">
                <a:moveTo>
                  <a:pt x="2877131" y="0"/>
                </a:moveTo>
                <a:lnTo>
                  <a:pt x="0" y="0"/>
                </a:lnTo>
                <a:lnTo>
                  <a:pt x="0" y="6465463"/>
                </a:lnTo>
                <a:lnTo>
                  <a:pt x="2877131" y="6465463"/>
                </a:lnTo>
                <a:lnTo>
                  <a:pt x="2877131" y="0"/>
                </a:lnTo>
                <a:close/>
              </a:path>
            </a:pathLst>
          </a:custGeom>
          <a:blipFill rotWithShape="1">
            <a:blip r:embed="rId6">
              <a:alphaModFix/>
            </a:blip>
            <a:stretch>
              <a:fillRect/>
            </a:stretch>
          </a:blipFill>
          <a:ln>
            <a:noFill/>
          </a:ln>
        </p:spPr>
        <p:txBody>
          <a:bodyPr/>
          <a:lstStyle/>
          <a:p>
            <a:endParaRPr lang="en-US"/>
          </a:p>
        </p:txBody>
      </p:sp>
      <p:sp>
        <p:nvSpPr>
          <p:cNvPr id="3" name="Slide Number Placeholder 2">
            <a:extLst>
              <a:ext uri="{FF2B5EF4-FFF2-40B4-BE49-F238E27FC236}">
                <a16:creationId xmlns:a16="http://schemas.microsoft.com/office/drawing/2014/main" id="{5CE40A76-8968-CE73-8257-B69C1C313E43}"/>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228"/>
        <p:cNvGrpSpPr/>
        <p:nvPr/>
      </p:nvGrpSpPr>
      <p:grpSpPr>
        <a:xfrm>
          <a:off x="0" y="0"/>
          <a:ext cx="0" cy="0"/>
          <a:chOff x="0" y="0"/>
          <a:chExt cx="0" cy="0"/>
        </a:xfrm>
      </p:grpSpPr>
      <p:sp>
        <p:nvSpPr>
          <p:cNvPr id="229" name="Google Shape;229;p11"/>
          <p:cNvSpPr/>
          <p:nvPr/>
        </p:nvSpPr>
        <p:spPr>
          <a:xfrm>
            <a:off x="2157500" y="890295"/>
            <a:ext cx="6986500" cy="7402914"/>
          </a:xfrm>
          <a:custGeom>
            <a:avLst/>
            <a:gdLst/>
            <a:ahLst/>
            <a:cxnLst/>
            <a:rect l="l" t="t" r="r" b="b"/>
            <a:pathLst>
              <a:path w="6986500" h="7402914" extrusionOk="0">
                <a:moveTo>
                  <a:pt x="0" y="0"/>
                </a:moveTo>
                <a:lnTo>
                  <a:pt x="6986500" y="0"/>
                </a:lnTo>
                <a:lnTo>
                  <a:pt x="6986500" y="7402914"/>
                </a:lnTo>
                <a:lnTo>
                  <a:pt x="0" y="7402914"/>
                </a:lnTo>
                <a:lnTo>
                  <a:pt x="0" y="0"/>
                </a:lnTo>
                <a:close/>
              </a:path>
            </a:pathLst>
          </a:custGeom>
          <a:blipFill rotWithShape="1">
            <a:blip r:embed="rId3">
              <a:alphaModFix/>
            </a:blip>
            <a:stretch>
              <a:fillRect/>
            </a:stretch>
          </a:blipFill>
          <a:ln>
            <a:noFill/>
          </a:ln>
        </p:spPr>
        <p:txBody>
          <a:bodyPr/>
          <a:lstStyle/>
          <a:p>
            <a:endParaRPr lang="en-US"/>
          </a:p>
        </p:txBody>
      </p:sp>
      <p:sp>
        <p:nvSpPr>
          <p:cNvPr id="230" name="Google Shape;230;p11"/>
          <p:cNvSpPr/>
          <p:nvPr/>
        </p:nvSpPr>
        <p:spPr>
          <a:xfrm>
            <a:off x="821474" y="769727"/>
            <a:ext cx="1501196" cy="1501196"/>
          </a:xfrm>
          <a:custGeom>
            <a:avLst/>
            <a:gdLst/>
            <a:ahLst/>
            <a:cxnLst/>
            <a:rect l="l" t="t" r="r" b="b"/>
            <a:pathLst>
              <a:path w="1501196" h="1501196" extrusionOk="0">
                <a:moveTo>
                  <a:pt x="0" y="0"/>
                </a:moveTo>
                <a:lnTo>
                  <a:pt x="1501195" y="0"/>
                </a:lnTo>
                <a:lnTo>
                  <a:pt x="1501195" y="1501195"/>
                </a:lnTo>
                <a:lnTo>
                  <a:pt x="0" y="1501195"/>
                </a:lnTo>
                <a:lnTo>
                  <a:pt x="0" y="0"/>
                </a:lnTo>
                <a:close/>
              </a:path>
            </a:pathLst>
          </a:custGeom>
          <a:blipFill rotWithShape="1">
            <a:blip r:embed="rId4">
              <a:alphaModFix/>
            </a:blip>
            <a:stretch>
              <a:fillRect/>
            </a:stretch>
          </a:blipFill>
          <a:ln>
            <a:noFill/>
          </a:ln>
        </p:spPr>
        <p:txBody>
          <a:bodyPr/>
          <a:lstStyle/>
          <a:p>
            <a:endParaRPr lang="en-US"/>
          </a:p>
        </p:txBody>
      </p:sp>
      <p:sp>
        <p:nvSpPr>
          <p:cNvPr id="231" name="Google Shape;231;p11" descr="Fee, a Chameleon PDE character"/>
          <p:cNvSpPr/>
          <p:nvPr/>
        </p:nvSpPr>
        <p:spPr>
          <a:xfrm>
            <a:off x="13382834" y="3323300"/>
            <a:ext cx="3752850" cy="5715000"/>
          </a:xfrm>
          <a:custGeom>
            <a:avLst/>
            <a:gdLst/>
            <a:ahLst/>
            <a:cxnLst/>
            <a:rect l="l" t="t" r="r" b="b"/>
            <a:pathLst>
              <a:path w="3752850" h="5715000" extrusionOk="0">
                <a:moveTo>
                  <a:pt x="0" y="0"/>
                </a:moveTo>
                <a:lnTo>
                  <a:pt x="3752850" y="0"/>
                </a:lnTo>
                <a:lnTo>
                  <a:pt x="3752850" y="5715000"/>
                </a:lnTo>
                <a:lnTo>
                  <a:pt x="0" y="5715000"/>
                </a:lnTo>
                <a:lnTo>
                  <a:pt x="0" y="0"/>
                </a:lnTo>
                <a:close/>
              </a:path>
            </a:pathLst>
          </a:custGeom>
          <a:blipFill rotWithShape="1">
            <a:blip r:embed="rId5">
              <a:alphaModFix/>
            </a:blip>
            <a:stretch>
              <a:fillRect t="-127" b="-127"/>
            </a:stretch>
          </a:blipFill>
          <a:ln>
            <a:noFill/>
          </a:ln>
        </p:spPr>
        <p:txBody>
          <a:bodyPr/>
          <a:lstStyle/>
          <a:p>
            <a:endParaRPr lang="en-US"/>
          </a:p>
        </p:txBody>
      </p:sp>
      <p:sp>
        <p:nvSpPr>
          <p:cNvPr id="232" name="Google Shape;232;p11"/>
          <p:cNvSpPr/>
          <p:nvPr/>
        </p:nvSpPr>
        <p:spPr>
          <a:xfrm>
            <a:off x="9667875" y="904013"/>
            <a:ext cx="4464972" cy="2745958"/>
          </a:xfrm>
          <a:custGeom>
            <a:avLst/>
            <a:gdLst/>
            <a:ahLst/>
            <a:cxnLst/>
            <a:rect l="l" t="t" r="r" b="b"/>
            <a:pathLst>
              <a:path w="4464972" h="2745958" extrusionOk="0">
                <a:moveTo>
                  <a:pt x="0" y="0"/>
                </a:moveTo>
                <a:lnTo>
                  <a:pt x="4464972" y="0"/>
                </a:lnTo>
                <a:lnTo>
                  <a:pt x="4464972" y="2745957"/>
                </a:lnTo>
                <a:lnTo>
                  <a:pt x="0" y="2745957"/>
                </a:lnTo>
                <a:lnTo>
                  <a:pt x="0" y="0"/>
                </a:lnTo>
                <a:close/>
              </a:path>
            </a:pathLst>
          </a:custGeom>
          <a:blipFill rotWithShape="1">
            <a:blip r:embed="rId6">
              <a:alphaModFix/>
            </a:blip>
            <a:stretch>
              <a:fillRect/>
            </a:stretch>
          </a:blipFill>
          <a:ln>
            <a:noFill/>
          </a:ln>
        </p:spPr>
        <p:txBody>
          <a:bodyPr/>
          <a:lstStyle/>
          <a:p>
            <a:endParaRPr lang="en-US"/>
          </a:p>
        </p:txBody>
      </p:sp>
      <p:sp>
        <p:nvSpPr>
          <p:cNvPr id="233" name="Google Shape;233;p11"/>
          <p:cNvSpPr txBox="1"/>
          <p:nvPr/>
        </p:nvSpPr>
        <p:spPr>
          <a:xfrm rot="-1022264">
            <a:off x="3213114" y="2558753"/>
            <a:ext cx="3650016" cy="315658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3600" b="1" i="0" u="none" strike="noStrike" cap="none">
                <a:solidFill>
                  <a:srgbClr val="000000"/>
                </a:solidFill>
                <a:latin typeface="Arial"/>
                <a:ea typeface="Arial"/>
                <a:cs typeface="Arial"/>
                <a:sym typeface="Arial"/>
              </a:rPr>
              <a:t>Fee's library built a ramp. Why should services be for everyone?</a:t>
            </a:r>
            <a:endParaRPr/>
          </a:p>
        </p:txBody>
      </p:sp>
      <p:sp>
        <p:nvSpPr>
          <p:cNvPr id="234" name="Google Shape;234;p11"/>
          <p:cNvSpPr txBox="1"/>
          <p:nvPr/>
        </p:nvSpPr>
        <p:spPr>
          <a:xfrm>
            <a:off x="15092444" y="578250"/>
            <a:ext cx="1953000" cy="2772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a:solidFill>
                  <a:srgbClr val="000000"/>
                </a:solidFill>
                <a:latin typeface="Arial"/>
                <a:ea typeface="Arial"/>
                <a:cs typeface="Arial"/>
                <a:sym typeface="Arial"/>
              </a:rPr>
              <a:t>Activity 4</a:t>
            </a:r>
            <a:endParaRPr/>
          </a:p>
        </p:txBody>
      </p:sp>
      <p:sp>
        <p:nvSpPr>
          <p:cNvPr id="235" name="Google Shape;235;p11"/>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65FEA1A2-4D27-4888-9AD2-1CF70F671241}"/>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243"/>
        <p:cNvGrpSpPr/>
        <p:nvPr/>
      </p:nvGrpSpPr>
      <p:grpSpPr>
        <a:xfrm>
          <a:off x="0" y="0"/>
          <a:ext cx="0" cy="0"/>
          <a:chOff x="0" y="0"/>
          <a:chExt cx="0" cy="0"/>
        </a:xfrm>
      </p:grpSpPr>
      <p:sp>
        <p:nvSpPr>
          <p:cNvPr id="244" name="Google Shape;244;p12"/>
          <p:cNvSpPr/>
          <p:nvPr/>
        </p:nvSpPr>
        <p:spPr>
          <a:xfrm>
            <a:off x="8028310" y="1244857"/>
            <a:ext cx="10007782" cy="7501667"/>
          </a:xfrm>
          <a:custGeom>
            <a:avLst/>
            <a:gdLst/>
            <a:ahLst/>
            <a:cxnLst/>
            <a:rect l="l" t="t" r="r" b="b"/>
            <a:pathLst>
              <a:path w="10007782" h="7501667" extrusionOk="0">
                <a:moveTo>
                  <a:pt x="0" y="0"/>
                </a:moveTo>
                <a:lnTo>
                  <a:pt x="10007782" y="0"/>
                </a:lnTo>
                <a:lnTo>
                  <a:pt x="10007782" y="7501667"/>
                </a:lnTo>
                <a:lnTo>
                  <a:pt x="0" y="7501667"/>
                </a:lnTo>
                <a:lnTo>
                  <a:pt x="0" y="0"/>
                </a:lnTo>
                <a:close/>
              </a:path>
            </a:pathLst>
          </a:custGeom>
          <a:blipFill rotWithShape="1">
            <a:blip r:embed="rId3">
              <a:alphaModFix/>
            </a:blip>
            <a:stretch>
              <a:fillRect/>
            </a:stretch>
          </a:blipFill>
          <a:ln>
            <a:noFill/>
          </a:ln>
        </p:spPr>
        <p:txBody>
          <a:bodyPr/>
          <a:lstStyle/>
          <a:p>
            <a:endParaRPr lang="en-US"/>
          </a:p>
        </p:txBody>
      </p:sp>
      <p:sp>
        <p:nvSpPr>
          <p:cNvPr id="245" name="Google Shape;245;p12"/>
          <p:cNvSpPr txBox="1"/>
          <p:nvPr/>
        </p:nvSpPr>
        <p:spPr>
          <a:xfrm>
            <a:off x="1028700" y="2905125"/>
            <a:ext cx="7478157" cy="3983438"/>
          </a:xfrm>
          <a:prstGeom prst="rect">
            <a:avLst/>
          </a:prstGeom>
          <a:noFill/>
          <a:ln>
            <a:noFill/>
          </a:ln>
        </p:spPr>
        <p:txBody>
          <a:bodyPr spcFirstLastPara="1" wrap="square" lIns="0" tIns="0" rIns="0" bIns="0" anchor="t" anchorCtr="0">
            <a:spAutoFit/>
          </a:bodyPr>
          <a:lstStyle/>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What does our local council do?</a:t>
            </a:r>
            <a:endParaRPr/>
          </a:p>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How is the council paid for?</a:t>
            </a:r>
            <a:endParaRPr/>
          </a:p>
          <a:p>
            <a:pPr marL="906780" marR="0" lvl="1" indent="-453390" algn="l" rtl="0">
              <a:lnSpc>
                <a:spcPct val="150000"/>
              </a:lnSpc>
              <a:spcBef>
                <a:spcPts val="0"/>
              </a:spcBef>
              <a:spcAft>
                <a:spcPts val="0"/>
              </a:spcAft>
              <a:buClr>
                <a:srgbClr val="000000"/>
              </a:buClr>
              <a:buSzPts val="4200"/>
              <a:buFont typeface="Arial"/>
              <a:buChar char="•"/>
            </a:pPr>
            <a:r>
              <a:rPr lang="en-US" sz="4200" b="0" i="0" u="none" strike="noStrike" cap="none">
                <a:solidFill>
                  <a:srgbClr val="000000"/>
                </a:solidFill>
                <a:latin typeface="Arial"/>
                <a:ea typeface="Arial"/>
                <a:cs typeface="Arial"/>
                <a:sym typeface="Arial"/>
              </a:rPr>
              <a:t>How can our choices help the planet?</a:t>
            </a:r>
            <a:endParaRPr/>
          </a:p>
        </p:txBody>
      </p:sp>
      <p:sp>
        <p:nvSpPr>
          <p:cNvPr id="246" name="Google Shape;246;p12"/>
          <p:cNvSpPr txBox="1"/>
          <p:nvPr/>
        </p:nvSpPr>
        <p:spPr>
          <a:xfrm>
            <a:off x="1364630" y="1187116"/>
            <a:ext cx="16465607" cy="105727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6000" b="1" i="0" u="none" strike="noStrike" cap="none">
                <a:solidFill>
                  <a:srgbClr val="000000"/>
                </a:solidFill>
                <a:latin typeface="Arial"/>
                <a:ea typeface="Arial"/>
                <a:cs typeface="Arial"/>
                <a:sym typeface="Arial"/>
              </a:rPr>
              <a:t>Let's revisit our learning challenges</a:t>
            </a:r>
            <a:endParaRPr/>
          </a:p>
        </p:txBody>
      </p:sp>
      <p:sp>
        <p:nvSpPr>
          <p:cNvPr id="247" name="Google Shape;247;p12"/>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AAA6083C-8CB9-1C65-688B-5441AC8DD9BC}"/>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5FD"/>
        </a:solidFill>
        <a:effectLst/>
      </p:bgPr>
    </p:bg>
    <p:spTree>
      <p:nvGrpSpPr>
        <p:cNvPr id="1" name="Shape 255"/>
        <p:cNvGrpSpPr/>
        <p:nvPr/>
      </p:nvGrpSpPr>
      <p:grpSpPr>
        <a:xfrm>
          <a:off x="0" y="0"/>
          <a:ext cx="0" cy="0"/>
          <a:chOff x="0" y="0"/>
          <a:chExt cx="0" cy="0"/>
        </a:xfrm>
      </p:grpSpPr>
      <p:grpSp>
        <p:nvGrpSpPr>
          <p:cNvPr id="256" name="Google Shape;256;p13"/>
          <p:cNvGrpSpPr/>
          <p:nvPr/>
        </p:nvGrpSpPr>
        <p:grpSpPr>
          <a:xfrm>
            <a:off x="653911" y="542417"/>
            <a:ext cx="8710397" cy="1336886"/>
            <a:chOff x="0" y="-19050"/>
            <a:chExt cx="2771993" cy="425450"/>
          </a:xfrm>
        </p:grpSpPr>
        <p:sp>
          <p:nvSpPr>
            <p:cNvPr id="257" name="Google Shape;257;p13"/>
            <p:cNvSpPr/>
            <p:nvPr/>
          </p:nvSpPr>
          <p:spPr>
            <a:xfrm>
              <a:off x="0" y="0"/>
              <a:ext cx="2771993" cy="406400"/>
            </a:xfrm>
            <a:custGeom>
              <a:avLst/>
              <a:gdLst/>
              <a:ahLst/>
              <a:cxnLst/>
              <a:rect l="l" t="t" r="r" b="b"/>
              <a:pathLst>
                <a:path w="2771993" h="406400" extrusionOk="0">
                  <a:moveTo>
                    <a:pt x="2568793" y="0"/>
                  </a:moveTo>
                  <a:lnTo>
                    <a:pt x="0" y="0"/>
                  </a:lnTo>
                  <a:lnTo>
                    <a:pt x="0" y="406400"/>
                  </a:lnTo>
                  <a:lnTo>
                    <a:pt x="2568793" y="406400"/>
                  </a:lnTo>
                  <a:lnTo>
                    <a:pt x="2771993" y="203200"/>
                  </a:lnTo>
                  <a:lnTo>
                    <a:pt x="2568793" y="0"/>
                  </a:lnTo>
                  <a:close/>
                </a:path>
              </a:pathLst>
            </a:custGeom>
            <a:gradFill>
              <a:gsLst>
                <a:gs pos="0">
                  <a:srgbClr val="0097B2">
                    <a:alpha val="54902"/>
                  </a:srgbClr>
                </a:gs>
                <a:gs pos="100000">
                  <a:srgbClr val="7ED957">
                    <a:alpha val="54902"/>
                  </a:srgbClr>
                </a:gs>
              </a:gsLst>
              <a:lin ang="0" scaled="0"/>
            </a:gradFill>
            <a:ln w="76200" cap="sq" cmpd="sng">
              <a:solidFill>
                <a:srgbClr val="5170FF">
                  <a:alpha val="54902"/>
                </a:srgbClr>
              </a:solidFill>
              <a:prstDash val="solid"/>
              <a:miter lim="8000"/>
              <a:headEnd type="none" w="sm" len="sm"/>
              <a:tailEnd type="none" w="sm" len="sm"/>
            </a:ln>
          </p:spPr>
          <p:txBody>
            <a:bodyPr/>
            <a:lstStyle/>
            <a:p>
              <a:endParaRPr lang="en-US"/>
            </a:p>
          </p:txBody>
        </p:sp>
        <p:sp>
          <p:nvSpPr>
            <p:cNvPr id="258" name="Google Shape;258;p13"/>
            <p:cNvSpPr txBox="1"/>
            <p:nvPr/>
          </p:nvSpPr>
          <p:spPr>
            <a:xfrm>
              <a:off x="0" y="-19050"/>
              <a:ext cx="2657693" cy="425450"/>
            </a:xfrm>
            <a:prstGeom prst="rect">
              <a:avLst/>
            </a:prstGeom>
            <a:noFill/>
            <a:ln>
              <a:noFill/>
            </a:ln>
          </p:spPr>
          <p:txBody>
            <a:bodyPr spcFirstLastPara="1" wrap="square" lIns="57200" tIns="57200" rIns="57200" bIns="57200" anchor="ctr" anchorCtr="0">
              <a:noAutofit/>
            </a:bodyPr>
            <a:lstStyle/>
            <a:p>
              <a:pPr marL="0" marR="0" lvl="0" indent="0" algn="ctr" rtl="0">
                <a:lnSpc>
                  <a:spcPct val="52999"/>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259" name="Google Shape;259;p13"/>
          <p:cNvSpPr txBox="1"/>
          <p:nvPr/>
        </p:nvSpPr>
        <p:spPr>
          <a:xfrm>
            <a:off x="855186" y="872173"/>
            <a:ext cx="8509122" cy="641985"/>
          </a:xfrm>
          <a:prstGeom prst="rect">
            <a:avLst/>
          </a:prstGeom>
          <a:noFill/>
          <a:ln>
            <a:noFill/>
          </a:ln>
        </p:spPr>
        <p:txBody>
          <a:bodyPr spcFirstLastPara="1" wrap="square" lIns="0" tIns="0" rIns="0" bIns="0" anchor="t" anchorCtr="0">
            <a:spAutoFit/>
          </a:bodyPr>
          <a:lstStyle/>
          <a:p>
            <a:pPr marL="0" marR="0" lvl="0" indent="0" algn="l"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Our town word bank</a:t>
            </a:r>
            <a:endParaRPr/>
          </a:p>
        </p:txBody>
      </p:sp>
      <p:grpSp>
        <p:nvGrpSpPr>
          <p:cNvPr id="260" name="Google Shape;260;p13"/>
          <p:cNvGrpSpPr/>
          <p:nvPr/>
        </p:nvGrpSpPr>
        <p:grpSpPr>
          <a:xfrm>
            <a:off x="462090" y="1951063"/>
            <a:ext cx="3254505" cy="7162965"/>
            <a:chOff x="0" y="-348820"/>
            <a:chExt cx="4339340" cy="9550620"/>
          </a:xfrm>
        </p:grpSpPr>
        <p:grpSp>
          <p:nvGrpSpPr>
            <p:cNvPr id="261" name="Google Shape;261;p13"/>
            <p:cNvGrpSpPr/>
            <p:nvPr/>
          </p:nvGrpSpPr>
          <p:grpSpPr>
            <a:xfrm>
              <a:off x="0" y="-348820"/>
              <a:ext cx="4339340" cy="1556696"/>
              <a:chOff x="0" y="-66675"/>
              <a:chExt cx="829440" cy="297554"/>
            </a:xfrm>
          </p:grpSpPr>
          <p:sp>
            <p:nvSpPr>
              <p:cNvPr id="262" name="Google Shape;262;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63" name="Google Shape;263;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council</a:t>
                </a:r>
                <a:endParaRPr/>
              </a:p>
            </p:txBody>
          </p:sp>
        </p:grpSp>
        <p:grpSp>
          <p:nvGrpSpPr>
            <p:cNvPr id="264" name="Google Shape;264;p13"/>
            <p:cNvGrpSpPr/>
            <p:nvPr/>
          </p:nvGrpSpPr>
          <p:grpSpPr>
            <a:xfrm>
              <a:off x="0" y="1249965"/>
              <a:ext cx="4339340" cy="1556696"/>
              <a:chOff x="0" y="-66675"/>
              <a:chExt cx="829440" cy="297554"/>
            </a:xfrm>
          </p:grpSpPr>
          <p:sp>
            <p:nvSpPr>
              <p:cNvPr id="265" name="Google Shape;265;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66" name="Google Shape;266;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councillor</a:t>
                </a:r>
                <a:endParaRPr/>
              </a:p>
            </p:txBody>
          </p:sp>
        </p:grpSp>
        <p:grpSp>
          <p:nvGrpSpPr>
            <p:cNvPr id="267" name="Google Shape;267;p13"/>
            <p:cNvGrpSpPr/>
            <p:nvPr/>
          </p:nvGrpSpPr>
          <p:grpSpPr>
            <a:xfrm>
              <a:off x="0" y="2848750"/>
              <a:ext cx="4339340" cy="1556696"/>
              <a:chOff x="0" y="-66675"/>
              <a:chExt cx="829440" cy="297554"/>
            </a:xfrm>
          </p:grpSpPr>
          <p:sp>
            <p:nvSpPr>
              <p:cNvPr id="268" name="Google Shape;268;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69" name="Google Shape;269;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vote</a:t>
                </a:r>
                <a:endParaRPr/>
              </a:p>
            </p:txBody>
          </p:sp>
        </p:grpSp>
        <p:grpSp>
          <p:nvGrpSpPr>
            <p:cNvPr id="270" name="Google Shape;270;p13"/>
            <p:cNvGrpSpPr/>
            <p:nvPr/>
          </p:nvGrpSpPr>
          <p:grpSpPr>
            <a:xfrm>
              <a:off x="0" y="4447535"/>
              <a:ext cx="4339340" cy="1556696"/>
              <a:chOff x="0" y="-66675"/>
              <a:chExt cx="829440" cy="297554"/>
            </a:xfrm>
          </p:grpSpPr>
          <p:sp>
            <p:nvSpPr>
              <p:cNvPr id="271" name="Google Shape;271;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72" name="Google Shape;272;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elect</a:t>
                </a:r>
                <a:endParaRPr/>
              </a:p>
            </p:txBody>
          </p:sp>
        </p:grpSp>
        <p:grpSp>
          <p:nvGrpSpPr>
            <p:cNvPr id="273" name="Google Shape;273;p13"/>
            <p:cNvGrpSpPr/>
            <p:nvPr/>
          </p:nvGrpSpPr>
          <p:grpSpPr>
            <a:xfrm>
              <a:off x="0" y="6046320"/>
              <a:ext cx="4339340" cy="1556696"/>
              <a:chOff x="0" y="-66675"/>
              <a:chExt cx="829440" cy="297554"/>
            </a:xfrm>
          </p:grpSpPr>
          <p:sp>
            <p:nvSpPr>
              <p:cNvPr id="274" name="Google Shape;274;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75" name="Google Shape;275;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local</a:t>
                </a:r>
                <a:endParaRPr/>
              </a:p>
            </p:txBody>
          </p:sp>
        </p:grpSp>
        <p:grpSp>
          <p:nvGrpSpPr>
            <p:cNvPr id="276" name="Google Shape;276;p13"/>
            <p:cNvGrpSpPr/>
            <p:nvPr/>
          </p:nvGrpSpPr>
          <p:grpSpPr>
            <a:xfrm>
              <a:off x="0" y="7645104"/>
              <a:ext cx="4339340" cy="1556696"/>
              <a:chOff x="0" y="-66675"/>
              <a:chExt cx="829440" cy="297554"/>
            </a:xfrm>
          </p:grpSpPr>
          <p:sp>
            <p:nvSpPr>
              <p:cNvPr id="277" name="Google Shape;277;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78" name="Google Shape;278;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area</a:t>
                </a:r>
                <a:endParaRPr/>
              </a:p>
            </p:txBody>
          </p:sp>
        </p:grpSp>
      </p:grpSp>
      <p:grpSp>
        <p:nvGrpSpPr>
          <p:cNvPr id="279" name="Google Shape;279;p13"/>
          <p:cNvGrpSpPr/>
          <p:nvPr/>
        </p:nvGrpSpPr>
        <p:grpSpPr>
          <a:xfrm>
            <a:off x="4011624" y="1951063"/>
            <a:ext cx="3254505" cy="7162965"/>
            <a:chOff x="0" y="-348820"/>
            <a:chExt cx="4339340" cy="9550620"/>
          </a:xfrm>
        </p:grpSpPr>
        <p:grpSp>
          <p:nvGrpSpPr>
            <p:cNvPr id="280" name="Google Shape;280;p13"/>
            <p:cNvGrpSpPr/>
            <p:nvPr/>
          </p:nvGrpSpPr>
          <p:grpSpPr>
            <a:xfrm>
              <a:off x="0" y="-348820"/>
              <a:ext cx="4339340" cy="1556696"/>
              <a:chOff x="0" y="-66675"/>
              <a:chExt cx="829440" cy="297554"/>
            </a:xfrm>
          </p:grpSpPr>
          <p:sp>
            <p:nvSpPr>
              <p:cNvPr id="281" name="Google Shape;281;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82" name="Google Shape;282;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tax</a:t>
                </a:r>
                <a:endParaRPr/>
              </a:p>
            </p:txBody>
          </p:sp>
        </p:grpSp>
        <p:grpSp>
          <p:nvGrpSpPr>
            <p:cNvPr id="283" name="Google Shape;283;p13"/>
            <p:cNvGrpSpPr/>
            <p:nvPr/>
          </p:nvGrpSpPr>
          <p:grpSpPr>
            <a:xfrm>
              <a:off x="0" y="1249965"/>
              <a:ext cx="4339340" cy="1556696"/>
              <a:chOff x="0" y="-66675"/>
              <a:chExt cx="829440" cy="297554"/>
            </a:xfrm>
          </p:grpSpPr>
          <p:sp>
            <p:nvSpPr>
              <p:cNvPr id="284" name="Google Shape;284;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85" name="Google Shape;285;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pay</a:t>
                </a:r>
                <a:endParaRPr/>
              </a:p>
            </p:txBody>
          </p:sp>
        </p:grpSp>
        <p:grpSp>
          <p:nvGrpSpPr>
            <p:cNvPr id="286" name="Google Shape;286;p13"/>
            <p:cNvGrpSpPr/>
            <p:nvPr/>
          </p:nvGrpSpPr>
          <p:grpSpPr>
            <a:xfrm>
              <a:off x="0" y="2848750"/>
              <a:ext cx="4339340" cy="1556696"/>
              <a:chOff x="0" y="-66675"/>
              <a:chExt cx="829440" cy="297554"/>
            </a:xfrm>
          </p:grpSpPr>
          <p:sp>
            <p:nvSpPr>
              <p:cNvPr id="287" name="Google Shape;287;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88" name="Google Shape;288;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services</a:t>
                </a:r>
                <a:endParaRPr/>
              </a:p>
            </p:txBody>
          </p:sp>
        </p:grpSp>
        <p:grpSp>
          <p:nvGrpSpPr>
            <p:cNvPr id="289" name="Google Shape;289;p13"/>
            <p:cNvGrpSpPr/>
            <p:nvPr/>
          </p:nvGrpSpPr>
          <p:grpSpPr>
            <a:xfrm>
              <a:off x="0" y="4447535"/>
              <a:ext cx="4339340" cy="1556696"/>
              <a:chOff x="0" y="-66675"/>
              <a:chExt cx="829440" cy="297554"/>
            </a:xfrm>
          </p:grpSpPr>
          <p:sp>
            <p:nvSpPr>
              <p:cNvPr id="290" name="Google Shape;290;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91" name="Google Shape;291;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budget</a:t>
                </a:r>
                <a:endParaRPr/>
              </a:p>
            </p:txBody>
          </p:sp>
        </p:grpSp>
        <p:grpSp>
          <p:nvGrpSpPr>
            <p:cNvPr id="292" name="Google Shape;292;p13"/>
            <p:cNvGrpSpPr/>
            <p:nvPr/>
          </p:nvGrpSpPr>
          <p:grpSpPr>
            <a:xfrm>
              <a:off x="0" y="6046320"/>
              <a:ext cx="4339340" cy="1556696"/>
              <a:chOff x="0" y="-66675"/>
              <a:chExt cx="829440" cy="297554"/>
            </a:xfrm>
          </p:grpSpPr>
          <p:sp>
            <p:nvSpPr>
              <p:cNvPr id="293" name="Google Shape;293;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94" name="Google Shape;294;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choice</a:t>
                </a:r>
                <a:endParaRPr/>
              </a:p>
            </p:txBody>
          </p:sp>
        </p:grpSp>
        <p:grpSp>
          <p:nvGrpSpPr>
            <p:cNvPr id="295" name="Google Shape;295;p13"/>
            <p:cNvGrpSpPr/>
            <p:nvPr/>
          </p:nvGrpSpPr>
          <p:grpSpPr>
            <a:xfrm>
              <a:off x="0" y="7645104"/>
              <a:ext cx="4339340" cy="1556696"/>
              <a:chOff x="0" y="-66675"/>
              <a:chExt cx="829440" cy="297554"/>
            </a:xfrm>
          </p:grpSpPr>
          <p:sp>
            <p:nvSpPr>
              <p:cNvPr id="296" name="Google Shape;296;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297" name="Google Shape;297;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fair</a:t>
                </a:r>
                <a:endParaRPr/>
              </a:p>
            </p:txBody>
          </p:sp>
        </p:grpSp>
      </p:grpSp>
      <p:grpSp>
        <p:nvGrpSpPr>
          <p:cNvPr id="298" name="Google Shape;298;p13"/>
          <p:cNvGrpSpPr/>
          <p:nvPr/>
        </p:nvGrpSpPr>
        <p:grpSpPr>
          <a:xfrm>
            <a:off x="7561158" y="1951063"/>
            <a:ext cx="3254505" cy="7162965"/>
            <a:chOff x="0" y="-348820"/>
            <a:chExt cx="4339340" cy="9550620"/>
          </a:xfrm>
        </p:grpSpPr>
        <p:grpSp>
          <p:nvGrpSpPr>
            <p:cNvPr id="299" name="Google Shape;299;p13"/>
            <p:cNvGrpSpPr/>
            <p:nvPr/>
          </p:nvGrpSpPr>
          <p:grpSpPr>
            <a:xfrm>
              <a:off x="0" y="-348820"/>
              <a:ext cx="4339340" cy="1556696"/>
              <a:chOff x="0" y="-66675"/>
              <a:chExt cx="829440" cy="297554"/>
            </a:xfrm>
          </p:grpSpPr>
          <p:sp>
            <p:nvSpPr>
              <p:cNvPr id="300" name="Google Shape;300;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01" name="Google Shape;301;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park</a:t>
                </a:r>
                <a:endParaRPr/>
              </a:p>
            </p:txBody>
          </p:sp>
        </p:grpSp>
        <p:grpSp>
          <p:nvGrpSpPr>
            <p:cNvPr id="302" name="Google Shape;302;p13"/>
            <p:cNvGrpSpPr/>
            <p:nvPr/>
          </p:nvGrpSpPr>
          <p:grpSpPr>
            <a:xfrm>
              <a:off x="0" y="1249965"/>
              <a:ext cx="4339340" cy="1556696"/>
              <a:chOff x="0" y="-66675"/>
              <a:chExt cx="829440" cy="297554"/>
            </a:xfrm>
          </p:grpSpPr>
          <p:sp>
            <p:nvSpPr>
              <p:cNvPr id="303" name="Google Shape;303;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04" name="Google Shape;304;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library</a:t>
                </a:r>
                <a:endParaRPr/>
              </a:p>
            </p:txBody>
          </p:sp>
        </p:grpSp>
        <p:grpSp>
          <p:nvGrpSpPr>
            <p:cNvPr id="305" name="Google Shape;305;p13"/>
            <p:cNvGrpSpPr/>
            <p:nvPr/>
          </p:nvGrpSpPr>
          <p:grpSpPr>
            <a:xfrm>
              <a:off x="0" y="2848750"/>
              <a:ext cx="4339340" cy="1556696"/>
              <a:chOff x="0" y="-66675"/>
              <a:chExt cx="829440" cy="297554"/>
            </a:xfrm>
          </p:grpSpPr>
          <p:sp>
            <p:nvSpPr>
              <p:cNvPr id="306" name="Google Shape;306;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07" name="Google Shape;307;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bins</a:t>
                </a:r>
                <a:endParaRPr/>
              </a:p>
            </p:txBody>
          </p:sp>
        </p:grpSp>
        <p:grpSp>
          <p:nvGrpSpPr>
            <p:cNvPr id="308" name="Google Shape;308;p13"/>
            <p:cNvGrpSpPr/>
            <p:nvPr/>
          </p:nvGrpSpPr>
          <p:grpSpPr>
            <a:xfrm>
              <a:off x="0" y="4447535"/>
              <a:ext cx="4339340" cy="1556696"/>
              <a:chOff x="0" y="-66675"/>
              <a:chExt cx="829440" cy="297554"/>
            </a:xfrm>
          </p:grpSpPr>
          <p:sp>
            <p:nvSpPr>
              <p:cNvPr id="309" name="Google Shape;309;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10" name="Google Shape;310;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lights</a:t>
                </a:r>
                <a:endParaRPr/>
              </a:p>
            </p:txBody>
          </p:sp>
        </p:grpSp>
        <p:grpSp>
          <p:nvGrpSpPr>
            <p:cNvPr id="311" name="Google Shape;311;p13"/>
            <p:cNvGrpSpPr/>
            <p:nvPr/>
          </p:nvGrpSpPr>
          <p:grpSpPr>
            <a:xfrm>
              <a:off x="0" y="6046320"/>
              <a:ext cx="4339340" cy="1556696"/>
              <a:chOff x="0" y="-66675"/>
              <a:chExt cx="829440" cy="297554"/>
            </a:xfrm>
          </p:grpSpPr>
          <p:sp>
            <p:nvSpPr>
              <p:cNvPr id="312" name="Google Shape;312;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13" name="Google Shape;313;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roads</a:t>
                </a:r>
                <a:endParaRPr/>
              </a:p>
            </p:txBody>
          </p:sp>
        </p:grpSp>
        <p:grpSp>
          <p:nvGrpSpPr>
            <p:cNvPr id="314" name="Google Shape;314;p13"/>
            <p:cNvGrpSpPr/>
            <p:nvPr/>
          </p:nvGrpSpPr>
          <p:grpSpPr>
            <a:xfrm>
              <a:off x="0" y="7645104"/>
              <a:ext cx="4339340" cy="1556696"/>
              <a:chOff x="0" y="-66675"/>
              <a:chExt cx="829440" cy="297554"/>
            </a:xfrm>
          </p:grpSpPr>
          <p:sp>
            <p:nvSpPr>
              <p:cNvPr id="315" name="Google Shape;315;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16" name="Google Shape;316;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letter</a:t>
                </a:r>
                <a:endParaRPr/>
              </a:p>
            </p:txBody>
          </p:sp>
        </p:grpSp>
      </p:grpSp>
      <p:grpSp>
        <p:nvGrpSpPr>
          <p:cNvPr id="317" name="Google Shape;317;p13"/>
          <p:cNvGrpSpPr/>
          <p:nvPr/>
        </p:nvGrpSpPr>
        <p:grpSpPr>
          <a:xfrm>
            <a:off x="11110692" y="1951063"/>
            <a:ext cx="3254505" cy="7162965"/>
            <a:chOff x="0" y="-348820"/>
            <a:chExt cx="4339340" cy="9550620"/>
          </a:xfrm>
        </p:grpSpPr>
        <p:grpSp>
          <p:nvGrpSpPr>
            <p:cNvPr id="318" name="Google Shape;318;p13"/>
            <p:cNvGrpSpPr/>
            <p:nvPr/>
          </p:nvGrpSpPr>
          <p:grpSpPr>
            <a:xfrm>
              <a:off x="0" y="-348820"/>
              <a:ext cx="4339340" cy="1556696"/>
              <a:chOff x="0" y="-66675"/>
              <a:chExt cx="829440" cy="297554"/>
            </a:xfrm>
          </p:grpSpPr>
          <p:sp>
            <p:nvSpPr>
              <p:cNvPr id="319" name="Google Shape;319;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20" name="Google Shape;320;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recycle</a:t>
                </a:r>
                <a:endParaRPr/>
              </a:p>
            </p:txBody>
          </p:sp>
        </p:grpSp>
        <p:grpSp>
          <p:nvGrpSpPr>
            <p:cNvPr id="321" name="Google Shape;321;p13"/>
            <p:cNvGrpSpPr/>
            <p:nvPr/>
          </p:nvGrpSpPr>
          <p:grpSpPr>
            <a:xfrm>
              <a:off x="0" y="1249965"/>
              <a:ext cx="4339340" cy="1556696"/>
              <a:chOff x="0" y="-66675"/>
              <a:chExt cx="829440" cy="297554"/>
            </a:xfrm>
          </p:grpSpPr>
          <p:sp>
            <p:nvSpPr>
              <p:cNvPr id="322" name="Google Shape;322;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23" name="Google Shape;323;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reuse</a:t>
                </a:r>
                <a:endParaRPr/>
              </a:p>
            </p:txBody>
          </p:sp>
        </p:grpSp>
        <p:grpSp>
          <p:nvGrpSpPr>
            <p:cNvPr id="324" name="Google Shape;324;p13"/>
            <p:cNvGrpSpPr/>
            <p:nvPr/>
          </p:nvGrpSpPr>
          <p:grpSpPr>
            <a:xfrm>
              <a:off x="0" y="2848750"/>
              <a:ext cx="4339340" cy="1556696"/>
              <a:chOff x="0" y="-66675"/>
              <a:chExt cx="829440" cy="297554"/>
            </a:xfrm>
          </p:grpSpPr>
          <p:sp>
            <p:nvSpPr>
              <p:cNvPr id="325" name="Google Shape;325;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26" name="Google Shape;326;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repair</a:t>
                </a:r>
                <a:endParaRPr/>
              </a:p>
            </p:txBody>
          </p:sp>
        </p:grpSp>
        <p:grpSp>
          <p:nvGrpSpPr>
            <p:cNvPr id="327" name="Google Shape;327;p13"/>
            <p:cNvGrpSpPr/>
            <p:nvPr/>
          </p:nvGrpSpPr>
          <p:grpSpPr>
            <a:xfrm>
              <a:off x="0" y="4447535"/>
              <a:ext cx="4339340" cy="1556696"/>
              <a:chOff x="0" y="-66675"/>
              <a:chExt cx="829440" cy="297554"/>
            </a:xfrm>
          </p:grpSpPr>
          <p:sp>
            <p:nvSpPr>
              <p:cNvPr id="328" name="Google Shape;328;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29" name="Google Shape;329;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borrow</a:t>
                </a:r>
                <a:endParaRPr/>
              </a:p>
            </p:txBody>
          </p:sp>
        </p:grpSp>
        <p:grpSp>
          <p:nvGrpSpPr>
            <p:cNvPr id="330" name="Google Shape;330;p13"/>
            <p:cNvGrpSpPr/>
            <p:nvPr/>
          </p:nvGrpSpPr>
          <p:grpSpPr>
            <a:xfrm>
              <a:off x="0" y="6046320"/>
              <a:ext cx="4339340" cy="1556696"/>
              <a:chOff x="0" y="-66675"/>
              <a:chExt cx="829440" cy="297554"/>
            </a:xfrm>
          </p:grpSpPr>
          <p:sp>
            <p:nvSpPr>
              <p:cNvPr id="331" name="Google Shape;331;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32" name="Google Shape;332;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used</a:t>
                </a:r>
                <a:endParaRPr/>
              </a:p>
            </p:txBody>
          </p:sp>
        </p:grpSp>
        <p:grpSp>
          <p:nvGrpSpPr>
            <p:cNvPr id="333" name="Google Shape;333;p13"/>
            <p:cNvGrpSpPr/>
            <p:nvPr/>
          </p:nvGrpSpPr>
          <p:grpSpPr>
            <a:xfrm>
              <a:off x="0" y="7645104"/>
              <a:ext cx="4339340" cy="1556696"/>
              <a:chOff x="0" y="-66675"/>
              <a:chExt cx="829440" cy="297554"/>
            </a:xfrm>
          </p:grpSpPr>
          <p:sp>
            <p:nvSpPr>
              <p:cNvPr id="334" name="Google Shape;334;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35" name="Google Shape;335;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waste</a:t>
                </a:r>
                <a:endParaRPr/>
              </a:p>
            </p:txBody>
          </p:sp>
        </p:grpSp>
      </p:grpSp>
      <p:grpSp>
        <p:nvGrpSpPr>
          <p:cNvPr id="336" name="Google Shape;336;p13"/>
          <p:cNvGrpSpPr/>
          <p:nvPr/>
        </p:nvGrpSpPr>
        <p:grpSpPr>
          <a:xfrm>
            <a:off x="14660226" y="1967596"/>
            <a:ext cx="3254505" cy="7129900"/>
            <a:chOff x="0" y="-348820"/>
            <a:chExt cx="4339340" cy="9506534"/>
          </a:xfrm>
        </p:grpSpPr>
        <p:grpSp>
          <p:nvGrpSpPr>
            <p:cNvPr id="337" name="Google Shape;337;p13"/>
            <p:cNvGrpSpPr/>
            <p:nvPr/>
          </p:nvGrpSpPr>
          <p:grpSpPr>
            <a:xfrm>
              <a:off x="0" y="-348820"/>
              <a:ext cx="4339340" cy="1556696"/>
              <a:chOff x="0" y="-66675"/>
              <a:chExt cx="829440" cy="297554"/>
            </a:xfrm>
          </p:grpSpPr>
          <p:sp>
            <p:nvSpPr>
              <p:cNvPr id="338" name="Google Shape;338;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39" name="Google Shape;339;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planet</a:t>
                </a:r>
                <a:endParaRPr/>
              </a:p>
            </p:txBody>
          </p:sp>
        </p:grpSp>
        <p:grpSp>
          <p:nvGrpSpPr>
            <p:cNvPr id="340" name="Google Shape;340;p13"/>
            <p:cNvGrpSpPr/>
            <p:nvPr/>
          </p:nvGrpSpPr>
          <p:grpSpPr>
            <a:xfrm>
              <a:off x="0" y="1241148"/>
              <a:ext cx="4339340" cy="1556696"/>
              <a:chOff x="0" y="-66675"/>
              <a:chExt cx="829440" cy="297554"/>
            </a:xfrm>
          </p:grpSpPr>
          <p:sp>
            <p:nvSpPr>
              <p:cNvPr id="341" name="Google Shape;341;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42" name="Google Shape;342;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nature</a:t>
                </a:r>
                <a:endParaRPr/>
              </a:p>
            </p:txBody>
          </p:sp>
        </p:grpSp>
        <p:grpSp>
          <p:nvGrpSpPr>
            <p:cNvPr id="343" name="Google Shape;343;p13"/>
            <p:cNvGrpSpPr/>
            <p:nvPr/>
          </p:nvGrpSpPr>
          <p:grpSpPr>
            <a:xfrm>
              <a:off x="0" y="2831115"/>
              <a:ext cx="4339340" cy="1556696"/>
              <a:chOff x="0" y="-66675"/>
              <a:chExt cx="829440" cy="297554"/>
            </a:xfrm>
          </p:grpSpPr>
          <p:sp>
            <p:nvSpPr>
              <p:cNvPr id="344" name="Google Shape;344;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45" name="Google Shape;345;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litter</a:t>
                </a:r>
                <a:endParaRPr/>
              </a:p>
            </p:txBody>
          </p:sp>
        </p:grpSp>
        <p:grpSp>
          <p:nvGrpSpPr>
            <p:cNvPr id="346" name="Google Shape;346;p13"/>
            <p:cNvGrpSpPr/>
            <p:nvPr/>
          </p:nvGrpSpPr>
          <p:grpSpPr>
            <a:xfrm>
              <a:off x="0" y="4421083"/>
              <a:ext cx="4339340" cy="1556696"/>
              <a:chOff x="0" y="-66675"/>
              <a:chExt cx="829440" cy="297554"/>
            </a:xfrm>
          </p:grpSpPr>
          <p:sp>
            <p:nvSpPr>
              <p:cNvPr id="347" name="Google Shape;347;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48" name="Google Shape;348;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trees</a:t>
                </a:r>
                <a:endParaRPr/>
              </a:p>
            </p:txBody>
          </p:sp>
        </p:grpSp>
        <p:grpSp>
          <p:nvGrpSpPr>
            <p:cNvPr id="349" name="Google Shape;349;p13"/>
            <p:cNvGrpSpPr/>
            <p:nvPr/>
          </p:nvGrpSpPr>
          <p:grpSpPr>
            <a:xfrm>
              <a:off x="0" y="6011050"/>
              <a:ext cx="4339340" cy="1556696"/>
              <a:chOff x="0" y="-66675"/>
              <a:chExt cx="829440" cy="297554"/>
            </a:xfrm>
          </p:grpSpPr>
          <p:sp>
            <p:nvSpPr>
              <p:cNvPr id="350" name="Google Shape;350;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51" name="Google Shape;351;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improve</a:t>
                </a:r>
                <a:endParaRPr/>
              </a:p>
            </p:txBody>
          </p:sp>
        </p:grpSp>
        <p:grpSp>
          <p:nvGrpSpPr>
            <p:cNvPr id="352" name="Google Shape;352;p13"/>
            <p:cNvGrpSpPr/>
            <p:nvPr/>
          </p:nvGrpSpPr>
          <p:grpSpPr>
            <a:xfrm>
              <a:off x="0" y="7601018"/>
              <a:ext cx="4339340" cy="1556696"/>
              <a:chOff x="0" y="-66675"/>
              <a:chExt cx="829440" cy="297554"/>
            </a:xfrm>
          </p:grpSpPr>
          <p:sp>
            <p:nvSpPr>
              <p:cNvPr id="353" name="Google Shape;353;p13"/>
              <p:cNvSpPr/>
              <p:nvPr/>
            </p:nvSpPr>
            <p:spPr>
              <a:xfrm>
                <a:off x="0" y="0"/>
                <a:ext cx="829440" cy="230879"/>
              </a:xfrm>
              <a:custGeom>
                <a:avLst/>
                <a:gdLst/>
                <a:ahLst/>
                <a:cxnLst/>
                <a:rect l="l" t="t" r="r" b="b"/>
                <a:pathLst>
                  <a:path w="829440" h="230879" extrusionOk="0">
                    <a:moveTo>
                      <a:pt x="0" y="0"/>
                    </a:moveTo>
                    <a:lnTo>
                      <a:pt x="829440" y="0"/>
                    </a:lnTo>
                    <a:lnTo>
                      <a:pt x="829440" y="230879"/>
                    </a:lnTo>
                    <a:lnTo>
                      <a:pt x="0" y="230879"/>
                    </a:lnTo>
                    <a:close/>
                  </a:path>
                </a:pathLst>
              </a:custGeom>
              <a:solidFill>
                <a:srgbClr val="FAF5FD"/>
              </a:solidFill>
              <a:ln w="47625" cap="sq" cmpd="sng">
                <a:solidFill>
                  <a:srgbClr val="5170FF"/>
                </a:solidFill>
                <a:prstDash val="solid"/>
                <a:miter lim="8000"/>
                <a:headEnd type="none" w="sm" len="sm"/>
                <a:tailEnd type="none" w="sm" len="sm"/>
              </a:ln>
            </p:spPr>
            <p:txBody>
              <a:bodyPr/>
              <a:lstStyle/>
              <a:p>
                <a:endParaRPr lang="en-US"/>
              </a:p>
            </p:txBody>
          </p:sp>
          <p:sp>
            <p:nvSpPr>
              <p:cNvPr id="354" name="Google Shape;354;p13"/>
              <p:cNvSpPr txBox="1"/>
              <p:nvPr/>
            </p:nvSpPr>
            <p:spPr>
              <a:xfrm>
                <a:off x="0" y="-66675"/>
                <a:ext cx="829440" cy="297554"/>
              </a:xfrm>
              <a:prstGeom prst="rect">
                <a:avLst/>
              </a:prstGeom>
              <a:noFill/>
              <a:ln>
                <a:noFill/>
              </a:ln>
            </p:spPr>
            <p:txBody>
              <a:bodyPr spcFirstLastPara="1" wrap="square" lIns="60125" tIns="60125" rIns="60125" bIns="60125" anchor="ctr" anchorCtr="0">
                <a:noAutofit/>
              </a:bodyPr>
              <a:lstStyle/>
              <a:p>
                <a:pPr marL="0" marR="0" lvl="0" indent="0" algn="ctr" rtl="0">
                  <a:lnSpc>
                    <a:spcPct val="140011"/>
                  </a:lnSpc>
                  <a:spcBef>
                    <a:spcPts val="0"/>
                  </a:spcBef>
                  <a:spcAft>
                    <a:spcPts val="0"/>
                  </a:spcAft>
                  <a:buNone/>
                </a:pPr>
                <a:r>
                  <a:rPr lang="en-US" sz="3599" b="1" i="0" u="none" strike="noStrike" cap="none">
                    <a:solidFill>
                      <a:srgbClr val="000000"/>
                    </a:solidFill>
                    <a:latin typeface="Arial"/>
                    <a:ea typeface="Arial"/>
                    <a:cs typeface="Arial"/>
                    <a:sym typeface="Arial"/>
                  </a:rPr>
                  <a:t>community</a:t>
                </a:r>
                <a:endParaRPr/>
              </a:p>
            </p:txBody>
          </p:sp>
        </p:grpSp>
      </p:grpSp>
      <p:sp>
        <p:nvSpPr>
          <p:cNvPr id="355" name="Google Shape;355;p13"/>
          <p:cNvSpPr txBox="1"/>
          <p:nvPr/>
        </p:nvSpPr>
        <p:spPr>
          <a:xfrm>
            <a:off x="11525250" y="9696450"/>
            <a:ext cx="5715000" cy="32575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800" b="0" i="0" u="none" strike="noStrike" cap="none">
                <a:solidFill>
                  <a:srgbClr val="951B81"/>
                </a:solidFill>
                <a:latin typeface="Arimo"/>
                <a:ea typeface="Arimo"/>
                <a:cs typeface="Arimo"/>
                <a:sym typeface="Arimo"/>
              </a:rPr>
              <a:t>Year 3/P4 (ages 7-8)  |  Who looks after our town?</a:t>
            </a:r>
            <a:endParaRPr/>
          </a:p>
        </p:txBody>
      </p:sp>
      <p:sp>
        <p:nvSpPr>
          <p:cNvPr id="3" name="Slide Number Placeholder 2">
            <a:extLst>
              <a:ext uri="{FF2B5EF4-FFF2-40B4-BE49-F238E27FC236}">
                <a16:creationId xmlns:a16="http://schemas.microsoft.com/office/drawing/2014/main" id="{ED3E0D78-069B-9957-DDDD-3CE52250E87B}"/>
              </a:ext>
            </a:extLst>
          </p:cNvPr>
          <p:cNvSpPr>
            <a:spLocks noGrp="1"/>
          </p:cNvSpPr>
          <p:nvPr>
            <p:ph type="sldNum" idx="12"/>
          </p:nvPr>
        </p:nvSpPr>
        <p:spPr/>
        <p:txBody>
          <a:bodyPr/>
          <a:lstStyle/>
          <a:p>
            <a:pPr marL="0" lvl="0" indent="0" rtl="0">
              <a:spcBef>
                <a:spcPts val="0"/>
              </a:spcBef>
              <a:spcAft>
                <a:spcPts val="0"/>
              </a:spcAft>
              <a:buNone/>
            </a:pPr>
            <a:fld id="{00000000-1234-1234-1234-123412341234}" type="slidenum">
              <a:rPr lang="en-US" smtClean="0"/>
              <a:pPr marL="0" lvl="0" indent="0" rtl="0">
                <a:spcBef>
                  <a:spcPts val="0"/>
                </a:spcBef>
                <a:spcAft>
                  <a:spcPts val="0"/>
                </a:spcAft>
                <a:buNone/>
              </a:pPr>
              <a:t>13</a:t>
            </a:fld>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2779</Words>
  <Application>Microsoft Macintosh PowerPoint</Application>
  <PresentationFormat>Custom</PresentationFormat>
  <Paragraphs>257</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Arimo</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angela milliken</cp:lastModifiedBy>
  <cp:revision>2</cp:revision>
  <dcterms:created xsi:type="dcterms:W3CDTF">2006-08-16T00:00:00Z</dcterms:created>
  <dcterms:modified xsi:type="dcterms:W3CDTF">2026-10-13T15:07:00Z</dcterms:modified>
</cp:coreProperties>
</file>