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18288000" cy="10287000"/>
  <p:notesSz cx="6858000" cy="9144000"/>
  <p:embeddedFontLst>
    <p:embeddedFont>
      <p:font typeface="Arial Bold" panose="020B0802020202020204" pitchFamily="34" charset="77"/>
      <p:regular r:id="rId33"/>
      <p:bold r:id="rId34"/>
    </p:embeddedFont>
    <p:embeddedFont>
      <p:font typeface="Arial Italics" panose="020B0502020202090204" pitchFamily="34" charset="77"/>
      <p:regular r:id="rId35"/>
      <p: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03" autoAdjust="0"/>
    <p:restoredTop sz="94629" autoAdjust="0"/>
  </p:normalViewPr>
  <p:slideViewPr>
    <p:cSldViewPr>
      <p:cViewPr varScale="1">
        <p:scale>
          <a:sx n="72" d="100"/>
          <a:sy n="72" d="100"/>
        </p:scale>
        <p:origin x="552"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11.09.2025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Safeguarding</a:t>
            </a:r>
          </a:p>
          <a:p>
            <a:endParaRPr lang="en-US"/>
          </a:p>
          <a:p>
            <a:r>
              <a:rPr lang="en-US"/>
              <a:t>Consumer rights are linked to purchases and money, so some students given the current climate, may find the content sensitive if there are money worries at home. Ensure an emotionally safe learning environment and respectful behaviour by using the ground rules on PowerPoint Slide 1. Follow the safeguarding protocols of your setting and notify your Designated Safeguarding Lead if you do become concerned about a pupil. The activities are distanced to avoid students from needing to draw on personal experiences.</a:t>
            </a:r>
          </a:p>
          <a:p>
            <a:endParaRPr lang="en-US"/>
          </a:p>
          <a:p>
            <a:endParaRPr lang="en-US"/>
          </a:p>
          <a:p>
            <a:r>
              <a:rPr lang="en-US"/>
              <a:t>Slide 1: Rules of Engagement (Ground Rules) </a:t>
            </a:r>
          </a:p>
          <a:p>
            <a:r>
              <a:rPr lang="en-US"/>
              <a:t>Slide 2-4: Take 10 Activity Choice 1 – "Immigrant"</a:t>
            </a:r>
          </a:p>
          <a:p>
            <a:r>
              <a:rPr lang="en-US"/>
              <a:t>Slide 5-6: Take 10 Activity Choice 2 – Scenario</a:t>
            </a:r>
          </a:p>
          <a:p>
            <a:r>
              <a:rPr lang="en-US"/>
              <a:t>Slides 7-8: Take 10 Activity Choice 3 - Media Fact-checker</a:t>
            </a:r>
          </a:p>
          <a:p>
            <a:r>
              <a:rPr lang="en-US"/>
              <a:t>Slides 9: Take 20 Activity Choice 1 –  Is immigration good for the UK?</a:t>
            </a:r>
          </a:p>
          <a:p>
            <a:r>
              <a:rPr lang="en-US"/>
              <a:t>Slides 10-15: Take 20 Activity Choice 2 – True or False</a:t>
            </a:r>
          </a:p>
          <a:p>
            <a:r>
              <a:rPr lang="en-US"/>
              <a:t>Slides 16-26: Take 30 Activity- History of Immigration</a:t>
            </a:r>
          </a:p>
          <a:p>
            <a:r>
              <a:rPr lang="en-US"/>
              <a:t>Slide 27: Challenge Activity– </a:t>
            </a:r>
          </a:p>
          <a:p>
            <a:r>
              <a:rPr lang="en-US"/>
              <a:t>Slide 28: It's a wrap summary slide </a:t>
            </a:r>
          </a:p>
          <a:p>
            <a:r>
              <a:rPr lang="en-US"/>
              <a:t>Slides 29-30: Homework/ Assessment Task (optional)- </a:t>
            </a:r>
          </a:p>
          <a:p>
            <a:r>
              <a:rPr lang="en-US"/>
              <a:t>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Take 20 Activity 2</a:t>
            </a:r>
          </a:p>
          <a:p>
            <a:endParaRPr lang="en-US"/>
          </a:p>
          <a:p>
            <a:r>
              <a:rPr lang="en-US"/>
              <a:t>This activity asks the students some questions regarding immigration and if they believe them to be true or false. You can make this more interactive by getting students to move to different sides of the classroom for true and false.</a:t>
            </a:r>
          </a:p>
          <a:p>
            <a:endParaRPr lang="en-US"/>
          </a:p>
          <a:p>
            <a:r>
              <a:rPr lang="en-US"/>
              <a:t>These questions are used as starting points for discussions on the final slide of this activity but can be integrated as part of the true or false questions. Answers for the 5 questions are on slide 15. </a:t>
            </a:r>
          </a:p>
          <a:p>
            <a:r>
              <a:rPr lang="en-US"/>
              <a:t>10</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14</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Answers for Quiz: </a:t>
            </a:r>
          </a:p>
          <a:p>
            <a:r>
              <a:rPr lang="en-US"/>
              <a:t>1. False- they come from all over the world for different reasons, e.g. the EU. Immigrants are different to refugees </a:t>
            </a:r>
          </a:p>
          <a:p>
            <a:r>
              <a:rPr lang="en-US"/>
              <a:t>2. False- It is helpful with their integration into society if they can speak English. Many take up courses to try and improve it.</a:t>
            </a:r>
          </a:p>
          <a:p>
            <a:r>
              <a:rPr lang="en-US"/>
              <a:t>3. True- British citizenship test</a:t>
            </a:r>
          </a:p>
          <a:p>
            <a:r>
              <a:rPr lang="en-US"/>
              <a:t>4. False- The test is hard and very specific. Remember the homework task to do a British citizenship practice test, you have to get 75% to pass. (Answer is Loch Lomond)</a:t>
            </a:r>
          </a:p>
          <a:p>
            <a:r>
              <a:rPr lang="en-US"/>
              <a:t>5. False - This is a generalisation. It depends on the community; sometimes, deprived/ rural areas (for example, more deprived areas voted Leave in Brexit) may have misconceptions about immigration and hold prejudiced views, evidenced by the gains in the Reform party. However, this doesn't mean this is the case for everywhere in the UK or representative of the general population. Places like London are very diverse and value immigrant communities.</a:t>
            </a:r>
          </a:p>
          <a:p>
            <a:r>
              <a:rPr lang="en-US"/>
              <a:t>15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Take 30 Activity</a:t>
            </a:r>
          </a:p>
          <a:p>
            <a:endParaRPr lang="en-US" dirty="0"/>
          </a:p>
          <a:p>
            <a:r>
              <a:rPr lang="en-US" dirty="0"/>
              <a:t>Explain to students that the amount of immigration has varied over the past 75 years but that there have been some periods where there has been a higher amount of immigration by a certain group.</a:t>
            </a:r>
          </a:p>
          <a:p>
            <a:endParaRPr lang="en-US" dirty="0"/>
          </a:p>
          <a:p>
            <a:r>
              <a:rPr lang="en-US" dirty="0"/>
              <a:t>Their task is to think about who it was immigrating to the UK in larger numbers and why they may be doing that.</a:t>
            </a:r>
          </a:p>
          <a:p>
            <a:endParaRPr lang="en-US" dirty="0"/>
          </a:p>
          <a:p>
            <a:r>
              <a:rPr lang="en-US" dirty="0"/>
              <a:t>Talk about the impact of that immigration on the UK. There is a short video on Slide 18 that goes into further detail about important context for Refugee Conventions and the UK.</a:t>
            </a:r>
          </a:p>
          <a:p>
            <a:endParaRPr lang="en-US" dirty="0"/>
          </a:p>
          <a:p>
            <a:r>
              <a:rPr lang="en-US" dirty="0"/>
              <a:t>Their final task is to draw the graph for the immigration rate in the UK shown on slide 25, adding in the information they have learnt in the lesson. They can check their work against slide 26.</a:t>
            </a:r>
          </a:p>
          <a:p>
            <a:r>
              <a:rPr lang="en-US" dirty="0"/>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18</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House of Parliament, Ugandan Asians: 50 years since their expulsion from Uganda, 2022, https://lordslibrary.parliament.uk/ugandan-asians-50-years-since-their-expulsion-from-uganda/ </a:t>
            </a:r>
          </a:p>
          <a:p>
            <a:r>
              <a:rPr lang="en-US"/>
              <a:t>19</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Take 10 Activity 1</a:t>
            </a:r>
          </a:p>
          <a:p>
            <a:endParaRPr lang="en-US"/>
          </a:p>
          <a:p>
            <a:r>
              <a:rPr lang="en-US"/>
              <a:t>Ask students the question on the slide, and discuss what they think, and then show them the images. Remind them of the Rules of Engagement. Ask students who they think could be a British national and who could be an immigrant. Explain that all of them could be immigrants, and we are a diverse society. </a:t>
            </a:r>
          </a:p>
          <a:p>
            <a:endParaRPr lang="en-US"/>
          </a:p>
          <a:p>
            <a:r>
              <a:rPr lang="en-US"/>
              <a:t>On the following slide, there are some terms that often come up when discussing immigration.  Students should match the terms with the correct statement in small groups. If students are stuck, you can do this activity as a class. </a:t>
            </a:r>
          </a:p>
          <a:p>
            <a:endParaRPr lang="en-US"/>
          </a:p>
          <a:p>
            <a:r>
              <a:rPr lang="en-US"/>
              <a:t>Finally, briefly discuss the importance of the use of language and ask students how they think that applies to the word immigrant. </a:t>
            </a:r>
          </a:p>
          <a:p>
            <a:r>
              <a:rPr lang="en-US"/>
              <a:t>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Migration Observatory, Net migration to the UK, 2024, https://migrationobservatory.ox.ac.uk/resources/briefings/long-term-international-migration-flows-to-and-from-the-uk/ </a:t>
            </a:r>
          </a:p>
          <a:p>
            <a:r>
              <a:rPr lang="en-US"/>
              <a:t>20</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https://migrationobservatory.ox.ac.uk/resources/briefings/afghan-asylum-seekers-and-refugees-in-the-uk/</a:t>
            </a:r>
          </a:p>
          <a:p>
            <a:r>
              <a:rPr lang="en-US"/>
              <a:t>23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https://migrationobservatory.ox.ac.uk/resources/briefings/ukrainian-migration-to-the-uk/</a:t>
            </a:r>
          </a:p>
          <a:p>
            <a:r>
              <a:rPr lang="en-US"/>
              <a:t>24</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Data from </a:t>
            </a:r>
          </a:p>
          <a:p>
            <a:r>
              <a:rPr lang="en-US"/>
              <a:t>https://www.ucl.ac.uk/geography/sites/geography_redesign/files/mru_report_js.pdf </a:t>
            </a:r>
          </a:p>
          <a:p>
            <a:endParaRPr lang="en-US"/>
          </a:p>
          <a:p>
            <a:r>
              <a:rPr lang="en-US"/>
              <a:t>1948-2018 (excluding Afghan and Ukrainian movements)</a:t>
            </a:r>
          </a:p>
          <a:p>
            <a:r>
              <a:rPr lang="en-US"/>
              <a:t>25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Data from https://www.geog.ucl.ac.uk/research/research-centres/migration-research-unit/pdfs/managing-foreign-labour-immigration-to-the-uk-government-policy-and-outcomes-since-1945</a:t>
            </a:r>
          </a:p>
          <a:p>
            <a:r>
              <a:rPr lang="en-US"/>
              <a:t>26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28</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Questions 1 and 2 </a:t>
            </a:r>
          </a:p>
          <a:p>
            <a:r>
              <a:rPr lang="en-US"/>
              <a:t>https://www.cityofpeterboroughacademy.org/attachments/download.asp?file=1588&amp;type=pdf</a:t>
            </a:r>
          </a:p>
          <a:p>
            <a:endParaRPr lang="en-US"/>
          </a:p>
          <a:p>
            <a:r>
              <a:rPr lang="en-US"/>
              <a:t>Question 3</a:t>
            </a:r>
          </a:p>
          <a:p>
            <a:r>
              <a:rPr lang="en-US"/>
              <a:t>https://www.ocr.org.uk/images/234739-unit-j270-03-our-rights-our-society-our-world-sample-assessment-material.pdf  </a:t>
            </a:r>
          </a:p>
          <a:p>
            <a:endParaRPr lang="en-US"/>
          </a:p>
          <a:p>
            <a:r>
              <a:rPr lang="en-US"/>
              <a:t>The Mark scheme for Question 3 is on the following slide. You can print this out for students if you wish. </a:t>
            </a:r>
          </a:p>
          <a:p>
            <a:r>
              <a:rPr lang="en-US"/>
              <a:t>29</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Make it clear to students that immigrants, asylum-seekers, refugees and economic migrants are all different and the differences between immigration, emigration and migration.</a:t>
            </a:r>
          </a:p>
          <a:p>
            <a:endParaRPr lang="en-US"/>
          </a:p>
          <a:p>
            <a:r>
              <a:rPr lang="en-US"/>
              <a:t>Note that there is only a legal difference between asylum-seekers and refugees. An asylum seeker is someone seeking asylum/ refuge in another country, awaiting a decision on their claim and has not yet been legally recognised as a refugee, whilst they could still be considered one. A refugee is someone fleeing from another country under the 1951 Refugee Convention that has been legally recognised as such and has the right to remain in the UK. However, this is a long process and often takes months.</a:t>
            </a:r>
          </a:p>
          <a:p>
            <a:endParaRPr lang="en-US"/>
          </a:p>
          <a:p>
            <a:r>
              <a:rPr lang="en-US"/>
              <a:t>Answers: </a:t>
            </a:r>
          </a:p>
          <a:p>
            <a:r>
              <a:rPr lang="en-US"/>
              <a:t>1B </a:t>
            </a:r>
          </a:p>
          <a:p>
            <a:r>
              <a:rPr lang="en-US"/>
              <a:t>2C</a:t>
            </a:r>
          </a:p>
          <a:p>
            <a:r>
              <a:rPr lang="en-US"/>
              <a:t>3D</a:t>
            </a:r>
          </a:p>
          <a:p>
            <a:r>
              <a:rPr lang="en-US"/>
              <a:t>4A</a:t>
            </a:r>
          </a:p>
          <a:p>
            <a:r>
              <a:rPr lang="en-US"/>
              <a:t>5F</a:t>
            </a:r>
          </a:p>
          <a:p>
            <a:r>
              <a:rPr lang="en-US"/>
              <a:t>6G</a:t>
            </a:r>
          </a:p>
          <a:p>
            <a:r>
              <a:rPr lang="en-US"/>
              <a:t>7E</a:t>
            </a:r>
          </a:p>
          <a:p>
            <a:endParaRPr lang="en-US"/>
          </a:p>
          <a:p>
            <a:r>
              <a:rPr lang="en-US"/>
              <a:t>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30</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4</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Take 10 Activity 2</a:t>
            </a:r>
          </a:p>
          <a:p>
            <a:endParaRPr lang="en-US"/>
          </a:p>
          <a:p>
            <a:r>
              <a:rPr lang="en-US"/>
              <a:t>Students should discuss in pairs why they think people would want to move to the UK. Students share their ideas and opinions with the class, ensuring they follow the rules of engagement. </a:t>
            </a:r>
          </a:p>
          <a:p>
            <a:endParaRPr lang="en-US"/>
          </a:p>
          <a:p>
            <a:r>
              <a:rPr lang="en-US"/>
              <a:t>On the following slide, there is an activity in the video. Students are given a scenario where they are forced to flee their homes and choose 5 items they would take with them. Along the journey to their destination, they must give up an item at each checkpoint to reach their family. It gets students thinking about the realities and difficulties refugees face when they are forced to flee and humanises this tragic experience. </a:t>
            </a:r>
          </a:p>
          <a:p>
            <a:endParaRPr lang="en-US"/>
          </a:p>
          <a:p>
            <a:r>
              <a:rPr lang="en-US"/>
              <a:t>This idea originates from this powerful video we think is useful for teachers and can be shown to your class, but you need to decide if this is mature enough for them.</a:t>
            </a:r>
          </a:p>
          <a:p>
            <a:r>
              <a:rPr lang="en-US"/>
              <a:t>Warning: This video is harrowing and will be upsetting for students.</a:t>
            </a:r>
          </a:p>
          <a:p>
            <a:r>
              <a:rPr lang="en-US"/>
              <a:t>UNHCR, UN Refugee Agency, What They Took With Them, https://www.youtube.com/watch?v=xS-Q2sgNjl8 </a:t>
            </a:r>
          </a:p>
          <a:p>
            <a:r>
              <a:rPr lang="en-US"/>
              <a:t>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Watch the video for the exercise. </a:t>
            </a:r>
          </a:p>
          <a:p>
            <a:r>
              <a:rPr lang="en-US"/>
              <a:t>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Take 20 Activity 1</a:t>
            </a:r>
          </a:p>
          <a:p>
            <a:endParaRPr lang="en-US"/>
          </a:p>
          <a:p>
            <a:r>
              <a:rPr lang="en-US"/>
              <a:t>These are some fake news articles based on real news articles in the press that discuss immigration as a benefit and a challenge. Show the student these news articles compared to the fact-checker in the purple box. Ask them how newspapers can have such different headlines. Discuss the idea of statistics being used improperly.</a:t>
            </a:r>
          </a:p>
          <a:p>
            <a:endParaRPr lang="en-US"/>
          </a:p>
          <a:p>
            <a:r>
              <a:rPr lang="en-US"/>
              <a:t>Show the students the graph on the next slide and ask them to make a headline based on it. Get some students to share theirs and discuss as a class.</a:t>
            </a:r>
          </a:p>
          <a:p>
            <a:endParaRPr lang="en-US"/>
          </a:p>
          <a:p>
            <a:r>
              <a:rPr lang="en-US"/>
              <a:t>Note: The informal economy is a term to describe economic activities not monitored by the government or formal arrangements. Workers are not protected and pay no tax. Without a passport/ travel document, refugees risk job insecurity and exploitative labour, often 0-hour contracts and cash-in-hand, under-the-radar jobs, because they don't require a passport check for work.</a:t>
            </a:r>
          </a:p>
          <a:p>
            <a:endParaRPr lang="en-US"/>
          </a:p>
          <a:p>
            <a:r>
              <a:rPr lang="en-US"/>
              <a:t>Sources:</a:t>
            </a:r>
          </a:p>
          <a:p>
            <a:r>
              <a:rPr lang="en-US"/>
              <a:t>International Rescue Committee:https://www.rescue.org/uk/article/facts-about-refugees-key-facts-faqs-and-statistics#:~:text=The%20UK%20is%20home%20to,asylum%20applicants%2C%20followed%20by%20France.</a:t>
            </a:r>
          </a:p>
          <a:p>
            <a:r>
              <a:rPr lang="en-US"/>
              <a:t>Right to Remain: https://righttoremain.org.uk/toolkit/enter-uk-asylum/ </a:t>
            </a:r>
          </a:p>
          <a:p>
            <a:r>
              <a:rPr lang="en-US"/>
              <a:t>The Independent: https://www.independent.co.uk/news/uk/home-news/immigration-does-not-cause-unemployment-6287404.html</a:t>
            </a:r>
          </a:p>
          <a:p>
            <a:r>
              <a:rPr lang="en-US"/>
              <a:t>Workers Union: https://www.theworkersunion.com/2025/05/06/migrants-filling-crucial-job-roles-as-uk-workers-wont-do-them-new-data-reveals/#:~:text=Home-,Migrants%20filling%20crucial%20job%20roles%20as%20UK%20workers%20won,do%20them%3A%20New%20data%20reveals&amp;text=A%20significant%20shift%20in%20the,a%20lack%20of%20domestic%20applicants.</a:t>
            </a:r>
          </a:p>
          <a:p>
            <a:r>
              <a:rPr lang="en-US"/>
              <a:t>BBC Bitesize references different studies over a period of time: https://www.bbc.co.uk/bitesize/guides/z37tdmn/revision/1 </a:t>
            </a:r>
          </a:p>
          <a:p>
            <a:r>
              <a:rPr lang="en-US"/>
              <a:t>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8</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Take 20 Activity 1</a:t>
            </a:r>
          </a:p>
          <a:p>
            <a:endParaRPr lang="en-US"/>
          </a:p>
          <a:p>
            <a:r>
              <a:rPr lang="en-US"/>
              <a:t>Immigration is a sensitive topic where students may have very different opinions of it and some may have been personally affected by it. It is important all discussion follows the Rules of Engagement on slide 1.</a:t>
            </a:r>
          </a:p>
          <a:p>
            <a:endParaRPr lang="en-US"/>
          </a:p>
          <a:p>
            <a:r>
              <a:rPr lang="en-US"/>
              <a:t>This activity has a number of discussion questions. Separate students into groups where they can consider these questions. Get the groups to feedback their thoughts on these questions to the class. Provide space for students to provide counter arguments.</a:t>
            </a:r>
          </a:p>
          <a:p>
            <a:r>
              <a:rPr lang="en-US"/>
              <a:t>9</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9/11/25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9/11/25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9/11/25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9/11/25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5.sv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8.jpeg"/><Relationship Id="rId7" Type="http://schemas.openxmlformats.org/officeDocument/2006/relationships/image" Target="../media/image3.png"/><Relationship Id="rId12"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24.svg"/><Relationship Id="rId5" Type="http://schemas.openxmlformats.org/officeDocument/2006/relationships/image" Target="../media/image20.jpeg"/><Relationship Id="rId10" Type="http://schemas.openxmlformats.org/officeDocument/2006/relationships/image" Target="../media/image23.png"/><Relationship Id="rId4" Type="http://schemas.openxmlformats.org/officeDocument/2006/relationships/image" Target="../media/image21.jpeg"/><Relationship Id="rId9" Type="http://schemas.openxmlformats.org/officeDocument/2006/relationships/image" Target="../media/image5.sv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5.sv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5.sv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5.sv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5.sv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svg"/><Relationship Id="rId12"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sv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5.sv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5.sv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5.sv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32.sv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5.sv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5.sv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7.sv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5.sv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9.sv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5.sv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40.png"/><Relationship Id="rId7"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5.sv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hyperlink" Target="https://www.chameleonpde.com/user/video_resources/595" TargetMode="External"/><Relationship Id="rId5" Type="http://schemas.openxmlformats.org/officeDocument/2006/relationships/image" Target="../media/image5.sv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5.sv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grpSp>
        <p:nvGrpSpPr>
          <p:cNvPr id="2" name="Group 2"/>
          <p:cNvGrpSpPr/>
          <p:nvPr/>
        </p:nvGrpSpPr>
        <p:grpSpPr>
          <a:xfrm>
            <a:off x="2381209" y="748747"/>
            <a:ext cx="12941914" cy="1480307"/>
            <a:chOff x="0" y="0"/>
            <a:chExt cx="17255886" cy="1973743"/>
          </a:xfrm>
        </p:grpSpPr>
        <p:sp>
          <p:nvSpPr>
            <p:cNvPr id="3" name="Freeform 3"/>
            <p:cNvSpPr/>
            <p:nvPr/>
          </p:nvSpPr>
          <p:spPr>
            <a:xfrm>
              <a:off x="0" y="0"/>
              <a:ext cx="17255886" cy="1973743"/>
            </a:xfrm>
            <a:custGeom>
              <a:avLst/>
              <a:gdLst/>
              <a:ahLst/>
              <a:cxnLst/>
              <a:rect l="l" t="t" r="r" b="b"/>
              <a:pathLst>
                <a:path w="17255886" h="1973743">
                  <a:moveTo>
                    <a:pt x="0" y="0"/>
                  </a:moveTo>
                  <a:lnTo>
                    <a:pt x="17255886" y="0"/>
                  </a:lnTo>
                  <a:lnTo>
                    <a:pt x="17255886" y="1973743"/>
                  </a:lnTo>
                  <a:lnTo>
                    <a:pt x="0" y="1973743"/>
                  </a:lnTo>
                  <a:close/>
                </a:path>
              </a:pathLst>
            </a:custGeom>
            <a:solidFill>
              <a:srgbClr val="000000">
                <a:alpha val="0"/>
              </a:srgbClr>
            </a:solidFill>
          </p:spPr>
          <p:txBody>
            <a:bodyPr/>
            <a:lstStyle/>
            <a:p>
              <a:endParaRPr lang="en-GB"/>
            </a:p>
          </p:txBody>
        </p:sp>
        <p:sp>
          <p:nvSpPr>
            <p:cNvPr id="4" name="TextBox 4"/>
            <p:cNvSpPr txBox="1"/>
            <p:nvPr/>
          </p:nvSpPr>
          <p:spPr>
            <a:xfrm>
              <a:off x="0" y="-314325"/>
              <a:ext cx="17255886" cy="2288068"/>
            </a:xfrm>
            <a:prstGeom prst="rect">
              <a:avLst/>
            </a:prstGeom>
          </p:spPr>
          <p:txBody>
            <a:bodyPr lIns="0" tIns="0" rIns="0" bIns="0" rtlCol="0" anchor="t"/>
            <a:lstStyle/>
            <a:p>
              <a:pPr algn="ctr">
                <a:lnSpc>
                  <a:spcPts val="11200"/>
                </a:lnSpc>
              </a:pPr>
              <a:r>
                <a:rPr lang="en-US" sz="8001" b="1">
                  <a:solidFill>
                    <a:srgbClr val="000000"/>
                  </a:solidFill>
                  <a:latin typeface="Arial Bold"/>
                  <a:ea typeface="Arial Bold"/>
                  <a:cs typeface="Arial Bold"/>
                  <a:sym typeface="Arial Bold"/>
                </a:rPr>
                <a:t>Rules of Engagement</a:t>
              </a:r>
            </a:p>
          </p:txBody>
        </p:sp>
      </p:grpSp>
      <p:grpSp>
        <p:nvGrpSpPr>
          <p:cNvPr id="5" name="Group 5"/>
          <p:cNvGrpSpPr/>
          <p:nvPr/>
        </p:nvGrpSpPr>
        <p:grpSpPr>
          <a:xfrm>
            <a:off x="2381209" y="2583729"/>
            <a:ext cx="14235430" cy="5119541"/>
            <a:chOff x="0" y="0"/>
            <a:chExt cx="18980574" cy="6826055"/>
          </a:xfrm>
        </p:grpSpPr>
        <p:sp>
          <p:nvSpPr>
            <p:cNvPr id="6" name="Freeform 6"/>
            <p:cNvSpPr/>
            <p:nvPr/>
          </p:nvSpPr>
          <p:spPr>
            <a:xfrm>
              <a:off x="0" y="0"/>
              <a:ext cx="18980575" cy="6826055"/>
            </a:xfrm>
            <a:custGeom>
              <a:avLst/>
              <a:gdLst/>
              <a:ahLst/>
              <a:cxnLst/>
              <a:rect l="l" t="t" r="r" b="b"/>
              <a:pathLst>
                <a:path w="18980575" h="6826055">
                  <a:moveTo>
                    <a:pt x="0" y="0"/>
                  </a:moveTo>
                  <a:lnTo>
                    <a:pt x="18980575" y="0"/>
                  </a:lnTo>
                  <a:lnTo>
                    <a:pt x="18980575" y="6826055"/>
                  </a:lnTo>
                  <a:lnTo>
                    <a:pt x="0" y="6826055"/>
                  </a:lnTo>
                  <a:close/>
                </a:path>
              </a:pathLst>
            </a:custGeom>
            <a:solidFill>
              <a:srgbClr val="000000">
                <a:alpha val="0"/>
              </a:srgbClr>
            </a:solidFill>
          </p:spPr>
          <p:txBody>
            <a:bodyPr/>
            <a:lstStyle/>
            <a:p>
              <a:endParaRPr lang="en-GB"/>
            </a:p>
          </p:txBody>
        </p:sp>
        <p:sp>
          <p:nvSpPr>
            <p:cNvPr id="7" name="TextBox 7"/>
            <p:cNvSpPr txBox="1"/>
            <p:nvPr/>
          </p:nvSpPr>
          <p:spPr>
            <a:xfrm>
              <a:off x="0" y="-247650"/>
              <a:ext cx="18980574" cy="7073705"/>
            </a:xfrm>
            <a:prstGeom prst="rect">
              <a:avLst/>
            </a:prstGeom>
          </p:spPr>
          <p:txBody>
            <a:bodyPr lIns="0" tIns="0" rIns="0" bIns="0" rtlCol="0" anchor="t"/>
            <a:lstStyle/>
            <a:p>
              <a:pPr marL="906780" lvl="1" indent="-453390" algn="l">
                <a:lnSpc>
                  <a:spcPts val="6720"/>
                </a:lnSpc>
                <a:buFont typeface="Arial"/>
                <a:buChar char="•"/>
              </a:pPr>
              <a:r>
                <a:rPr lang="en-US" sz="4200">
                  <a:solidFill>
                    <a:srgbClr val="000000"/>
                  </a:solidFill>
                  <a:latin typeface="Arial"/>
                  <a:ea typeface="Arial"/>
                  <a:cs typeface="Arial"/>
                  <a:sym typeface="Arial"/>
                </a:rPr>
                <a:t>I have the right to share my opinion and be listened to</a:t>
              </a:r>
            </a:p>
            <a:p>
              <a:pPr marL="906780" lvl="1" indent="-453390" algn="l">
                <a:lnSpc>
                  <a:spcPts val="6720"/>
                </a:lnSpc>
                <a:buFont typeface="Arial"/>
                <a:buChar char="•"/>
              </a:pPr>
              <a:r>
                <a:rPr lang="en-US" sz="4200">
                  <a:solidFill>
                    <a:srgbClr val="951B81"/>
                  </a:solidFill>
                  <a:latin typeface="Arial"/>
                  <a:ea typeface="Arial"/>
                  <a:cs typeface="Arial"/>
                  <a:sym typeface="Arial"/>
                </a:rPr>
                <a:t>I have the right to pass</a:t>
              </a:r>
            </a:p>
            <a:p>
              <a:pPr marL="906780" lvl="1" indent="-453390" algn="l">
                <a:lnSpc>
                  <a:spcPts val="6720"/>
                </a:lnSpc>
                <a:buFont typeface="Arial"/>
                <a:buChar char="•"/>
              </a:pPr>
              <a:r>
                <a:rPr lang="en-US" sz="4200">
                  <a:solidFill>
                    <a:srgbClr val="000000"/>
                  </a:solidFill>
                  <a:latin typeface="Arial"/>
                  <a:ea typeface="Arial"/>
                  <a:cs typeface="Arial"/>
                  <a:sym typeface="Arial"/>
                </a:rPr>
                <a:t>I have the right to be respected and valued</a:t>
              </a:r>
            </a:p>
            <a:p>
              <a:pPr marL="906780" lvl="1" indent="-453390" algn="l">
                <a:lnSpc>
                  <a:spcPts val="6720"/>
                </a:lnSpc>
                <a:buFont typeface="Arial"/>
                <a:buChar char="•"/>
              </a:pPr>
              <a:r>
                <a:rPr lang="en-US" sz="4200">
                  <a:solidFill>
                    <a:srgbClr val="951B81"/>
                  </a:solidFill>
                  <a:latin typeface="Arial"/>
                  <a:ea typeface="Arial"/>
                  <a:cs typeface="Arial"/>
                  <a:sym typeface="Arial"/>
                </a:rPr>
                <a:t>I have the right to keep what I discuss confidential*</a:t>
              </a:r>
            </a:p>
            <a:p>
              <a:pPr marL="906780" lvl="1" indent="-453390" algn="l">
                <a:lnSpc>
                  <a:spcPts val="6720"/>
                </a:lnSpc>
                <a:buFont typeface="Arial"/>
                <a:buChar char="•"/>
              </a:pPr>
              <a:r>
                <a:rPr lang="en-US" sz="4200">
                  <a:solidFill>
                    <a:srgbClr val="000000"/>
                  </a:solidFill>
                  <a:latin typeface="Arial"/>
                  <a:ea typeface="Arial"/>
                  <a:cs typeface="Arial"/>
                  <a:sym typeface="Arial"/>
                </a:rPr>
                <a:t>I have the right not to feel judged</a:t>
              </a:r>
            </a:p>
            <a:p>
              <a:pPr marL="906780" lvl="1" indent="-453390" algn="l">
                <a:lnSpc>
                  <a:spcPts val="6720"/>
                </a:lnSpc>
                <a:buFont typeface="Arial"/>
                <a:buChar char="•"/>
              </a:pPr>
              <a:r>
                <a:rPr lang="en-US" sz="4200">
                  <a:solidFill>
                    <a:srgbClr val="951B81"/>
                  </a:solidFill>
                  <a:latin typeface="Arial"/>
                  <a:ea typeface="Arial"/>
                  <a:cs typeface="Arial"/>
                  <a:sym typeface="Arial"/>
                </a:rPr>
                <a:t>I have the right not to answer personal questions</a:t>
              </a:r>
            </a:p>
          </p:txBody>
        </p:sp>
      </p:grpSp>
      <p:grpSp>
        <p:nvGrpSpPr>
          <p:cNvPr id="8" name="Group 8"/>
          <p:cNvGrpSpPr/>
          <p:nvPr/>
        </p:nvGrpSpPr>
        <p:grpSpPr>
          <a:xfrm>
            <a:off x="3151851" y="8406471"/>
            <a:ext cx="12694146" cy="992772"/>
            <a:chOff x="0" y="0"/>
            <a:chExt cx="16925528" cy="1323696"/>
          </a:xfrm>
        </p:grpSpPr>
        <p:sp>
          <p:nvSpPr>
            <p:cNvPr id="9" name="Freeform 9"/>
            <p:cNvSpPr/>
            <p:nvPr/>
          </p:nvSpPr>
          <p:spPr>
            <a:xfrm>
              <a:off x="0" y="0"/>
              <a:ext cx="16925528" cy="1323696"/>
            </a:xfrm>
            <a:custGeom>
              <a:avLst/>
              <a:gdLst/>
              <a:ahLst/>
              <a:cxnLst/>
              <a:rect l="l" t="t" r="r" b="b"/>
              <a:pathLst>
                <a:path w="16925528" h="1323696">
                  <a:moveTo>
                    <a:pt x="0" y="0"/>
                  </a:moveTo>
                  <a:lnTo>
                    <a:pt x="16925528" y="0"/>
                  </a:lnTo>
                  <a:lnTo>
                    <a:pt x="16925528" y="1323696"/>
                  </a:lnTo>
                  <a:lnTo>
                    <a:pt x="0" y="1323696"/>
                  </a:lnTo>
                  <a:close/>
                </a:path>
              </a:pathLst>
            </a:custGeom>
            <a:solidFill>
              <a:srgbClr val="000000">
                <a:alpha val="0"/>
              </a:srgbClr>
            </a:solidFill>
          </p:spPr>
          <p:txBody>
            <a:bodyPr/>
            <a:lstStyle/>
            <a:p>
              <a:endParaRPr lang="en-GB"/>
            </a:p>
          </p:txBody>
        </p:sp>
        <p:sp>
          <p:nvSpPr>
            <p:cNvPr id="10" name="TextBox 10"/>
            <p:cNvSpPr txBox="1"/>
            <p:nvPr/>
          </p:nvSpPr>
          <p:spPr>
            <a:xfrm>
              <a:off x="0" y="-123825"/>
              <a:ext cx="16925528" cy="1447521"/>
            </a:xfrm>
            <a:prstGeom prst="rect">
              <a:avLst/>
            </a:prstGeom>
          </p:spPr>
          <p:txBody>
            <a:bodyPr lIns="0" tIns="0" rIns="0" bIns="0" rtlCol="0" anchor="t"/>
            <a:lstStyle/>
            <a:p>
              <a:pPr algn="ctr">
                <a:lnSpc>
                  <a:spcPts val="4027"/>
                </a:lnSpc>
              </a:pPr>
              <a:r>
                <a:rPr lang="en-US" sz="2875">
                  <a:solidFill>
                    <a:srgbClr val="000000"/>
                  </a:solidFill>
                  <a:latin typeface="Arial"/>
                  <a:ea typeface="Arial"/>
                  <a:cs typeface="Arial"/>
                  <a:sym typeface="Arial"/>
                </a:rPr>
                <a:t>*Unless what you're saying causes concern and needs to be shared</a:t>
              </a:r>
            </a:p>
          </p:txBody>
        </p:sp>
      </p:grpSp>
      <p:sp>
        <p:nvSpPr>
          <p:cNvPr id="11" name="Freeform 11"/>
          <p:cNvSpPr/>
          <p:nvPr/>
        </p:nvSpPr>
        <p:spPr>
          <a:xfrm>
            <a:off x="1242566" y="716859"/>
            <a:ext cx="1639236" cy="1512195"/>
          </a:xfrm>
          <a:custGeom>
            <a:avLst/>
            <a:gdLst/>
            <a:ahLst/>
            <a:cxnLst/>
            <a:rect l="l" t="t" r="r" b="b"/>
            <a:pathLst>
              <a:path w="1639236" h="1512195">
                <a:moveTo>
                  <a:pt x="0" y="0"/>
                </a:moveTo>
                <a:lnTo>
                  <a:pt x="1639236" y="0"/>
                </a:lnTo>
                <a:lnTo>
                  <a:pt x="1639236" y="1512195"/>
                </a:lnTo>
                <a:lnTo>
                  <a:pt x="0" y="1512195"/>
                </a:lnTo>
                <a:lnTo>
                  <a:pt x="0" y="0"/>
                </a:lnTo>
                <a:close/>
              </a:path>
            </a:pathLst>
          </a:custGeom>
          <a:blipFill>
            <a:blip r:embed="rId3">
              <a:extLst>
                <a:ext uri="{96DAC541-7B7A-43D3-8B79-37D633B846F1}">
                  <asvg:svgBlip xmlns:asvg="http://schemas.microsoft.com/office/drawing/2016/SVG/main" r:embed="rId4"/>
                </a:ext>
              </a:extLst>
            </a:blip>
            <a:stretch>
              <a:fillRect r="-372"/>
            </a:stretch>
          </a:blipFill>
        </p:spPr>
        <p:txBody>
          <a:bodyPr/>
          <a:lstStyle/>
          <a:p>
            <a:endParaRPr lang="en-GB"/>
          </a:p>
        </p:txBody>
      </p:sp>
      <p:sp>
        <p:nvSpPr>
          <p:cNvPr id="12" name="Freeform 12"/>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5"/>
            <a:stretch>
              <a:fillRect b="-714"/>
            </a:stretch>
          </a:blipFill>
        </p:spPr>
        <p:txBody>
          <a:bodyPr/>
          <a:lstStyle/>
          <a:p>
            <a:endParaRPr lang="en-GB"/>
          </a:p>
        </p:txBody>
      </p:sp>
      <p:sp>
        <p:nvSpPr>
          <p:cNvPr id="13" name="Freeform 13"/>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4" name="TextBox 14"/>
          <p:cNvSpPr txBox="1"/>
          <p:nvPr/>
        </p:nvSpPr>
        <p:spPr>
          <a:xfrm>
            <a:off x="133598" y="9720271"/>
            <a:ext cx="5794760"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sp>
        <p:nvSpPr>
          <p:cNvPr id="2" name="Freeform 2"/>
          <p:cNvSpPr/>
          <p:nvPr/>
        </p:nvSpPr>
        <p:spPr>
          <a:xfrm>
            <a:off x="9485350" y="2524662"/>
            <a:ext cx="7914714" cy="5927016"/>
          </a:xfrm>
          <a:custGeom>
            <a:avLst/>
            <a:gdLst/>
            <a:ahLst/>
            <a:cxnLst/>
            <a:rect l="l" t="t" r="r" b="b"/>
            <a:pathLst>
              <a:path w="7914714" h="5927016">
                <a:moveTo>
                  <a:pt x="0" y="0"/>
                </a:moveTo>
                <a:lnTo>
                  <a:pt x="7914714" y="0"/>
                </a:lnTo>
                <a:lnTo>
                  <a:pt x="7914714" y="5927016"/>
                </a:lnTo>
                <a:lnTo>
                  <a:pt x="0" y="5927016"/>
                </a:lnTo>
                <a:lnTo>
                  <a:pt x="0" y="0"/>
                </a:lnTo>
                <a:close/>
              </a:path>
            </a:pathLst>
          </a:custGeom>
          <a:blipFill>
            <a:blip r:embed="rId3"/>
            <a:stretch>
              <a:fillRect l="-6131" r="-6132"/>
            </a:stretch>
          </a:blipFill>
        </p:spPr>
        <p:txBody>
          <a:bodyPr/>
          <a:lstStyle/>
          <a:p>
            <a:endParaRPr lang="en-GB"/>
          </a:p>
        </p:txBody>
      </p:sp>
      <p:grpSp>
        <p:nvGrpSpPr>
          <p:cNvPr id="3" name="Group 3"/>
          <p:cNvGrpSpPr/>
          <p:nvPr/>
        </p:nvGrpSpPr>
        <p:grpSpPr>
          <a:xfrm>
            <a:off x="996412" y="3141125"/>
            <a:ext cx="8359360" cy="4308872"/>
            <a:chOff x="0" y="0"/>
            <a:chExt cx="11145814" cy="5745162"/>
          </a:xfrm>
        </p:grpSpPr>
        <p:sp>
          <p:nvSpPr>
            <p:cNvPr id="4" name="Freeform 4"/>
            <p:cNvSpPr/>
            <p:nvPr/>
          </p:nvSpPr>
          <p:spPr>
            <a:xfrm>
              <a:off x="0" y="0"/>
              <a:ext cx="11145814" cy="5745162"/>
            </a:xfrm>
            <a:custGeom>
              <a:avLst/>
              <a:gdLst/>
              <a:ahLst/>
              <a:cxnLst/>
              <a:rect l="l" t="t" r="r" b="b"/>
              <a:pathLst>
                <a:path w="11145814" h="5745162">
                  <a:moveTo>
                    <a:pt x="0" y="0"/>
                  </a:moveTo>
                  <a:lnTo>
                    <a:pt x="11145814" y="0"/>
                  </a:lnTo>
                  <a:lnTo>
                    <a:pt x="11145814" y="5745162"/>
                  </a:lnTo>
                  <a:lnTo>
                    <a:pt x="0" y="5745162"/>
                  </a:lnTo>
                  <a:close/>
                </a:path>
              </a:pathLst>
            </a:custGeom>
            <a:solidFill>
              <a:srgbClr val="000000">
                <a:alpha val="0"/>
              </a:srgbClr>
            </a:solidFill>
          </p:spPr>
          <p:txBody>
            <a:bodyPr/>
            <a:lstStyle/>
            <a:p>
              <a:endParaRPr lang="en-GB"/>
            </a:p>
          </p:txBody>
        </p:sp>
        <p:sp>
          <p:nvSpPr>
            <p:cNvPr id="5" name="TextBox 5"/>
            <p:cNvSpPr txBox="1"/>
            <p:nvPr/>
          </p:nvSpPr>
          <p:spPr>
            <a:xfrm>
              <a:off x="0" y="-123825"/>
              <a:ext cx="11145814" cy="5868987"/>
            </a:xfrm>
            <a:prstGeom prst="rect">
              <a:avLst/>
            </a:prstGeom>
          </p:spPr>
          <p:txBody>
            <a:bodyPr lIns="0" tIns="0" rIns="0" bIns="0" rtlCol="0" anchor="t"/>
            <a:lstStyle/>
            <a:p>
              <a:pPr algn="l">
                <a:lnSpc>
                  <a:spcPts val="4480"/>
                </a:lnSpc>
              </a:pPr>
              <a:r>
                <a:rPr lang="en-US" sz="3200">
                  <a:solidFill>
                    <a:srgbClr val="000000"/>
                  </a:solidFill>
                  <a:latin typeface="Arial"/>
                  <a:ea typeface="Arial"/>
                  <a:cs typeface="Arial"/>
                  <a:sym typeface="Arial"/>
                </a:rPr>
                <a:t>1. All immigrants are from developing nations wanting a better life.</a:t>
              </a:r>
            </a:p>
            <a:p>
              <a:pPr algn="l">
                <a:lnSpc>
                  <a:spcPts val="4480"/>
                </a:lnSpc>
              </a:pPr>
              <a:endParaRPr lang="en-US" sz="3200">
                <a:solidFill>
                  <a:srgbClr val="000000"/>
                </a:solidFill>
                <a:latin typeface="Arial"/>
                <a:ea typeface="Arial"/>
                <a:cs typeface="Arial"/>
                <a:sym typeface="Arial"/>
              </a:endParaRPr>
            </a:p>
            <a:p>
              <a:pPr algn="l">
                <a:lnSpc>
                  <a:spcPts val="4480"/>
                </a:lnSpc>
              </a:pPr>
              <a:endParaRPr lang="en-US" sz="3200">
                <a:solidFill>
                  <a:srgbClr val="000000"/>
                </a:solidFill>
                <a:latin typeface="Arial"/>
                <a:ea typeface="Arial"/>
                <a:cs typeface="Arial"/>
                <a:sym typeface="Arial"/>
              </a:endParaRPr>
            </a:p>
            <a:p>
              <a:pPr algn="ctr">
                <a:lnSpc>
                  <a:spcPts val="3358"/>
                </a:lnSpc>
              </a:pPr>
              <a:endParaRPr lang="en-US" sz="3200">
                <a:solidFill>
                  <a:srgbClr val="000000"/>
                </a:solidFill>
                <a:latin typeface="Arial"/>
                <a:ea typeface="Arial"/>
                <a:cs typeface="Arial"/>
                <a:sym typeface="Arial"/>
              </a:endParaRPr>
            </a:p>
          </p:txBody>
        </p:sp>
      </p:grpSp>
      <p:grpSp>
        <p:nvGrpSpPr>
          <p:cNvPr id="6" name="Group 6"/>
          <p:cNvGrpSpPr/>
          <p:nvPr/>
        </p:nvGrpSpPr>
        <p:grpSpPr>
          <a:xfrm>
            <a:off x="3350133" y="1028700"/>
            <a:ext cx="12270435" cy="963549"/>
            <a:chOff x="0" y="0"/>
            <a:chExt cx="16360580" cy="1284732"/>
          </a:xfrm>
        </p:grpSpPr>
        <p:sp>
          <p:nvSpPr>
            <p:cNvPr id="7" name="Freeform 7"/>
            <p:cNvSpPr/>
            <p:nvPr/>
          </p:nvSpPr>
          <p:spPr>
            <a:xfrm>
              <a:off x="0" y="0"/>
              <a:ext cx="16360580" cy="1284732"/>
            </a:xfrm>
            <a:custGeom>
              <a:avLst/>
              <a:gdLst/>
              <a:ahLst/>
              <a:cxnLst/>
              <a:rect l="l" t="t" r="r" b="b"/>
              <a:pathLst>
                <a:path w="16360580" h="1284732">
                  <a:moveTo>
                    <a:pt x="0" y="0"/>
                  </a:moveTo>
                  <a:lnTo>
                    <a:pt x="16360580" y="0"/>
                  </a:lnTo>
                  <a:lnTo>
                    <a:pt x="16360580" y="1284732"/>
                  </a:lnTo>
                  <a:lnTo>
                    <a:pt x="0" y="1284732"/>
                  </a:lnTo>
                  <a:close/>
                </a:path>
              </a:pathLst>
            </a:custGeom>
            <a:solidFill>
              <a:srgbClr val="000000">
                <a:alpha val="0"/>
              </a:srgbClr>
            </a:solidFill>
          </p:spPr>
          <p:txBody>
            <a:bodyPr/>
            <a:lstStyle/>
            <a:p>
              <a:endParaRPr lang="en-GB"/>
            </a:p>
          </p:txBody>
        </p:sp>
        <p:sp>
          <p:nvSpPr>
            <p:cNvPr id="8" name="TextBox 8"/>
            <p:cNvSpPr txBox="1"/>
            <p:nvPr/>
          </p:nvSpPr>
          <p:spPr>
            <a:xfrm>
              <a:off x="0" y="-200025"/>
              <a:ext cx="16360580" cy="1484757"/>
            </a:xfrm>
            <a:prstGeom prst="rect">
              <a:avLst/>
            </a:prstGeom>
          </p:spPr>
          <p:txBody>
            <a:bodyPr lIns="0" tIns="0" rIns="0" bIns="0" rtlCol="0" anchor="t"/>
            <a:lstStyle/>
            <a:p>
              <a:pPr algn="ctr">
                <a:lnSpc>
                  <a:spcPts val="7279"/>
                </a:lnSpc>
              </a:pPr>
              <a:r>
                <a:rPr lang="en-US" sz="5199" b="1">
                  <a:solidFill>
                    <a:srgbClr val="951B81"/>
                  </a:solidFill>
                  <a:latin typeface="Arial Bold"/>
                  <a:ea typeface="Arial Bold"/>
                  <a:cs typeface="Arial Bold"/>
                  <a:sym typeface="Arial Bold"/>
                </a:rPr>
                <a:t>True or False Immigration Quiz</a:t>
              </a:r>
            </a:p>
          </p:txBody>
        </p:sp>
      </p:grpSp>
      <p:grpSp>
        <p:nvGrpSpPr>
          <p:cNvPr id="9" name="Group 9"/>
          <p:cNvGrpSpPr/>
          <p:nvPr/>
        </p:nvGrpSpPr>
        <p:grpSpPr>
          <a:xfrm>
            <a:off x="1867468" y="6281966"/>
            <a:ext cx="1058787" cy="627198"/>
            <a:chOff x="0" y="0"/>
            <a:chExt cx="1411716" cy="836263"/>
          </a:xfrm>
        </p:grpSpPr>
        <p:sp>
          <p:nvSpPr>
            <p:cNvPr id="10" name="Freeform 10"/>
            <p:cNvSpPr/>
            <p:nvPr/>
          </p:nvSpPr>
          <p:spPr>
            <a:xfrm>
              <a:off x="0" y="0"/>
              <a:ext cx="1411716" cy="836263"/>
            </a:xfrm>
            <a:custGeom>
              <a:avLst/>
              <a:gdLst/>
              <a:ahLst/>
              <a:cxnLst/>
              <a:rect l="l" t="t" r="r" b="b"/>
              <a:pathLst>
                <a:path w="1411716" h="836263">
                  <a:moveTo>
                    <a:pt x="0" y="0"/>
                  </a:moveTo>
                  <a:lnTo>
                    <a:pt x="1411716" y="0"/>
                  </a:lnTo>
                  <a:lnTo>
                    <a:pt x="1411716" y="836263"/>
                  </a:lnTo>
                  <a:lnTo>
                    <a:pt x="0" y="836263"/>
                  </a:lnTo>
                  <a:close/>
                </a:path>
              </a:pathLst>
            </a:custGeom>
            <a:solidFill>
              <a:srgbClr val="000000">
                <a:alpha val="0"/>
              </a:srgbClr>
            </a:solidFill>
          </p:spPr>
          <p:txBody>
            <a:bodyPr/>
            <a:lstStyle/>
            <a:p>
              <a:endParaRPr lang="en-GB"/>
            </a:p>
          </p:txBody>
        </p:sp>
        <p:sp>
          <p:nvSpPr>
            <p:cNvPr id="11" name="TextBox 11"/>
            <p:cNvSpPr txBox="1"/>
            <p:nvPr/>
          </p:nvSpPr>
          <p:spPr>
            <a:xfrm>
              <a:off x="0" y="-66675"/>
              <a:ext cx="1411716" cy="902938"/>
            </a:xfrm>
            <a:prstGeom prst="rect">
              <a:avLst/>
            </a:prstGeom>
          </p:spPr>
          <p:txBody>
            <a:bodyPr lIns="0" tIns="0" rIns="0" bIns="0" rtlCol="0" anchor="t"/>
            <a:lstStyle/>
            <a:p>
              <a:pPr algn="l">
                <a:lnSpc>
                  <a:spcPts val="3840"/>
                </a:lnSpc>
              </a:pPr>
              <a:r>
                <a:rPr lang="en-US" sz="3200" spc="29">
                  <a:solidFill>
                    <a:srgbClr val="000000"/>
                  </a:solidFill>
                  <a:latin typeface="Arial"/>
                  <a:ea typeface="Arial"/>
                  <a:cs typeface="Arial"/>
                  <a:sym typeface="Arial"/>
                </a:rPr>
                <a:t>True</a:t>
              </a:r>
            </a:p>
          </p:txBody>
        </p:sp>
      </p:grpSp>
      <p:grpSp>
        <p:nvGrpSpPr>
          <p:cNvPr id="12" name="Group 12"/>
          <p:cNvGrpSpPr/>
          <p:nvPr/>
        </p:nvGrpSpPr>
        <p:grpSpPr>
          <a:xfrm>
            <a:off x="5064492" y="6281966"/>
            <a:ext cx="1123809" cy="627198"/>
            <a:chOff x="0" y="0"/>
            <a:chExt cx="1498412" cy="836263"/>
          </a:xfrm>
        </p:grpSpPr>
        <p:sp>
          <p:nvSpPr>
            <p:cNvPr id="13" name="Freeform 13"/>
            <p:cNvSpPr/>
            <p:nvPr/>
          </p:nvSpPr>
          <p:spPr>
            <a:xfrm>
              <a:off x="0" y="0"/>
              <a:ext cx="1498412" cy="836263"/>
            </a:xfrm>
            <a:custGeom>
              <a:avLst/>
              <a:gdLst/>
              <a:ahLst/>
              <a:cxnLst/>
              <a:rect l="l" t="t" r="r" b="b"/>
              <a:pathLst>
                <a:path w="1498412" h="836263">
                  <a:moveTo>
                    <a:pt x="0" y="0"/>
                  </a:moveTo>
                  <a:lnTo>
                    <a:pt x="1498412" y="0"/>
                  </a:lnTo>
                  <a:lnTo>
                    <a:pt x="1498412" y="836263"/>
                  </a:lnTo>
                  <a:lnTo>
                    <a:pt x="0" y="836263"/>
                  </a:lnTo>
                  <a:close/>
                </a:path>
              </a:pathLst>
            </a:custGeom>
            <a:solidFill>
              <a:srgbClr val="000000">
                <a:alpha val="0"/>
              </a:srgbClr>
            </a:solidFill>
          </p:spPr>
          <p:txBody>
            <a:bodyPr/>
            <a:lstStyle/>
            <a:p>
              <a:endParaRPr lang="en-GB"/>
            </a:p>
          </p:txBody>
        </p:sp>
        <p:sp>
          <p:nvSpPr>
            <p:cNvPr id="14" name="TextBox 14"/>
            <p:cNvSpPr txBox="1"/>
            <p:nvPr/>
          </p:nvSpPr>
          <p:spPr>
            <a:xfrm>
              <a:off x="0" y="-66675"/>
              <a:ext cx="1498412" cy="902938"/>
            </a:xfrm>
            <a:prstGeom prst="rect">
              <a:avLst/>
            </a:prstGeom>
          </p:spPr>
          <p:txBody>
            <a:bodyPr lIns="0" tIns="0" rIns="0" bIns="0" rtlCol="0" anchor="t"/>
            <a:lstStyle/>
            <a:p>
              <a:pPr algn="l">
                <a:lnSpc>
                  <a:spcPts val="3840"/>
                </a:lnSpc>
              </a:pPr>
              <a:r>
                <a:rPr lang="en-US" sz="3200" spc="29">
                  <a:solidFill>
                    <a:srgbClr val="000000"/>
                  </a:solidFill>
                  <a:latin typeface="Arial"/>
                  <a:ea typeface="Arial"/>
                  <a:cs typeface="Arial"/>
                  <a:sym typeface="Arial"/>
                </a:rPr>
                <a:t>False</a:t>
              </a:r>
            </a:p>
          </p:txBody>
        </p:sp>
      </p:grpSp>
      <p:sp>
        <p:nvSpPr>
          <p:cNvPr id="15" name="Freeform 15"/>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4"/>
            <a:stretch>
              <a:fillRect b="-714"/>
            </a:stretch>
          </a:blipFill>
        </p:spPr>
        <p:txBody>
          <a:bodyPr/>
          <a:lstStyle/>
          <a:p>
            <a:endParaRPr lang="en-GB"/>
          </a:p>
        </p:txBody>
      </p:sp>
      <p:sp>
        <p:nvSpPr>
          <p:cNvPr id="16" name="Freeform 16"/>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7" name="TextBox 17"/>
          <p:cNvSpPr txBox="1"/>
          <p:nvPr/>
        </p:nvSpPr>
        <p:spPr>
          <a:xfrm>
            <a:off x="153825" y="170733"/>
            <a:ext cx="7802233" cy="344805"/>
          </a:xfrm>
          <a:prstGeom prst="rect">
            <a:avLst/>
          </a:prstGeom>
        </p:spPr>
        <p:txBody>
          <a:bodyPr lIns="0" tIns="0" rIns="0" bIns="0" rtlCol="0" anchor="t">
            <a:spAutoFit/>
          </a:bodyPr>
          <a:lstStyle/>
          <a:p>
            <a:pPr algn="just">
              <a:lnSpc>
                <a:spcPts val="2520"/>
              </a:lnSpc>
              <a:spcBef>
                <a:spcPct val="0"/>
              </a:spcBef>
            </a:pPr>
            <a:r>
              <a:rPr lang="en-US" sz="1800" b="1">
                <a:solidFill>
                  <a:srgbClr val="000000"/>
                </a:solidFill>
                <a:latin typeface="Arial Bold"/>
                <a:ea typeface="Arial Bold"/>
                <a:cs typeface="Arial Bold"/>
                <a:sym typeface="Arial Bold"/>
              </a:rPr>
              <a:t>Take 20 Activity Choice 2 – True or False</a:t>
            </a:r>
          </a:p>
        </p:txBody>
      </p:sp>
      <p:sp>
        <p:nvSpPr>
          <p:cNvPr id="18" name="TextBox 18"/>
          <p:cNvSpPr txBox="1"/>
          <p:nvPr/>
        </p:nvSpPr>
        <p:spPr>
          <a:xfrm>
            <a:off x="153825" y="9720271"/>
            <a:ext cx="2564444"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10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grpSp>
        <p:nvGrpSpPr>
          <p:cNvPr id="2" name="Group 2"/>
          <p:cNvGrpSpPr/>
          <p:nvPr/>
        </p:nvGrpSpPr>
        <p:grpSpPr>
          <a:xfrm>
            <a:off x="1570637" y="2524662"/>
            <a:ext cx="8359360" cy="1148334"/>
            <a:chOff x="0" y="0"/>
            <a:chExt cx="11145814" cy="1531112"/>
          </a:xfrm>
        </p:grpSpPr>
        <p:sp>
          <p:nvSpPr>
            <p:cNvPr id="3" name="Freeform 3"/>
            <p:cNvSpPr/>
            <p:nvPr/>
          </p:nvSpPr>
          <p:spPr>
            <a:xfrm>
              <a:off x="0" y="0"/>
              <a:ext cx="11145814" cy="1531112"/>
            </a:xfrm>
            <a:custGeom>
              <a:avLst/>
              <a:gdLst/>
              <a:ahLst/>
              <a:cxnLst/>
              <a:rect l="l" t="t" r="r" b="b"/>
              <a:pathLst>
                <a:path w="11145814" h="1531112">
                  <a:moveTo>
                    <a:pt x="0" y="0"/>
                  </a:moveTo>
                  <a:lnTo>
                    <a:pt x="11145814" y="0"/>
                  </a:lnTo>
                  <a:lnTo>
                    <a:pt x="11145814" y="1531112"/>
                  </a:lnTo>
                  <a:lnTo>
                    <a:pt x="0" y="1531112"/>
                  </a:lnTo>
                  <a:close/>
                </a:path>
              </a:pathLst>
            </a:custGeom>
            <a:solidFill>
              <a:srgbClr val="000000">
                <a:alpha val="0"/>
              </a:srgbClr>
            </a:solidFill>
          </p:spPr>
          <p:txBody>
            <a:bodyPr/>
            <a:lstStyle/>
            <a:p>
              <a:endParaRPr lang="en-GB"/>
            </a:p>
          </p:txBody>
        </p:sp>
        <p:sp>
          <p:nvSpPr>
            <p:cNvPr id="4" name="TextBox 4"/>
            <p:cNvSpPr txBox="1"/>
            <p:nvPr/>
          </p:nvSpPr>
          <p:spPr>
            <a:xfrm>
              <a:off x="0" y="-123825"/>
              <a:ext cx="11145814" cy="1654937"/>
            </a:xfrm>
            <a:prstGeom prst="rect">
              <a:avLst/>
            </a:prstGeom>
          </p:spPr>
          <p:txBody>
            <a:bodyPr lIns="0" tIns="0" rIns="0" bIns="0" rtlCol="0" anchor="t"/>
            <a:lstStyle/>
            <a:p>
              <a:pPr algn="l">
                <a:lnSpc>
                  <a:spcPts val="4480"/>
                </a:lnSpc>
              </a:pPr>
              <a:r>
                <a:rPr lang="en-US" sz="3200">
                  <a:solidFill>
                    <a:srgbClr val="000000"/>
                  </a:solidFill>
                  <a:latin typeface="Arial"/>
                  <a:ea typeface="Arial"/>
                  <a:cs typeface="Arial"/>
                  <a:sym typeface="Arial"/>
                </a:rPr>
                <a:t>2. Immigrants do not need to be able to speak English.</a:t>
              </a:r>
            </a:p>
          </p:txBody>
        </p:sp>
      </p:grpSp>
      <p:grpSp>
        <p:nvGrpSpPr>
          <p:cNvPr id="5" name="Group 5"/>
          <p:cNvGrpSpPr/>
          <p:nvPr/>
        </p:nvGrpSpPr>
        <p:grpSpPr>
          <a:xfrm>
            <a:off x="1867468" y="5647440"/>
            <a:ext cx="3885314" cy="877162"/>
            <a:chOff x="0" y="0"/>
            <a:chExt cx="5180418" cy="1169550"/>
          </a:xfrm>
        </p:grpSpPr>
        <p:sp>
          <p:nvSpPr>
            <p:cNvPr id="6" name="Freeform 6"/>
            <p:cNvSpPr/>
            <p:nvPr/>
          </p:nvSpPr>
          <p:spPr>
            <a:xfrm>
              <a:off x="0" y="0"/>
              <a:ext cx="5180418" cy="1169550"/>
            </a:xfrm>
            <a:custGeom>
              <a:avLst/>
              <a:gdLst/>
              <a:ahLst/>
              <a:cxnLst/>
              <a:rect l="l" t="t" r="r" b="b"/>
              <a:pathLst>
                <a:path w="5180418" h="1169550">
                  <a:moveTo>
                    <a:pt x="0" y="0"/>
                  </a:moveTo>
                  <a:lnTo>
                    <a:pt x="5180418" y="0"/>
                  </a:lnTo>
                  <a:lnTo>
                    <a:pt x="5180418" y="1169550"/>
                  </a:lnTo>
                  <a:lnTo>
                    <a:pt x="0" y="1169550"/>
                  </a:lnTo>
                  <a:close/>
                </a:path>
              </a:pathLst>
            </a:custGeom>
            <a:solidFill>
              <a:srgbClr val="000000">
                <a:alpha val="0"/>
              </a:srgbClr>
            </a:solidFill>
          </p:spPr>
          <p:txBody>
            <a:bodyPr/>
            <a:lstStyle/>
            <a:p>
              <a:endParaRPr lang="en-GB"/>
            </a:p>
          </p:txBody>
        </p:sp>
        <p:sp>
          <p:nvSpPr>
            <p:cNvPr id="7" name="TextBox 7"/>
            <p:cNvSpPr txBox="1"/>
            <p:nvPr/>
          </p:nvSpPr>
          <p:spPr>
            <a:xfrm>
              <a:off x="0" y="-66675"/>
              <a:ext cx="5180418" cy="1236225"/>
            </a:xfrm>
            <a:prstGeom prst="rect">
              <a:avLst/>
            </a:prstGeom>
          </p:spPr>
          <p:txBody>
            <a:bodyPr lIns="0" tIns="0" rIns="0" bIns="0" rtlCol="0" anchor="t"/>
            <a:lstStyle/>
            <a:p>
              <a:pPr algn="l">
                <a:lnSpc>
                  <a:spcPts val="3840"/>
                </a:lnSpc>
              </a:pPr>
              <a:r>
                <a:rPr lang="en-US" sz="3200" spc="29">
                  <a:solidFill>
                    <a:srgbClr val="000000"/>
                  </a:solidFill>
                  <a:latin typeface="Arial"/>
                  <a:ea typeface="Arial"/>
                  <a:cs typeface="Arial"/>
                  <a:sym typeface="Arial"/>
                </a:rPr>
                <a:t>True</a:t>
              </a:r>
            </a:p>
          </p:txBody>
        </p:sp>
      </p:grpSp>
      <p:grpSp>
        <p:nvGrpSpPr>
          <p:cNvPr id="8" name="Group 8"/>
          <p:cNvGrpSpPr/>
          <p:nvPr/>
        </p:nvGrpSpPr>
        <p:grpSpPr>
          <a:xfrm>
            <a:off x="5064492" y="5647440"/>
            <a:ext cx="2681283" cy="877162"/>
            <a:chOff x="0" y="0"/>
            <a:chExt cx="3575044" cy="1169550"/>
          </a:xfrm>
        </p:grpSpPr>
        <p:sp>
          <p:nvSpPr>
            <p:cNvPr id="9" name="Freeform 9"/>
            <p:cNvSpPr/>
            <p:nvPr/>
          </p:nvSpPr>
          <p:spPr>
            <a:xfrm>
              <a:off x="0" y="0"/>
              <a:ext cx="3575044" cy="1169550"/>
            </a:xfrm>
            <a:custGeom>
              <a:avLst/>
              <a:gdLst/>
              <a:ahLst/>
              <a:cxnLst/>
              <a:rect l="l" t="t" r="r" b="b"/>
              <a:pathLst>
                <a:path w="3575044" h="1169550">
                  <a:moveTo>
                    <a:pt x="0" y="0"/>
                  </a:moveTo>
                  <a:lnTo>
                    <a:pt x="3575044" y="0"/>
                  </a:lnTo>
                  <a:lnTo>
                    <a:pt x="3575044" y="1169550"/>
                  </a:lnTo>
                  <a:lnTo>
                    <a:pt x="0" y="1169550"/>
                  </a:lnTo>
                  <a:close/>
                </a:path>
              </a:pathLst>
            </a:custGeom>
            <a:solidFill>
              <a:srgbClr val="000000">
                <a:alpha val="0"/>
              </a:srgbClr>
            </a:solidFill>
          </p:spPr>
          <p:txBody>
            <a:bodyPr/>
            <a:lstStyle/>
            <a:p>
              <a:endParaRPr lang="en-GB"/>
            </a:p>
          </p:txBody>
        </p:sp>
        <p:sp>
          <p:nvSpPr>
            <p:cNvPr id="10" name="TextBox 10"/>
            <p:cNvSpPr txBox="1"/>
            <p:nvPr/>
          </p:nvSpPr>
          <p:spPr>
            <a:xfrm>
              <a:off x="0" y="-66675"/>
              <a:ext cx="3575044" cy="1236225"/>
            </a:xfrm>
            <a:prstGeom prst="rect">
              <a:avLst/>
            </a:prstGeom>
          </p:spPr>
          <p:txBody>
            <a:bodyPr lIns="0" tIns="0" rIns="0" bIns="0" rtlCol="0" anchor="t"/>
            <a:lstStyle/>
            <a:p>
              <a:pPr algn="l">
                <a:lnSpc>
                  <a:spcPts val="3840"/>
                </a:lnSpc>
              </a:pPr>
              <a:r>
                <a:rPr lang="en-US" sz="3200" spc="29">
                  <a:solidFill>
                    <a:srgbClr val="000000"/>
                  </a:solidFill>
                  <a:latin typeface="Arial"/>
                  <a:ea typeface="Arial"/>
                  <a:cs typeface="Arial"/>
                  <a:sym typeface="Arial"/>
                </a:rPr>
                <a:t>False</a:t>
              </a:r>
            </a:p>
          </p:txBody>
        </p:sp>
      </p:grpSp>
      <p:sp>
        <p:nvSpPr>
          <p:cNvPr id="11" name="Freeform 11"/>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12" name="Freeform 12"/>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3" name="Freeform 13"/>
          <p:cNvSpPr/>
          <p:nvPr/>
        </p:nvSpPr>
        <p:spPr>
          <a:xfrm>
            <a:off x="10965771" y="3450078"/>
            <a:ext cx="6293529" cy="4193064"/>
          </a:xfrm>
          <a:custGeom>
            <a:avLst/>
            <a:gdLst/>
            <a:ahLst/>
            <a:cxnLst/>
            <a:rect l="l" t="t" r="r" b="b"/>
            <a:pathLst>
              <a:path w="6293529" h="4193064">
                <a:moveTo>
                  <a:pt x="0" y="0"/>
                </a:moveTo>
                <a:lnTo>
                  <a:pt x="6293529" y="0"/>
                </a:lnTo>
                <a:lnTo>
                  <a:pt x="6293529" y="4193064"/>
                </a:lnTo>
                <a:lnTo>
                  <a:pt x="0" y="4193064"/>
                </a:lnTo>
                <a:lnTo>
                  <a:pt x="0" y="0"/>
                </a:lnTo>
                <a:close/>
              </a:path>
            </a:pathLst>
          </a:custGeom>
          <a:blipFill>
            <a:blip r:embed="rId6"/>
            <a:stretch>
              <a:fillRect/>
            </a:stretch>
          </a:blipFill>
        </p:spPr>
        <p:txBody>
          <a:bodyPr/>
          <a:lstStyle/>
          <a:p>
            <a:endParaRPr lang="en-GB"/>
          </a:p>
        </p:txBody>
      </p:sp>
      <p:sp>
        <p:nvSpPr>
          <p:cNvPr id="14" name="TextBox 14"/>
          <p:cNvSpPr txBox="1"/>
          <p:nvPr/>
        </p:nvSpPr>
        <p:spPr>
          <a:xfrm>
            <a:off x="153825" y="9720271"/>
            <a:ext cx="2314479"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11</a:t>
            </a:r>
          </a:p>
        </p:txBody>
      </p:sp>
      <p:sp>
        <p:nvSpPr>
          <p:cNvPr id="15" name="TextBox 15"/>
          <p:cNvSpPr txBox="1"/>
          <p:nvPr/>
        </p:nvSpPr>
        <p:spPr>
          <a:xfrm>
            <a:off x="153825" y="170733"/>
            <a:ext cx="7802233" cy="344805"/>
          </a:xfrm>
          <a:prstGeom prst="rect">
            <a:avLst/>
          </a:prstGeom>
        </p:spPr>
        <p:txBody>
          <a:bodyPr lIns="0" tIns="0" rIns="0" bIns="0" rtlCol="0" anchor="t">
            <a:spAutoFit/>
          </a:bodyPr>
          <a:lstStyle/>
          <a:p>
            <a:pPr algn="just">
              <a:lnSpc>
                <a:spcPts val="2520"/>
              </a:lnSpc>
              <a:spcBef>
                <a:spcPct val="0"/>
              </a:spcBef>
            </a:pPr>
            <a:r>
              <a:rPr lang="en-US" sz="1800" b="1">
                <a:solidFill>
                  <a:srgbClr val="000000"/>
                </a:solidFill>
                <a:latin typeface="Arial Bold"/>
                <a:ea typeface="Arial Bold"/>
                <a:cs typeface="Arial Bold"/>
                <a:sym typeface="Arial Bold"/>
              </a:rPr>
              <a:t>Take 20 Activity Choice 2 – True or False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grpSp>
        <p:nvGrpSpPr>
          <p:cNvPr id="2" name="Group 2"/>
          <p:cNvGrpSpPr/>
          <p:nvPr/>
        </p:nvGrpSpPr>
        <p:grpSpPr>
          <a:xfrm>
            <a:off x="1570637" y="2524662"/>
            <a:ext cx="8359360" cy="2935901"/>
            <a:chOff x="0" y="0"/>
            <a:chExt cx="11145814" cy="3914534"/>
          </a:xfrm>
        </p:grpSpPr>
        <p:sp>
          <p:nvSpPr>
            <p:cNvPr id="3" name="Freeform 3"/>
            <p:cNvSpPr/>
            <p:nvPr/>
          </p:nvSpPr>
          <p:spPr>
            <a:xfrm>
              <a:off x="0" y="0"/>
              <a:ext cx="11145814" cy="3914534"/>
            </a:xfrm>
            <a:custGeom>
              <a:avLst/>
              <a:gdLst/>
              <a:ahLst/>
              <a:cxnLst/>
              <a:rect l="l" t="t" r="r" b="b"/>
              <a:pathLst>
                <a:path w="11145814" h="3914534">
                  <a:moveTo>
                    <a:pt x="0" y="0"/>
                  </a:moveTo>
                  <a:lnTo>
                    <a:pt x="11145814" y="0"/>
                  </a:lnTo>
                  <a:lnTo>
                    <a:pt x="11145814" y="3914534"/>
                  </a:lnTo>
                  <a:lnTo>
                    <a:pt x="0" y="3914534"/>
                  </a:lnTo>
                  <a:close/>
                </a:path>
              </a:pathLst>
            </a:custGeom>
            <a:solidFill>
              <a:srgbClr val="000000">
                <a:alpha val="0"/>
              </a:srgbClr>
            </a:solidFill>
          </p:spPr>
          <p:txBody>
            <a:bodyPr/>
            <a:lstStyle/>
            <a:p>
              <a:endParaRPr lang="en-GB"/>
            </a:p>
          </p:txBody>
        </p:sp>
        <p:sp>
          <p:nvSpPr>
            <p:cNvPr id="4" name="TextBox 4"/>
            <p:cNvSpPr txBox="1"/>
            <p:nvPr/>
          </p:nvSpPr>
          <p:spPr>
            <a:xfrm>
              <a:off x="0" y="-123825"/>
              <a:ext cx="11145814" cy="4038359"/>
            </a:xfrm>
            <a:prstGeom prst="rect">
              <a:avLst/>
            </a:prstGeom>
          </p:spPr>
          <p:txBody>
            <a:bodyPr lIns="0" tIns="0" rIns="0" bIns="0" rtlCol="0" anchor="t"/>
            <a:lstStyle/>
            <a:p>
              <a:pPr algn="l">
                <a:lnSpc>
                  <a:spcPts val="4480"/>
                </a:lnSpc>
              </a:pPr>
              <a:r>
                <a:rPr lang="en-US" sz="3200">
                  <a:solidFill>
                    <a:srgbClr val="000000"/>
                  </a:solidFill>
                  <a:latin typeface="Arial"/>
                  <a:ea typeface="Arial"/>
                  <a:cs typeface="Arial"/>
                  <a:sym typeface="Arial"/>
                </a:rPr>
                <a:t>3. You must pass a test showing you know enough about life in the UK to be given citizenship</a:t>
              </a:r>
            </a:p>
            <a:p>
              <a:pPr algn="l">
                <a:lnSpc>
                  <a:spcPts val="4480"/>
                </a:lnSpc>
              </a:pPr>
              <a:endParaRPr lang="en-US" sz="3200">
                <a:solidFill>
                  <a:srgbClr val="000000"/>
                </a:solidFill>
                <a:latin typeface="Arial"/>
                <a:ea typeface="Arial"/>
                <a:cs typeface="Arial"/>
                <a:sym typeface="Arial"/>
              </a:endParaRPr>
            </a:p>
          </p:txBody>
        </p:sp>
      </p:grpSp>
      <p:grpSp>
        <p:nvGrpSpPr>
          <p:cNvPr id="5" name="Group 5"/>
          <p:cNvGrpSpPr/>
          <p:nvPr/>
        </p:nvGrpSpPr>
        <p:grpSpPr>
          <a:xfrm>
            <a:off x="1867468" y="5647440"/>
            <a:ext cx="1120574" cy="607969"/>
            <a:chOff x="0" y="0"/>
            <a:chExt cx="1494098" cy="810626"/>
          </a:xfrm>
        </p:grpSpPr>
        <p:sp>
          <p:nvSpPr>
            <p:cNvPr id="6" name="Freeform 6"/>
            <p:cNvSpPr/>
            <p:nvPr/>
          </p:nvSpPr>
          <p:spPr>
            <a:xfrm>
              <a:off x="0" y="0"/>
              <a:ext cx="1494098" cy="810626"/>
            </a:xfrm>
            <a:custGeom>
              <a:avLst/>
              <a:gdLst/>
              <a:ahLst/>
              <a:cxnLst/>
              <a:rect l="l" t="t" r="r" b="b"/>
              <a:pathLst>
                <a:path w="1494098" h="810626">
                  <a:moveTo>
                    <a:pt x="0" y="0"/>
                  </a:moveTo>
                  <a:lnTo>
                    <a:pt x="1494098" y="0"/>
                  </a:lnTo>
                  <a:lnTo>
                    <a:pt x="1494098" y="810626"/>
                  </a:lnTo>
                  <a:lnTo>
                    <a:pt x="0" y="810626"/>
                  </a:lnTo>
                  <a:close/>
                </a:path>
              </a:pathLst>
            </a:custGeom>
            <a:solidFill>
              <a:srgbClr val="000000">
                <a:alpha val="0"/>
              </a:srgbClr>
            </a:solidFill>
          </p:spPr>
          <p:txBody>
            <a:bodyPr/>
            <a:lstStyle/>
            <a:p>
              <a:endParaRPr lang="en-GB"/>
            </a:p>
          </p:txBody>
        </p:sp>
        <p:sp>
          <p:nvSpPr>
            <p:cNvPr id="7" name="TextBox 7"/>
            <p:cNvSpPr txBox="1"/>
            <p:nvPr/>
          </p:nvSpPr>
          <p:spPr>
            <a:xfrm>
              <a:off x="0" y="-66675"/>
              <a:ext cx="1494098" cy="877301"/>
            </a:xfrm>
            <a:prstGeom prst="rect">
              <a:avLst/>
            </a:prstGeom>
          </p:spPr>
          <p:txBody>
            <a:bodyPr lIns="0" tIns="0" rIns="0" bIns="0" rtlCol="0" anchor="t"/>
            <a:lstStyle/>
            <a:p>
              <a:pPr algn="l">
                <a:lnSpc>
                  <a:spcPts val="3840"/>
                </a:lnSpc>
              </a:pPr>
              <a:r>
                <a:rPr lang="en-US" sz="3200" spc="29">
                  <a:solidFill>
                    <a:srgbClr val="000000"/>
                  </a:solidFill>
                  <a:latin typeface="Arial"/>
                  <a:ea typeface="Arial"/>
                  <a:cs typeface="Arial"/>
                  <a:sym typeface="Arial"/>
                </a:rPr>
                <a:t>True</a:t>
              </a:r>
            </a:p>
          </p:txBody>
        </p:sp>
      </p:grpSp>
      <p:grpSp>
        <p:nvGrpSpPr>
          <p:cNvPr id="8" name="Group 8"/>
          <p:cNvGrpSpPr/>
          <p:nvPr/>
        </p:nvGrpSpPr>
        <p:grpSpPr>
          <a:xfrm>
            <a:off x="5064492" y="5647440"/>
            <a:ext cx="1123809" cy="607969"/>
            <a:chOff x="0" y="0"/>
            <a:chExt cx="1498412" cy="810626"/>
          </a:xfrm>
        </p:grpSpPr>
        <p:sp>
          <p:nvSpPr>
            <p:cNvPr id="9" name="Freeform 9"/>
            <p:cNvSpPr/>
            <p:nvPr/>
          </p:nvSpPr>
          <p:spPr>
            <a:xfrm>
              <a:off x="0" y="0"/>
              <a:ext cx="1498412" cy="810626"/>
            </a:xfrm>
            <a:custGeom>
              <a:avLst/>
              <a:gdLst/>
              <a:ahLst/>
              <a:cxnLst/>
              <a:rect l="l" t="t" r="r" b="b"/>
              <a:pathLst>
                <a:path w="1498412" h="810626">
                  <a:moveTo>
                    <a:pt x="0" y="0"/>
                  </a:moveTo>
                  <a:lnTo>
                    <a:pt x="1498412" y="0"/>
                  </a:lnTo>
                  <a:lnTo>
                    <a:pt x="1498412" y="810626"/>
                  </a:lnTo>
                  <a:lnTo>
                    <a:pt x="0" y="810626"/>
                  </a:lnTo>
                  <a:close/>
                </a:path>
              </a:pathLst>
            </a:custGeom>
            <a:solidFill>
              <a:srgbClr val="000000">
                <a:alpha val="0"/>
              </a:srgbClr>
            </a:solidFill>
          </p:spPr>
          <p:txBody>
            <a:bodyPr/>
            <a:lstStyle/>
            <a:p>
              <a:endParaRPr lang="en-GB"/>
            </a:p>
          </p:txBody>
        </p:sp>
        <p:sp>
          <p:nvSpPr>
            <p:cNvPr id="10" name="TextBox 10"/>
            <p:cNvSpPr txBox="1"/>
            <p:nvPr/>
          </p:nvSpPr>
          <p:spPr>
            <a:xfrm>
              <a:off x="0" y="-66675"/>
              <a:ext cx="1498412" cy="877301"/>
            </a:xfrm>
            <a:prstGeom prst="rect">
              <a:avLst/>
            </a:prstGeom>
          </p:spPr>
          <p:txBody>
            <a:bodyPr lIns="0" tIns="0" rIns="0" bIns="0" rtlCol="0" anchor="t"/>
            <a:lstStyle/>
            <a:p>
              <a:pPr algn="l">
                <a:lnSpc>
                  <a:spcPts val="3840"/>
                </a:lnSpc>
              </a:pPr>
              <a:r>
                <a:rPr lang="en-US" sz="3200" spc="29">
                  <a:solidFill>
                    <a:srgbClr val="000000"/>
                  </a:solidFill>
                  <a:latin typeface="Arial"/>
                  <a:ea typeface="Arial"/>
                  <a:cs typeface="Arial"/>
                  <a:sym typeface="Arial"/>
                </a:rPr>
                <a:t>False</a:t>
              </a:r>
            </a:p>
          </p:txBody>
        </p:sp>
      </p:grpSp>
      <p:sp>
        <p:nvSpPr>
          <p:cNvPr id="11" name="Freeform 11" descr="A picture containing text, writing implement, stationary, pencil  Description automatically generated"/>
          <p:cNvSpPr/>
          <p:nvPr/>
        </p:nvSpPr>
        <p:spPr>
          <a:xfrm>
            <a:off x="9823772" y="2906890"/>
            <a:ext cx="7440144" cy="4855448"/>
          </a:xfrm>
          <a:custGeom>
            <a:avLst/>
            <a:gdLst/>
            <a:ahLst/>
            <a:cxnLst/>
            <a:rect l="l" t="t" r="r" b="b"/>
            <a:pathLst>
              <a:path w="7440144" h="4855448">
                <a:moveTo>
                  <a:pt x="0" y="0"/>
                </a:moveTo>
                <a:lnTo>
                  <a:pt x="7440144" y="0"/>
                </a:lnTo>
                <a:lnTo>
                  <a:pt x="7440144" y="4855448"/>
                </a:lnTo>
                <a:lnTo>
                  <a:pt x="0" y="4855448"/>
                </a:lnTo>
                <a:lnTo>
                  <a:pt x="0" y="0"/>
                </a:lnTo>
                <a:close/>
              </a:path>
            </a:pathLst>
          </a:custGeom>
          <a:blipFill>
            <a:blip r:embed="rId3"/>
            <a:stretch>
              <a:fillRect t="-1103" b="-1103"/>
            </a:stretch>
          </a:blipFill>
        </p:spPr>
        <p:txBody>
          <a:bodyPr/>
          <a:lstStyle/>
          <a:p>
            <a:endParaRPr lang="en-GB"/>
          </a:p>
        </p:txBody>
      </p:sp>
      <p:sp>
        <p:nvSpPr>
          <p:cNvPr id="12" name="Freeform 12"/>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4"/>
            <a:stretch>
              <a:fillRect b="-714"/>
            </a:stretch>
          </a:blipFill>
        </p:spPr>
        <p:txBody>
          <a:bodyPr/>
          <a:lstStyle/>
          <a:p>
            <a:endParaRPr lang="en-GB"/>
          </a:p>
        </p:txBody>
      </p:sp>
      <p:sp>
        <p:nvSpPr>
          <p:cNvPr id="13" name="Freeform 13"/>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4" name="TextBox 14"/>
          <p:cNvSpPr txBox="1"/>
          <p:nvPr/>
        </p:nvSpPr>
        <p:spPr>
          <a:xfrm>
            <a:off x="153825" y="9720271"/>
            <a:ext cx="2314479"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12</a:t>
            </a:r>
          </a:p>
        </p:txBody>
      </p:sp>
      <p:sp>
        <p:nvSpPr>
          <p:cNvPr id="15" name="TextBox 15"/>
          <p:cNvSpPr txBox="1"/>
          <p:nvPr/>
        </p:nvSpPr>
        <p:spPr>
          <a:xfrm>
            <a:off x="153825" y="170733"/>
            <a:ext cx="7802233" cy="344805"/>
          </a:xfrm>
          <a:prstGeom prst="rect">
            <a:avLst/>
          </a:prstGeom>
        </p:spPr>
        <p:txBody>
          <a:bodyPr lIns="0" tIns="0" rIns="0" bIns="0" rtlCol="0" anchor="t">
            <a:spAutoFit/>
          </a:bodyPr>
          <a:lstStyle/>
          <a:p>
            <a:pPr algn="just">
              <a:lnSpc>
                <a:spcPts val="2520"/>
              </a:lnSpc>
              <a:spcBef>
                <a:spcPct val="0"/>
              </a:spcBef>
            </a:pPr>
            <a:r>
              <a:rPr lang="en-US" sz="1800" b="1">
                <a:solidFill>
                  <a:srgbClr val="000000"/>
                </a:solidFill>
                <a:latin typeface="Arial Bold"/>
                <a:ea typeface="Arial Bold"/>
                <a:cs typeface="Arial Bold"/>
                <a:sym typeface="Arial Bold"/>
              </a:rPr>
              <a:t>Take 20 Activity Choice 2 – True or False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grpSp>
        <p:nvGrpSpPr>
          <p:cNvPr id="2" name="Group 2"/>
          <p:cNvGrpSpPr/>
          <p:nvPr/>
        </p:nvGrpSpPr>
        <p:grpSpPr>
          <a:xfrm>
            <a:off x="1599212" y="2524662"/>
            <a:ext cx="4823612" cy="774954"/>
            <a:chOff x="0" y="0"/>
            <a:chExt cx="6431482" cy="1033272"/>
          </a:xfrm>
        </p:grpSpPr>
        <p:sp>
          <p:nvSpPr>
            <p:cNvPr id="3" name="Freeform 3"/>
            <p:cNvSpPr/>
            <p:nvPr/>
          </p:nvSpPr>
          <p:spPr>
            <a:xfrm>
              <a:off x="0" y="0"/>
              <a:ext cx="6431482" cy="1033272"/>
            </a:xfrm>
            <a:custGeom>
              <a:avLst/>
              <a:gdLst/>
              <a:ahLst/>
              <a:cxnLst/>
              <a:rect l="l" t="t" r="r" b="b"/>
              <a:pathLst>
                <a:path w="6431482" h="1033272">
                  <a:moveTo>
                    <a:pt x="0" y="0"/>
                  </a:moveTo>
                  <a:lnTo>
                    <a:pt x="6431482" y="0"/>
                  </a:lnTo>
                  <a:lnTo>
                    <a:pt x="6431482" y="1033272"/>
                  </a:lnTo>
                  <a:lnTo>
                    <a:pt x="0" y="1033272"/>
                  </a:lnTo>
                  <a:close/>
                </a:path>
              </a:pathLst>
            </a:custGeom>
            <a:solidFill>
              <a:srgbClr val="000000">
                <a:alpha val="0"/>
              </a:srgbClr>
            </a:solidFill>
          </p:spPr>
          <p:txBody>
            <a:bodyPr/>
            <a:lstStyle/>
            <a:p>
              <a:endParaRPr lang="en-GB"/>
            </a:p>
          </p:txBody>
        </p:sp>
        <p:sp>
          <p:nvSpPr>
            <p:cNvPr id="4" name="TextBox 4"/>
            <p:cNvSpPr txBox="1"/>
            <p:nvPr/>
          </p:nvSpPr>
          <p:spPr>
            <a:xfrm>
              <a:off x="0" y="-123825"/>
              <a:ext cx="6431482" cy="1157097"/>
            </a:xfrm>
            <a:prstGeom prst="rect">
              <a:avLst/>
            </a:prstGeom>
          </p:spPr>
          <p:txBody>
            <a:bodyPr lIns="0" tIns="0" rIns="0" bIns="0" rtlCol="0" anchor="t"/>
            <a:lstStyle/>
            <a:p>
              <a:pPr algn="l">
                <a:lnSpc>
                  <a:spcPts val="4480"/>
                </a:lnSpc>
              </a:pPr>
              <a:r>
                <a:rPr lang="en-US" sz="3200">
                  <a:solidFill>
                    <a:srgbClr val="000000"/>
                  </a:solidFill>
                  <a:latin typeface="Arial"/>
                  <a:ea typeface="Arial"/>
                  <a:cs typeface="Arial"/>
                  <a:sym typeface="Arial"/>
                </a:rPr>
                <a:t>4. The test is easy.</a:t>
              </a:r>
            </a:p>
          </p:txBody>
        </p:sp>
      </p:grpSp>
      <p:grpSp>
        <p:nvGrpSpPr>
          <p:cNvPr id="5" name="Group 5"/>
          <p:cNvGrpSpPr/>
          <p:nvPr/>
        </p:nvGrpSpPr>
        <p:grpSpPr>
          <a:xfrm>
            <a:off x="1856583" y="6801327"/>
            <a:ext cx="3885314" cy="877162"/>
            <a:chOff x="0" y="0"/>
            <a:chExt cx="5180418" cy="1169550"/>
          </a:xfrm>
        </p:grpSpPr>
        <p:sp>
          <p:nvSpPr>
            <p:cNvPr id="6" name="Freeform 6"/>
            <p:cNvSpPr/>
            <p:nvPr/>
          </p:nvSpPr>
          <p:spPr>
            <a:xfrm>
              <a:off x="0" y="0"/>
              <a:ext cx="5180418" cy="1169550"/>
            </a:xfrm>
            <a:custGeom>
              <a:avLst/>
              <a:gdLst/>
              <a:ahLst/>
              <a:cxnLst/>
              <a:rect l="l" t="t" r="r" b="b"/>
              <a:pathLst>
                <a:path w="5180418" h="1169550">
                  <a:moveTo>
                    <a:pt x="0" y="0"/>
                  </a:moveTo>
                  <a:lnTo>
                    <a:pt x="5180418" y="0"/>
                  </a:lnTo>
                  <a:lnTo>
                    <a:pt x="5180418" y="1169550"/>
                  </a:lnTo>
                  <a:lnTo>
                    <a:pt x="0" y="1169550"/>
                  </a:lnTo>
                  <a:close/>
                </a:path>
              </a:pathLst>
            </a:custGeom>
            <a:solidFill>
              <a:srgbClr val="000000">
                <a:alpha val="0"/>
              </a:srgbClr>
            </a:solidFill>
          </p:spPr>
          <p:txBody>
            <a:bodyPr/>
            <a:lstStyle/>
            <a:p>
              <a:endParaRPr lang="en-GB"/>
            </a:p>
          </p:txBody>
        </p:sp>
        <p:sp>
          <p:nvSpPr>
            <p:cNvPr id="7" name="TextBox 7"/>
            <p:cNvSpPr txBox="1"/>
            <p:nvPr/>
          </p:nvSpPr>
          <p:spPr>
            <a:xfrm>
              <a:off x="0" y="-66675"/>
              <a:ext cx="5180418" cy="1236225"/>
            </a:xfrm>
            <a:prstGeom prst="rect">
              <a:avLst/>
            </a:prstGeom>
          </p:spPr>
          <p:txBody>
            <a:bodyPr lIns="0" tIns="0" rIns="0" bIns="0" rtlCol="0" anchor="t"/>
            <a:lstStyle/>
            <a:p>
              <a:pPr algn="l">
                <a:lnSpc>
                  <a:spcPts val="3840"/>
                </a:lnSpc>
              </a:pPr>
              <a:r>
                <a:rPr lang="en-US" sz="3200" spc="29">
                  <a:solidFill>
                    <a:srgbClr val="000000"/>
                  </a:solidFill>
                  <a:latin typeface="Arial"/>
                  <a:ea typeface="Arial"/>
                  <a:cs typeface="Arial"/>
                  <a:sym typeface="Arial"/>
                </a:rPr>
                <a:t>True</a:t>
              </a:r>
            </a:p>
          </p:txBody>
        </p:sp>
      </p:grpSp>
      <p:grpSp>
        <p:nvGrpSpPr>
          <p:cNvPr id="8" name="Group 8"/>
          <p:cNvGrpSpPr/>
          <p:nvPr/>
        </p:nvGrpSpPr>
        <p:grpSpPr>
          <a:xfrm>
            <a:off x="5053606" y="6801327"/>
            <a:ext cx="2681283" cy="877162"/>
            <a:chOff x="0" y="0"/>
            <a:chExt cx="3575044" cy="1169550"/>
          </a:xfrm>
        </p:grpSpPr>
        <p:sp>
          <p:nvSpPr>
            <p:cNvPr id="9" name="Freeform 9"/>
            <p:cNvSpPr/>
            <p:nvPr/>
          </p:nvSpPr>
          <p:spPr>
            <a:xfrm>
              <a:off x="0" y="0"/>
              <a:ext cx="3575044" cy="1169550"/>
            </a:xfrm>
            <a:custGeom>
              <a:avLst/>
              <a:gdLst/>
              <a:ahLst/>
              <a:cxnLst/>
              <a:rect l="l" t="t" r="r" b="b"/>
              <a:pathLst>
                <a:path w="3575044" h="1169550">
                  <a:moveTo>
                    <a:pt x="0" y="0"/>
                  </a:moveTo>
                  <a:lnTo>
                    <a:pt x="3575044" y="0"/>
                  </a:lnTo>
                  <a:lnTo>
                    <a:pt x="3575044" y="1169550"/>
                  </a:lnTo>
                  <a:lnTo>
                    <a:pt x="0" y="1169550"/>
                  </a:lnTo>
                  <a:close/>
                </a:path>
              </a:pathLst>
            </a:custGeom>
            <a:solidFill>
              <a:srgbClr val="000000">
                <a:alpha val="0"/>
              </a:srgbClr>
            </a:solidFill>
          </p:spPr>
          <p:txBody>
            <a:bodyPr/>
            <a:lstStyle/>
            <a:p>
              <a:endParaRPr lang="en-GB"/>
            </a:p>
          </p:txBody>
        </p:sp>
        <p:sp>
          <p:nvSpPr>
            <p:cNvPr id="10" name="TextBox 10"/>
            <p:cNvSpPr txBox="1"/>
            <p:nvPr/>
          </p:nvSpPr>
          <p:spPr>
            <a:xfrm>
              <a:off x="0" y="-66675"/>
              <a:ext cx="3575044" cy="1236225"/>
            </a:xfrm>
            <a:prstGeom prst="rect">
              <a:avLst/>
            </a:prstGeom>
          </p:spPr>
          <p:txBody>
            <a:bodyPr lIns="0" tIns="0" rIns="0" bIns="0" rtlCol="0" anchor="t"/>
            <a:lstStyle/>
            <a:p>
              <a:pPr algn="l">
                <a:lnSpc>
                  <a:spcPts val="3840"/>
                </a:lnSpc>
              </a:pPr>
              <a:r>
                <a:rPr lang="en-US" sz="3200" spc="29">
                  <a:solidFill>
                    <a:srgbClr val="000000"/>
                  </a:solidFill>
                  <a:latin typeface="Arial"/>
                  <a:ea typeface="Arial"/>
                  <a:cs typeface="Arial"/>
                  <a:sym typeface="Arial"/>
                </a:rPr>
                <a:t>False</a:t>
              </a:r>
            </a:p>
          </p:txBody>
        </p:sp>
      </p:grpSp>
      <p:grpSp>
        <p:nvGrpSpPr>
          <p:cNvPr id="11" name="Group 11"/>
          <p:cNvGrpSpPr/>
          <p:nvPr/>
        </p:nvGrpSpPr>
        <p:grpSpPr>
          <a:xfrm>
            <a:off x="9838768" y="2111465"/>
            <a:ext cx="6961725" cy="6256436"/>
            <a:chOff x="0" y="0"/>
            <a:chExt cx="9478286" cy="8518046"/>
          </a:xfrm>
        </p:grpSpPr>
        <p:sp>
          <p:nvSpPr>
            <p:cNvPr id="12" name="Freeform 12"/>
            <p:cNvSpPr/>
            <p:nvPr/>
          </p:nvSpPr>
          <p:spPr>
            <a:xfrm>
              <a:off x="12700" y="12700"/>
              <a:ext cx="9452864" cy="8492617"/>
            </a:xfrm>
            <a:custGeom>
              <a:avLst/>
              <a:gdLst/>
              <a:ahLst/>
              <a:cxnLst/>
              <a:rect l="l" t="t" r="r" b="b"/>
              <a:pathLst>
                <a:path w="9452864" h="8492617">
                  <a:moveTo>
                    <a:pt x="0" y="1415415"/>
                  </a:moveTo>
                  <a:cubicBezTo>
                    <a:pt x="0" y="633730"/>
                    <a:pt x="633857" y="0"/>
                    <a:pt x="1415923" y="0"/>
                  </a:cubicBezTo>
                  <a:lnTo>
                    <a:pt x="8036941" y="0"/>
                  </a:lnTo>
                  <a:cubicBezTo>
                    <a:pt x="8818880" y="0"/>
                    <a:pt x="9452864" y="633730"/>
                    <a:pt x="9452864" y="1415415"/>
                  </a:cubicBezTo>
                  <a:lnTo>
                    <a:pt x="9452864" y="7077075"/>
                  </a:lnTo>
                  <a:cubicBezTo>
                    <a:pt x="9452864" y="7858760"/>
                    <a:pt x="8819007" y="8492490"/>
                    <a:pt x="8036941" y="8492490"/>
                  </a:cubicBezTo>
                  <a:lnTo>
                    <a:pt x="1415923" y="8492490"/>
                  </a:lnTo>
                  <a:cubicBezTo>
                    <a:pt x="633857" y="8492617"/>
                    <a:pt x="0" y="7858887"/>
                    <a:pt x="0" y="7077202"/>
                  </a:cubicBezTo>
                  <a:close/>
                </a:path>
              </a:pathLst>
            </a:custGeom>
            <a:solidFill>
              <a:srgbClr val="951B81"/>
            </a:solidFill>
          </p:spPr>
          <p:txBody>
            <a:bodyPr/>
            <a:lstStyle/>
            <a:p>
              <a:endParaRPr lang="en-GB"/>
            </a:p>
          </p:txBody>
        </p:sp>
        <p:sp>
          <p:nvSpPr>
            <p:cNvPr id="13" name="Freeform 13"/>
            <p:cNvSpPr/>
            <p:nvPr/>
          </p:nvSpPr>
          <p:spPr>
            <a:xfrm>
              <a:off x="0" y="0"/>
              <a:ext cx="9478264" cy="8518017"/>
            </a:xfrm>
            <a:custGeom>
              <a:avLst/>
              <a:gdLst/>
              <a:ahLst/>
              <a:cxnLst/>
              <a:rect l="l" t="t" r="r" b="b"/>
              <a:pathLst>
                <a:path w="9478264" h="8518017">
                  <a:moveTo>
                    <a:pt x="0" y="1428115"/>
                  </a:moveTo>
                  <a:cubicBezTo>
                    <a:pt x="0" y="639445"/>
                    <a:pt x="639572" y="0"/>
                    <a:pt x="1428623" y="0"/>
                  </a:cubicBezTo>
                  <a:lnTo>
                    <a:pt x="8049641" y="0"/>
                  </a:lnTo>
                  <a:lnTo>
                    <a:pt x="8049641" y="12700"/>
                  </a:lnTo>
                  <a:lnTo>
                    <a:pt x="8049641" y="0"/>
                  </a:lnTo>
                  <a:cubicBezTo>
                    <a:pt x="8838692" y="0"/>
                    <a:pt x="9478264" y="639445"/>
                    <a:pt x="9478264" y="1428115"/>
                  </a:cubicBezTo>
                  <a:lnTo>
                    <a:pt x="9465564" y="1428115"/>
                  </a:lnTo>
                  <a:lnTo>
                    <a:pt x="9478264" y="1428115"/>
                  </a:lnTo>
                  <a:lnTo>
                    <a:pt x="9478264" y="7089775"/>
                  </a:lnTo>
                  <a:lnTo>
                    <a:pt x="9465564" y="7089775"/>
                  </a:lnTo>
                  <a:lnTo>
                    <a:pt x="9478264" y="7089775"/>
                  </a:lnTo>
                  <a:cubicBezTo>
                    <a:pt x="9478264" y="7878572"/>
                    <a:pt x="8838692" y="8517890"/>
                    <a:pt x="8049641" y="8517890"/>
                  </a:cubicBezTo>
                  <a:lnTo>
                    <a:pt x="8049641" y="8505190"/>
                  </a:lnTo>
                  <a:lnTo>
                    <a:pt x="8049641" y="8517890"/>
                  </a:lnTo>
                  <a:lnTo>
                    <a:pt x="1428623" y="8517890"/>
                  </a:lnTo>
                  <a:lnTo>
                    <a:pt x="1428623" y="8505190"/>
                  </a:lnTo>
                  <a:lnTo>
                    <a:pt x="1428623" y="8517890"/>
                  </a:lnTo>
                  <a:cubicBezTo>
                    <a:pt x="639572" y="8518017"/>
                    <a:pt x="0" y="7878699"/>
                    <a:pt x="0" y="7089902"/>
                  </a:cubicBezTo>
                  <a:lnTo>
                    <a:pt x="0" y="1428115"/>
                  </a:lnTo>
                  <a:lnTo>
                    <a:pt x="12700" y="1428115"/>
                  </a:lnTo>
                  <a:lnTo>
                    <a:pt x="0" y="1428115"/>
                  </a:lnTo>
                  <a:moveTo>
                    <a:pt x="25400" y="1428115"/>
                  </a:moveTo>
                  <a:lnTo>
                    <a:pt x="25400" y="7089775"/>
                  </a:lnTo>
                  <a:lnTo>
                    <a:pt x="12700" y="7089775"/>
                  </a:lnTo>
                  <a:lnTo>
                    <a:pt x="25400" y="7089775"/>
                  </a:lnTo>
                  <a:cubicBezTo>
                    <a:pt x="25400" y="7864475"/>
                    <a:pt x="653669" y="8492490"/>
                    <a:pt x="1428623" y="8492490"/>
                  </a:cubicBezTo>
                  <a:lnTo>
                    <a:pt x="8049641" y="8492490"/>
                  </a:lnTo>
                  <a:cubicBezTo>
                    <a:pt x="8824595" y="8492490"/>
                    <a:pt x="9452864" y="7864475"/>
                    <a:pt x="9452864" y="7089775"/>
                  </a:cubicBezTo>
                  <a:lnTo>
                    <a:pt x="9452864" y="1428115"/>
                  </a:lnTo>
                  <a:cubicBezTo>
                    <a:pt x="9452864" y="653415"/>
                    <a:pt x="8824595" y="25400"/>
                    <a:pt x="8049641" y="25400"/>
                  </a:cubicBezTo>
                  <a:lnTo>
                    <a:pt x="1428623" y="25400"/>
                  </a:lnTo>
                  <a:lnTo>
                    <a:pt x="1428623" y="12700"/>
                  </a:lnTo>
                  <a:lnTo>
                    <a:pt x="1428623" y="25400"/>
                  </a:lnTo>
                  <a:cubicBezTo>
                    <a:pt x="653669" y="25400"/>
                    <a:pt x="25400" y="653415"/>
                    <a:pt x="25400" y="1428115"/>
                  </a:cubicBezTo>
                  <a:close/>
                </a:path>
              </a:pathLst>
            </a:custGeom>
            <a:solidFill>
              <a:srgbClr val="000000"/>
            </a:solidFill>
          </p:spPr>
          <p:txBody>
            <a:bodyPr/>
            <a:lstStyle/>
            <a:p>
              <a:endParaRPr lang="en-GB"/>
            </a:p>
          </p:txBody>
        </p:sp>
        <p:sp>
          <p:nvSpPr>
            <p:cNvPr id="14" name="TextBox 14"/>
            <p:cNvSpPr txBox="1"/>
            <p:nvPr/>
          </p:nvSpPr>
          <p:spPr>
            <a:xfrm>
              <a:off x="0" y="-76200"/>
              <a:ext cx="9478286" cy="8594246"/>
            </a:xfrm>
            <a:prstGeom prst="rect">
              <a:avLst/>
            </a:prstGeom>
          </p:spPr>
          <p:txBody>
            <a:bodyPr lIns="49750" tIns="49750" rIns="49750" bIns="49750" rtlCol="0" anchor="ctr"/>
            <a:lstStyle/>
            <a:p>
              <a:pPr algn="ctr">
                <a:lnSpc>
                  <a:spcPts val="4289"/>
                </a:lnSpc>
              </a:pPr>
              <a:r>
                <a:rPr lang="en-US" sz="3574" spc="33">
                  <a:solidFill>
                    <a:srgbClr val="FFFFFF"/>
                  </a:solidFill>
                  <a:latin typeface="Arial"/>
                  <a:ea typeface="Arial"/>
                  <a:cs typeface="Arial"/>
                  <a:sym typeface="Arial"/>
                </a:rPr>
                <a:t>Example question:</a:t>
              </a:r>
            </a:p>
            <a:p>
              <a:pPr algn="ctr">
                <a:lnSpc>
                  <a:spcPts val="4289"/>
                </a:lnSpc>
              </a:pPr>
              <a:endParaRPr lang="en-US" sz="3574" spc="33">
                <a:solidFill>
                  <a:srgbClr val="FFFFFF"/>
                </a:solidFill>
                <a:latin typeface="Arial"/>
                <a:ea typeface="Arial"/>
                <a:cs typeface="Arial"/>
                <a:sym typeface="Arial"/>
              </a:endParaRPr>
            </a:p>
            <a:p>
              <a:pPr algn="ctr">
                <a:lnSpc>
                  <a:spcPts val="4289"/>
                </a:lnSpc>
              </a:pPr>
              <a:r>
                <a:rPr lang="en-US" sz="3574" spc="33">
                  <a:solidFill>
                    <a:srgbClr val="FFFFFF"/>
                  </a:solidFill>
                  <a:latin typeface="Arial"/>
                  <a:ea typeface="Arial"/>
                  <a:cs typeface="Arial"/>
                  <a:sym typeface="Arial"/>
                </a:rPr>
                <a:t>Which of the following landmarks is the largest expanse of fresh water in mainland Britain?</a:t>
              </a:r>
            </a:p>
            <a:p>
              <a:pPr algn="ctr">
                <a:lnSpc>
                  <a:spcPts val="4289"/>
                </a:lnSpc>
              </a:pPr>
              <a:endParaRPr lang="en-US" sz="3574" spc="33">
                <a:solidFill>
                  <a:srgbClr val="FFFFFF"/>
                </a:solidFill>
                <a:latin typeface="Arial"/>
                <a:ea typeface="Arial"/>
                <a:cs typeface="Arial"/>
                <a:sym typeface="Arial"/>
              </a:endParaRPr>
            </a:p>
            <a:p>
              <a:pPr marL="646929" lvl="1" indent="-323465" algn="ctr">
                <a:lnSpc>
                  <a:spcPts val="4289"/>
                </a:lnSpc>
                <a:buAutoNum type="alphaLcPeriod"/>
              </a:pPr>
              <a:r>
                <a:rPr lang="en-US" sz="3574" spc="33">
                  <a:solidFill>
                    <a:srgbClr val="FFFFFF"/>
                  </a:solidFill>
                  <a:latin typeface="Arial"/>
                  <a:ea typeface="Arial"/>
                  <a:cs typeface="Arial"/>
                  <a:sym typeface="Arial"/>
                </a:rPr>
                <a:t>The River Thames</a:t>
              </a:r>
            </a:p>
            <a:p>
              <a:pPr marL="646929" lvl="1" indent="-323465" algn="ctr">
                <a:lnSpc>
                  <a:spcPts val="4289"/>
                </a:lnSpc>
                <a:buAutoNum type="alphaLcPeriod"/>
              </a:pPr>
              <a:r>
                <a:rPr lang="en-US" sz="3574" spc="33">
                  <a:solidFill>
                    <a:srgbClr val="FFFFFF"/>
                  </a:solidFill>
                  <a:latin typeface="Arial"/>
                  <a:ea typeface="Arial"/>
                  <a:cs typeface="Arial"/>
                  <a:sym typeface="Arial"/>
                </a:rPr>
                <a:t>Loch Lomond</a:t>
              </a:r>
            </a:p>
            <a:p>
              <a:pPr marL="646929" lvl="1" indent="-323465" algn="ctr">
                <a:lnSpc>
                  <a:spcPts val="4289"/>
                </a:lnSpc>
                <a:buAutoNum type="alphaLcPeriod"/>
              </a:pPr>
              <a:r>
                <a:rPr lang="en-US" sz="3574" spc="33">
                  <a:solidFill>
                    <a:srgbClr val="FFFFFF"/>
                  </a:solidFill>
                  <a:latin typeface="Arial"/>
                  <a:ea typeface="Arial"/>
                  <a:cs typeface="Arial"/>
                  <a:sym typeface="Arial"/>
                </a:rPr>
                <a:t>Loch Ness</a:t>
              </a:r>
            </a:p>
            <a:p>
              <a:pPr marL="646929" lvl="1" indent="-323465" algn="ctr">
                <a:lnSpc>
                  <a:spcPts val="4289"/>
                </a:lnSpc>
                <a:buAutoNum type="alphaLcPeriod"/>
              </a:pPr>
              <a:r>
                <a:rPr lang="en-US" sz="3574" spc="33">
                  <a:solidFill>
                    <a:srgbClr val="FFFFFF"/>
                  </a:solidFill>
                  <a:latin typeface="Arial"/>
                  <a:ea typeface="Arial"/>
                  <a:cs typeface="Arial"/>
                  <a:sym typeface="Arial"/>
                </a:rPr>
                <a:t>Lake District</a:t>
              </a:r>
            </a:p>
          </p:txBody>
        </p:sp>
      </p:grpSp>
      <p:sp>
        <p:nvSpPr>
          <p:cNvPr id="15" name="Freeform 15"/>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16" name="Freeform 16"/>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7" name="TextBox 17"/>
          <p:cNvSpPr txBox="1"/>
          <p:nvPr/>
        </p:nvSpPr>
        <p:spPr>
          <a:xfrm>
            <a:off x="153825" y="9720271"/>
            <a:ext cx="3045146"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13</a:t>
            </a:r>
          </a:p>
        </p:txBody>
      </p:sp>
      <p:sp>
        <p:nvSpPr>
          <p:cNvPr id="18" name="TextBox 18"/>
          <p:cNvSpPr txBox="1"/>
          <p:nvPr/>
        </p:nvSpPr>
        <p:spPr>
          <a:xfrm>
            <a:off x="153825" y="170733"/>
            <a:ext cx="7802233" cy="344805"/>
          </a:xfrm>
          <a:prstGeom prst="rect">
            <a:avLst/>
          </a:prstGeom>
        </p:spPr>
        <p:txBody>
          <a:bodyPr lIns="0" tIns="0" rIns="0" bIns="0" rtlCol="0" anchor="t">
            <a:spAutoFit/>
          </a:bodyPr>
          <a:lstStyle/>
          <a:p>
            <a:pPr algn="just">
              <a:lnSpc>
                <a:spcPts val="2520"/>
              </a:lnSpc>
              <a:spcBef>
                <a:spcPct val="0"/>
              </a:spcBef>
            </a:pPr>
            <a:r>
              <a:rPr lang="en-US" sz="1800" b="1">
                <a:solidFill>
                  <a:srgbClr val="000000"/>
                </a:solidFill>
                <a:latin typeface="Arial Bold"/>
                <a:ea typeface="Arial Bold"/>
                <a:cs typeface="Arial Bold"/>
                <a:sym typeface="Arial Bold"/>
              </a:rPr>
              <a:t>Take 20 Activity Choice 2 – True or False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grpSp>
        <p:nvGrpSpPr>
          <p:cNvPr id="2" name="Group 2"/>
          <p:cNvGrpSpPr/>
          <p:nvPr/>
        </p:nvGrpSpPr>
        <p:grpSpPr>
          <a:xfrm>
            <a:off x="1570637" y="2524662"/>
            <a:ext cx="8359360" cy="1538190"/>
            <a:chOff x="0" y="0"/>
            <a:chExt cx="11145814" cy="2050920"/>
          </a:xfrm>
        </p:grpSpPr>
        <p:sp>
          <p:nvSpPr>
            <p:cNvPr id="3" name="Freeform 3"/>
            <p:cNvSpPr/>
            <p:nvPr/>
          </p:nvSpPr>
          <p:spPr>
            <a:xfrm>
              <a:off x="0" y="0"/>
              <a:ext cx="11145814" cy="2050920"/>
            </a:xfrm>
            <a:custGeom>
              <a:avLst/>
              <a:gdLst/>
              <a:ahLst/>
              <a:cxnLst/>
              <a:rect l="l" t="t" r="r" b="b"/>
              <a:pathLst>
                <a:path w="11145814" h="2050920">
                  <a:moveTo>
                    <a:pt x="0" y="0"/>
                  </a:moveTo>
                  <a:lnTo>
                    <a:pt x="11145814" y="0"/>
                  </a:lnTo>
                  <a:lnTo>
                    <a:pt x="11145814" y="2050920"/>
                  </a:lnTo>
                  <a:lnTo>
                    <a:pt x="0" y="2050920"/>
                  </a:lnTo>
                  <a:close/>
                </a:path>
              </a:pathLst>
            </a:custGeom>
            <a:solidFill>
              <a:srgbClr val="000000">
                <a:alpha val="0"/>
              </a:srgbClr>
            </a:solidFill>
          </p:spPr>
          <p:txBody>
            <a:bodyPr/>
            <a:lstStyle/>
            <a:p>
              <a:endParaRPr lang="en-GB"/>
            </a:p>
          </p:txBody>
        </p:sp>
        <p:sp>
          <p:nvSpPr>
            <p:cNvPr id="4" name="TextBox 4"/>
            <p:cNvSpPr txBox="1"/>
            <p:nvPr/>
          </p:nvSpPr>
          <p:spPr>
            <a:xfrm>
              <a:off x="0" y="-123825"/>
              <a:ext cx="11145814" cy="2174745"/>
            </a:xfrm>
            <a:prstGeom prst="rect">
              <a:avLst/>
            </a:prstGeom>
          </p:spPr>
          <p:txBody>
            <a:bodyPr lIns="0" tIns="0" rIns="0" bIns="0" rtlCol="0" anchor="t"/>
            <a:lstStyle/>
            <a:p>
              <a:pPr algn="l">
                <a:lnSpc>
                  <a:spcPts val="4480"/>
                </a:lnSpc>
              </a:pPr>
              <a:r>
                <a:rPr lang="en-US" sz="3200">
                  <a:solidFill>
                    <a:srgbClr val="000000"/>
                  </a:solidFill>
                  <a:latin typeface="Arial"/>
                  <a:ea typeface="Arial"/>
                  <a:cs typeface="Arial"/>
                  <a:sym typeface="Arial"/>
                </a:rPr>
                <a:t>5. Immigrants are often treated badly by people in the local area</a:t>
              </a:r>
            </a:p>
          </p:txBody>
        </p:sp>
      </p:grpSp>
      <p:grpSp>
        <p:nvGrpSpPr>
          <p:cNvPr id="5" name="Group 5"/>
          <p:cNvGrpSpPr/>
          <p:nvPr/>
        </p:nvGrpSpPr>
        <p:grpSpPr>
          <a:xfrm>
            <a:off x="1867468" y="6434577"/>
            <a:ext cx="1174155" cy="877162"/>
            <a:chOff x="0" y="0"/>
            <a:chExt cx="1565540" cy="1169550"/>
          </a:xfrm>
        </p:grpSpPr>
        <p:sp>
          <p:nvSpPr>
            <p:cNvPr id="6" name="Freeform 6"/>
            <p:cNvSpPr/>
            <p:nvPr/>
          </p:nvSpPr>
          <p:spPr>
            <a:xfrm>
              <a:off x="0" y="0"/>
              <a:ext cx="1565540" cy="1169550"/>
            </a:xfrm>
            <a:custGeom>
              <a:avLst/>
              <a:gdLst/>
              <a:ahLst/>
              <a:cxnLst/>
              <a:rect l="l" t="t" r="r" b="b"/>
              <a:pathLst>
                <a:path w="1565540" h="1169550">
                  <a:moveTo>
                    <a:pt x="0" y="0"/>
                  </a:moveTo>
                  <a:lnTo>
                    <a:pt x="1565540" y="0"/>
                  </a:lnTo>
                  <a:lnTo>
                    <a:pt x="1565540" y="1169550"/>
                  </a:lnTo>
                  <a:lnTo>
                    <a:pt x="0" y="1169550"/>
                  </a:lnTo>
                  <a:close/>
                </a:path>
              </a:pathLst>
            </a:custGeom>
            <a:solidFill>
              <a:srgbClr val="000000">
                <a:alpha val="0"/>
              </a:srgbClr>
            </a:solidFill>
          </p:spPr>
          <p:txBody>
            <a:bodyPr/>
            <a:lstStyle/>
            <a:p>
              <a:endParaRPr lang="en-GB"/>
            </a:p>
          </p:txBody>
        </p:sp>
        <p:sp>
          <p:nvSpPr>
            <p:cNvPr id="7" name="TextBox 7"/>
            <p:cNvSpPr txBox="1"/>
            <p:nvPr/>
          </p:nvSpPr>
          <p:spPr>
            <a:xfrm>
              <a:off x="0" y="-66675"/>
              <a:ext cx="1565540" cy="1236225"/>
            </a:xfrm>
            <a:prstGeom prst="rect">
              <a:avLst/>
            </a:prstGeom>
          </p:spPr>
          <p:txBody>
            <a:bodyPr lIns="0" tIns="0" rIns="0" bIns="0" rtlCol="0" anchor="t"/>
            <a:lstStyle/>
            <a:p>
              <a:pPr algn="l">
                <a:lnSpc>
                  <a:spcPts val="3840"/>
                </a:lnSpc>
              </a:pPr>
              <a:r>
                <a:rPr lang="en-US" sz="3200" spc="29">
                  <a:solidFill>
                    <a:srgbClr val="000000"/>
                  </a:solidFill>
                  <a:latin typeface="Arial"/>
                  <a:ea typeface="Arial"/>
                  <a:cs typeface="Arial"/>
                  <a:sym typeface="Arial"/>
                </a:rPr>
                <a:t>True</a:t>
              </a:r>
            </a:p>
          </p:txBody>
        </p:sp>
      </p:grpSp>
      <p:grpSp>
        <p:nvGrpSpPr>
          <p:cNvPr id="8" name="Group 8"/>
          <p:cNvGrpSpPr/>
          <p:nvPr/>
        </p:nvGrpSpPr>
        <p:grpSpPr>
          <a:xfrm>
            <a:off x="5064492" y="6434577"/>
            <a:ext cx="1219949" cy="877162"/>
            <a:chOff x="0" y="0"/>
            <a:chExt cx="1626599" cy="1169550"/>
          </a:xfrm>
        </p:grpSpPr>
        <p:sp>
          <p:nvSpPr>
            <p:cNvPr id="9" name="Freeform 9"/>
            <p:cNvSpPr/>
            <p:nvPr/>
          </p:nvSpPr>
          <p:spPr>
            <a:xfrm>
              <a:off x="0" y="0"/>
              <a:ext cx="1626600" cy="1169550"/>
            </a:xfrm>
            <a:custGeom>
              <a:avLst/>
              <a:gdLst/>
              <a:ahLst/>
              <a:cxnLst/>
              <a:rect l="l" t="t" r="r" b="b"/>
              <a:pathLst>
                <a:path w="1626600" h="1169550">
                  <a:moveTo>
                    <a:pt x="0" y="0"/>
                  </a:moveTo>
                  <a:lnTo>
                    <a:pt x="1626600" y="0"/>
                  </a:lnTo>
                  <a:lnTo>
                    <a:pt x="1626600" y="1169550"/>
                  </a:lnTo>
                  <a:lnTo>
                    <a:pt x="0" y="1169550"/>
                  </a:lnTo>
                  <a:close/>
                </a:path>
              </a:pathLst>
            </a:custGeom>
            <a:solidFill>
              <a:srgbClr val="000000">
                <a:alpha val="0"/>
              </a:srgbClr>
            </a:solidFill>
          </p:spPr>
          <p:txBody>
            <a:bodyPr/>
            <a:lstStyle/>
            <a:p>
              <a:endParaRPr lang="en-GB"/>
            </a:p>
          </p:txBody>
        </p:sp>
        <p:sp>
          <p:nvSpPr>
            <p:cNvPr id="10" name="TextBox 10"/>
            <p:cNvSpPr txBox="1"/>
            <p:nvPr/>
          </p:nvSpPr>
          <p:spPr>
            <a:xfrm>
              <a:off x="0" y="-66675"/>
              <a:ext cx="1626599" cy="1236225"/>
            </a:xfrm>
            <a:prstGeom prst="rect">
              <a:avLst/>
            </a:prstGeom>
          </p:spPr>
          <p:txBody>
            <a:bodyPr lIns="0" tIns="0" rIns="0" bIns="0" rtlCol="0" anchor="t"/>
            <a:lstStyle/>
            <a:p>
              <a:pPr algn="l">
                <a:lnSpc>
                  <a:spcPts val="3840"/>
                </a:lnSpc>
              </a:pPr>
              <a:r>
                <a:rPr lang="en-US" sz="3200" spc="29">
                  <a:solidFill>
                    <a:srgbClr val="000000"/>
                  </a:solidFill>
                  <a:latin typeface="Arial"/>
                  <a:ea typeface="Arial"/>
                  <a:cs typeface="Arial"/>
                  <a:sym typeface="Arial"/>
                </a:rPr>
                <a:t>False</a:t>
              </a:r>
            </a:p>
          </p:txBody>
        </p:sp>
      </p:grpSp>
      <p:sp>
        <p:nvSpPr>
          <p:cNvPr id="11" name="Freeform 11" descr="A group of people holding signs  Description automatically generated"/>
          <p:cNvSpPr/>
          <p:nvPr/>
        </p:nvSpPr>
        <p:spPr>
          <a:xfrm>
            <a:off x="10297886" y="2792186"/>
            <a:ext cx="7053944" cy="4702629"/>
          </a:xfrm>
          <a:custGeom>
            <a:avLst/>
            <a:gdLst/>
            <a:ahLst/>
            <a:cxnLst/>
            <a:rect l="l" t="t" r="r" b="b"/>
            <a:pathLst>
              <a:path w="7053944" h="4702629">
                <a:moveTo>
                  <a:pt x="0" y="0"/>
                </a:moveTo>
                <a:lnTo>
                  <a:pt x="7053943" y="0"/>
                </a:lnTo>
                <a:lnTo>
                  <a:pt x="7053943" y="4702628"/>
                </a:lnTo>
                <a:lnTo>
                  <a:pt x="0" y="4702628"/>
                </a:lnTo>
                <a:lnTo>
                  <a:pt x="0" y="0"/>
                </a:lnTo>
                <a:close/>
              </a:path>
            </a:pathLst>
          </a:custGeom>
          <a:blipFill>
            <a:blip r:embed="rId3"/>
            <a:stretch>
              <a:fillRect/>
            </a:stretch>
          </a:blipFill>
        </p:spPr>
        <p:txBody>
          <a:bodyPr/>
          <a:lstStyle/>
          <a:p>
            <a:endParaRPr lang="en-GB"/>
          </a:p>
        </p:txBody>
      </p:sp>
      <p:sp>
        <p:nvSpPr>
          <p:cNvPr id="12" name="Freeform 12"/>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4"/>
            <a:stretch>
              <a:fillRect b="-714"/>
            </a:stretch>
          </a:blipFill>
        </p:spPr>
        <p:txBody>
          <a:bodyPr/>
          <a:lstStyle/>
          <a:p>
            <a:endParaRPr lang="en-GB"/>
          </a:p>
        </p:txBody>
      </p:sp>
      <p:sp>
        <p:nvSpPr>
          <p:cNvPr id="13" name="Freeform 13"/>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4" name="TextBox 14"/>
          <p:cNvSpPr txBox="1"/>
          <p:nvPr/>
        </p:nvSpPr>
        <p:spPr>
          <a:xfrm>
            <a:off x="153825" y="9720271"/>
            <a:ext cx="3352795"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14</a:t>
            </a:r>
          </a:p>
        </p:txBody>
      </p:sp>
      <p:sp>
        <p:nvSpPr>
          <p:cNvPr id="15" name="TextBox 15"/>
          <p:cNvSpPr txBox="1"/>
          <p:nvPr/>
        </p:nvSpPr>
        <p:spPr>
          <a:xfrm>
            <a:off x="153825" y="170733"/>
            <a:ext cx="7802233" cy="344805"/>
          </a:xfrm>
          <a:prstGeom prst="rect">
            <a:avLst/>
          </a:prstGeom>
        </p:spPr>
        <p:txBody>
          <a:bodyPr lIns="0" tIns="0" rIns="0" bIns="0" rtlCol="0" anchor="t">
            <a:spAutoFit/>
          </a:bodyPr>
          <a:lstStyle/>
          <a:p>
            <a:pPr algn="just">
              <a:lnSpc>
                <a:spcPts val="2520"/>
              </a:lnSpc>
              <a:spcBef>
                <a:spcPct val="0"/>
              </a:spcBef>
            </a:pPr>
            <a:r>
              <a:rPr lang="en-US" sz="1800" b="1">
                <a:solidFill>
                  <a:srgbClr val="000000"/>
                </a:solidFill>
                <a:latin typeface="Arial Bold"/>
                <a:ea typeface="Arial Bold"/>
                <a:cs typeface="Arial Bold"/>
                <a:sym typeface="Arial Bold"/>
              </a:rPr>
              <a:t>Take 20 Activity Choice 2 – True or False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sp>
        <p:nvSpPr>
          <p:cNvPr id="2" name="Freeform 2"/>
          <p:cNvSpPr/>
          <p:nvPr/>
        </p:nvSpPr>
        <p:spPr>
          <a:xfrm>
            <a:off x="14356588" y="246933"/>
            <a:ext cx="3537922" cy="2649410"/>
          </a:xfrm>
          <a:custGeom>
            <a:avLst/>
            <a:gdLst/>
            <a:ahLst/>
            <a:cxnLst/>
            <a:rect l="l" t="t" r="r" b="b"/>
            <a:pathLst>
              <a:path w="3537922" h="2649410">
                <a:moveTo>
                  <a:pt x="0" y="0"/>
                </a:moveTo>
                <a:lnTo>
                  <a:pt x="3537923" y="0"/>
                </a:lnTo>
                <a:lnTo>
                  <a:pt x="3537923" y="2649410"/>
                </a:lnTo>
                <a:lnTo>
                  <a:pt x="0" y="2649410"/>
                </a:lnTo>
                <a:lnTo>
                  <a:pt x="0" y="0"/>
                </a:lnTo>
                <a:close/>
              </a:path>
            </a:pathLst>
          </a:custGeom>
          <a:blipFill>
            <a:blip r:embed="rId3"/>
            <a:stretch>
              <a:fillRect l="-6131" r="-6132"/>
            </a:stretch>
          </a:blipFill>
        </p:spPr>
        <p:txBody>
          <a:bodyPr/>
          <a:lstStyle/>
          <a:p>
            <a:endParaRPr lang="en-GB"/>
          </a:p>
        </p:txBody>
      </p:sp>
      <p:grpSp>
        <p:nvGrpSpPr>
          <p:cNvPr id="3" name="Group 3"/>
          <p:cNvGrpSpPr/>
          <p:nvPr/>
        </p:nvGrpSpPr>
        <p:grpSpPr>
          <a:xfrm>
            <a:off x="5567430" y="381236"/>
            <a:ext cx="6271276" cy="963832"/>
            <a:chOff x="0" y="0"/>
            <a:chExt cx="8361702" cy="1285109"/>
          </a:xfrm>
        </p:grpSpPr>
        <p:sp>
          <p:nvSpPr>
            <p:cNvPr id="4" name="Freeform 4"/>
            <p:cNvSpPr/>
            <p:nvPr/>
          </p:nvSpPr>
          <p:spPr>
            <a:xfrm>
              <a:off x="0" y="0"/>
              <a:ext cx="8361702" cy="1285109"/>
            </a:xfrm>
            <a:custGeom>
              <a:avLst/>
              <a:gdLst/>
              <a:ahLst/>
              <a:cxnLst/>
              <a:rect l="l" t="t" r="r" b="b"/>
              <a:pathLst>
                <a:path w="8361702" h="1285109">
                  <a:moveTo>
                    <a:pt x="0" y="0"/>
                  </a:moveTo>
                  <a:lnTo>
                    <a:pt x="8361702" y="0"/>
                  </a:lnTo>
                  <a:lnTo>
                    <a:pt x="8361702" y="1285109"/>
                  </a:lnTo>
                  <a:lnTo>
                    <a:pt x="0" y="1285109"/>
                  </a:lnTo>
                  <a:close/>
                </a:path>
              </a:pathLst>
            </a:custGeom>
            <a:solidFill>
              <a:srgbClr val="000000">
                <a:alpha val="0"/>
              </a:srgbClr>
            </a:solidFill>
          </p:spPr>
          <p:txBody>
            <a:bodyPr/>
            <a:lstStyle/>
            <a:p>
              <a:endParaRPr lang="en-GB"/>
            </a:p>
          </p:txBody>
        </p:sp>
        <p:sp>
          <p:nvSpPr>
            <p:cNvPr id="5" name="TextBox 5"/>
            <p:cNvSpPr txBox="1"/>
            <p:nvPr/>
          </p:nvSpPr>
          <p:spPr>
            <a:xfrm>
              <a:off x="0" y="-200025"/>
              <a:ext cx="8361702" cy="1485134"/>
            </a:xfrm>
            <a:prstGeom prst="rect">
              <a:avLst/>
            </a:prstGeom>
          </p:spPr>
          <p:txBody>
            <a:bodyPr lIns="0" tIns="0" rIns="0" bIns="0" rtlCol="0" anchor="t"/>
            <a:lstStyle/>
            <a:p>
              <a:pPr algn="ctr">
                <a:lnSpc>
                  <a:spcPts val="7277"/>
                </a:lnSpc>
              </a:pPr>
              <a:r>
                <a:rPr lang="en-US" sz="5199" b="1">
                  <a:solidFill>
                    <a:srgbClr val="951B81"/>
                  </a:solidFill>
                  <a:latin typeface="Arial Bold"/>
                  <a:ea typeface="Arial Bold"/>
                  <a:cs typeface="Arial Bold"/>
                  <a:sym typeface="Arial Bold"/>
                </a:rPr>
                <a:t>Further Discussion </a:t>
              </a:r>
            </a:p>
          </p:txBody>
        </p:sp>
      </p:grpSp>
      <p:grpSp>
        <p:nvGrpSpPr>
          <p:cNvPr id="6" name="Group 6"/>
          <p:cNvGrpSpPr/>
          <p:nvPr/>
        </p:nvGrpSpPr>
        <p:grpSpPr>
          <a:xfrm>
            <a:off x="645566" y="1243759"/>
            <a:ext cx="11157363" cy="1145288"/>
            <a:chOff x="0" y="0"/>
            <a:chExt cx="14876484" cy="1527050"/>
          </a:xfrm>
        </p:grpSpPr>
        <p:sp>
          <p:nvSpPr>
            <p:cNvPr id="7" name="Freeform 7"/>
            <p:cNvSpPr/>
            <p:nvPr/>
          </p:nvSpPr>
          <p:spPr>
            <a:xfrm>
              <a:off x="0" y="0"/>
              <a:ext cx="14876526" cy="1527048"/>
            </a:xfrm>
            <a:custGeom>
              <a:avLst/>
              <a:gdLst/>
              <a:ahLst/>
              <a:cxnLst/>
              <a:rect l="l" t="t" r="r" b="b"/>
              <a:pathLst>
                <a:path w="14876526" h="1527048">
                  <a:moveTo>
                    <a:pt x="0" y="0"/>
                  </a:moveTo>
                  <a:lnTo>
                    <a:pt x="14876526" y="0"/>
                  </a:lnTo>
                  <a:lnTo>
                    <a:pt x="14876526" y="1527048"/>
                  </a:lnTo>
                  <a:lnTo>
                    <a:pt x="0" y="1527048"/>
                  </a:lnTo>
                  <a:close/>
                </a:path>
              </a:pathLst>
            </a:custGeom>
            <a:solidFill>
              <a:srgbClr val="951B81"/>
            </a:solidFill>
          </p:spPr>
          <p:txBody>
            <a:bodyPr/>
            <a:lstStyle/>
            <a:p>
              <a:endParaRPr lang="en-GB"/>
            </a:p>
          </p:txBody>
        </p:sp>
      </p:grpSp>
      <p:grpSp>
        <p:nvGrpSpPr>
          <p:cNvPr id="8" name="Group 8"/>
          <p:cNvGrpSpPr/>
          <p:nvPr/>
        </p:nvGrpSpPr>
        <p:grpSpPr>
          <a:xfrm>
            <a:off x="681343" y="2896343"/>
            <a:ext cx="11157363" cy="1145288"/>
            <a:chOff x="0" y="0"/>
            <a:chExt cx="14876484" cy="1527050"/>
          </a:xfrm>
        </p:grpSpPr>
        <p:sp>
          <p:nvSpPr>
            <p:cNvPr id="9" name="Freeform 9"/>
            <p:cNvSpPr/>
            <p:nvPr/>
          </p:nvSpPr>
          <p:spPr>
            <a:xfrm>
              <a:off x="0" y="0"/>
              <a:ext cx="14876526" cy="1527048"/>
            </a:xfrm>
            <a:custGeom>
              <a:avLst/>
              <a:gdLst/>
              <a:ahLst/>
              <a:cxnLst/>
              <a:rect l="l" t="t" r="r" b="b"/>
              <a:pathLst>
                <a:path w="14876526" h="1527048">
                  <a:moveTo>
                    <a:pt x="0" y="0"/>
                  </a:moveTo>
                  <a:lnTo>
                    <a:pt x="14876526" y="0"/>
                  </a:lnTo>
                  <a:lnTo>
                    <a:pt x="14876526" y="1527048"/>
                  </a:lnTo>
                  <a:lnTo>
                    <a:pt x="0" y="1527048"/>
                  </a:lnTo>
                  <a:close/>
                </a:path>
              </a:pathLst>
            </a:custGeom>
            <a:solidFill>
              <a:srgbClr val="951B81"/>
            </a:solidFill>
          </p:spPr>
          <p:txBody>
            <a:bodyPr/>
            <a:lstStyle/>
            <a:p>
              <a:endParaRPr lang="en-GB"/>
            </a:p>
          </p:txBody>
        </p:sp>
      </p:grpSp>
      <p:grpSp>
        <p:nvGrpSpPr>
          <p:cNvPr id="10" name="Group 10"/>
          <p:cNvGrpSpPr/>
          <p:nvPr/>
        </p:nvGrpSpPr>
        <p:grpSpPr>
          <a:xfrm>
            <a:off x="645566" y="4470255"/>
            <a:ext cx="11157363" cy="642812"/>
            <a:chOff x="0" y="0"/>
            <a:chExt cx="14876484" cy="857082"/>
          </a:xfrm>
        </p:grpSpPr>
        <p:sp>
          <p:nvSpPr>
            <p:cNvPr id="11" name="Freeform 11"/>
            <p:cNvSpPr/>
            <p:nvPr/>
          </p:nvSpPr>
          <p:spPr>
            <a:xfrm>
              <a:off x="0" y="0"/>
              <a:ext cx="14876526" cy="857080"/>
            </a:xfrm>
            <a:custGeom>
              <a:avLst/>
              <a:gdLst/>
              <a:ahLst/>
              <a:cxnLst/>
              <a:rect l="l" t="t" r="r" b="b"/>
              <a:pathLst>
                <a:path w="14876526" h="857080">
                  <a:moveTo>
                    <a:pt x="0" y="0"/>
                  </a:moveTo>
                  <a:lnTo>
                    <a:pt x="14876526" y="0"/>
                  </a:lnTo>
                  <a:lnTo>
                    <a:pt x="14876526" y="857080"/>
                  </a:lnTo>
                  <a:lnTo>
                    <a:pt x="0" y="857080"/>
                  </a:lnTo>
                  <a:close/>
                </a:path>
              </a:pathLst>
            </a:custGeom>
            <a:solidFill>
              <a:srgbClr val="951B81"/>
            </a:solidFill>
          </p:spPr>
          <p:txBody>
            <a:bodyPr/>
            <a:lstStyle/>
            <a:p>
              <a:endParaRPr lang="en-GB"/>
            </a:p>
          </p:txBody>
        </p:sp>
      </p:grpSp>
      <p:grpSp>
        <p:nvGrpSpPr>
          <p:cNvPr id="12" name="Group 12"/>
          <p:cNvGrpSpPr/>
          <p:nvPr/>
        </p:nvGrpSpPr>
        <p:grpSpPr>
          <a:xfrm>
            <a:off x="645566" y="5595896"/>
            <a:ext cx="11157363" cy="1886190"/>
            <a:chOff x="0" y="0"/>
            <a:chExt cx="14876484" cy="2514920"/>
          </a:xfrm>
        </p:grpSpPr>
        <p:sp>
          <p:nvSpPr>
            <p:cNvPr id="13" name="Freeform 13"/>
            <p:cNvSpPr/>
            <p:nvPr/>
          </p:nvSpPr>
          <p:spPr>
            <a:xfrm>
              <a:off x="0" y="0"/>
              <a:ext cx="14876526" cy="2514981"/>
            </a:xfrm>
            <a:custGeom>
              <a:avLst/>
              <a:gdLst/>
              <a:ahLst/>
              <a:cxnLst/>
              <a:rect l="l" t="t" r="r" b="b"/>
              <a:pathLst>
                <a:path w="14876526" h="2514981">
                  <a:moveTo>
                    <a:pt x="0" y="0"/>
                  </a:moveTo>
                  <a:lnTo>
                    <a:pt x="14876526" y="0"/>
                  </a:lnTo>
                  <a:lnTo>
                    <a:pt x="14876526" y="2514981"/>
                  </a:lnTo>
                  <a:lnTo>
                    <a:pt x="0" y="2514981"/>
                  </a:lnTo>
                  <a:close/>
                </a:path>
              </a:pathLst>
            </a:custGeom>
            <a:solidFill>
              <a:srgbClr val="951B81"/>
            </a:solidFill>
          </p:spPr>
          <p:txBody>
            <a:bodyPr/>
            <a:lstStyle/>
            <a:p>
              <a:endParaRPr lang="en-GB"/>
            </a:p>
          </p:txBody>
        </p:sp>
      </p:grpSp>
      <p:grpSp>
        <p:nvGrpSpPr>
          <p:cNvPr id="14" name="Group 14"/>
          <p:cNvGrpSpPr/>
          <p:nvPr/>
        </p:nvGrpSpPr>
        <p:grpSpPr>
          <a:xfrm>
            <a:off x="681344" y="7954054"/>
            <a:ext cx="11157363" cy="1145288"/>
            <a:chOff x="0" y="0"/>
            <a:chExt cx="14876484" cy="1527050"/>
          </a:xfrm>
        </p:grpSpPr>
        <p:sp>
          <p:nvSpPr>
            <p:cNvPr id="15" name="Freeform 15"/>
            <p:cNvSpPr/>
            <p:nvPr/>
          </p:nvSpPr>
          <p:spPr>
            <a:xfrm>
              <a:off x="0" y="0"/>
              <a:ext cx="14876526" cy="1527048"/>
            </a:xfrm>
            <a:custGeom>
              <a:avLst/>
              <a:gdLst/>
              <a:ahLst/>
              <a:cxnLst/>
              <a:rect l="l" t="t" r="r" b="b"/>
              <a:pathLst>
                <a:path w="14876526" h="1527048">
                  <a:moveTo>
                    <a:pt x="0" y="0"/>
                  </a:moveTo>
                  <a:lnTo>
                    <a:pt x="14876526" y="0"/>
                  </a:lnTo>
                  <a:lnTo>
                    <a:pt x="14876526" y="1527048"/>
                  </a:lnTo>
                  <a:lnTo>
                    <a:pt x="0" y="1527048"/>
                  </a:lnTo>
                  <a:close/>
                </a:path>
              </a:pathLst>
            </a:custGeom>
            <a:solidFill>
              <a:srgbClr val="951B81"/>
            </a:solidFill>
          </p:spPr>
          <p:txBody>
            <a:bodyPr/>
            <a:lstStyle/>
            <a:p>
              <a:endParaRPr lang="en-GB"/>
            </a:p>
          </p:txBody>
        </p:sp>
      </p:grpSp>
      <p:grpSp>
        <p:nvGrpSpPr>
          <p:cNvPr id="16" name="Group 16"/>
          <p:cNvGrpSpPr/>
          <p:nvPr/>
        </p:nvGrpSpPr>
        <p:grpSpPr>
          <a:xfrm>
            <a:off x="645566" y="1277266"/>
            <a:ext cx="10978770" cy="1192530"/>
            <a:chOff x="0" y="0"/>
            <a:chExt cx="14850475" cy="1613080"/>
          </a:xfrm>
        </p:grpSpPr>
        <p:sp>
          <p:nvSpPr>
            <p:cNvPr id="17" name="Freeform 17"/>
            <p:cNvSpPr/>
            <p:nvPr/>
          </p:nvSpPr>
          <p:spPr>
            <a:xfrm>
              <a:off x="0" y="0"/>
              <a:ext cx="14850475" cy="1613080"/>
            </a:xfrm>
            <a:custGeom>
              <a:avLst/>
              <a:gdLst/>
              <a:ahLst/>
              <a:cxnLst/>
              <a:rect l="l" t="t" r="r" b="b"/>
              <a:pathLst>
                <a:path w="14850475" h="1613080">
                  <a:moveTo>
                    <a:pt x="0" y="0"/>
                  </a:moveTo>
                  <a:lnTo>
                    <a:pt x="14850475" y="0"/>
                  </a:lnTo>
                  <a:lnTo>
                    <a:pt x="14850475" y="1613080"/>
                  </a:lnTo>
                  <a:lnTo>
                    <a:pt x="0" y="1613080"/>
                  </a:lnTo>
                  <a:close/>
                </a:path>
              </a:pathLst>
            </a:custGeom>
            <a:solidFill>
              <a:srgbClr val="951B81">
                <a:alpha val="0"/>
              </a:srgbClr>
            </a:solidFill>
          </p:spPr>
          <p:txBody>
            <a:bodyPr/>
            <a:lstStyle/>
            <a:p>
              <a:endParaRPr lang="en-GB"/>
            </a:p>
          </p:txBody>
        </p:sp>
        <p:sp>
          <p:nvSpPr>
            <p:cNvPr id="18" name="TextBox 18"/>
            <p:cNvSpPr txBox="1"/>
            <p:nvPr/>
          </p:nvSpPr>
          <p:spPr>
            <a:xfrm>
              <a:off x="0" y="-190500"/>
              <a:ext cx="14850475" cy="1803580"/>
            </a:xfrm>
            <a:prstGeom prst="rect">
              <a:avLst/>
            </a:prstGeom>
          </p:spPr>
          <p:txBody>
            <a:bodyPr lIns="0" tIns="0" rIns="0" bIns="0" rtlCol="0" anchor="t"/>
            <a:lstStyle/>
            <a:p>
              <a:pPr algn="l">
                <a:lnSpc>
                  <a:spcPts val="4872"/>
                </a:lnSpc>
              </a:pPr>
              <a:r>
                <a:rPr lang="en-US" sz="2900">
                  <a:solidFill>
                    <a:srgbClr val="FFFFFF"/>
                  </a:solidFill>
                  <a:latin typeface="Arial"/>
                  <a:ea typeface="Arial"/>
                  <a:cs typeface="Arial"/>
                  <a:sym typeface="Arial"/>
                </a:rPr>
                <a:t>1. What other types of immigration can you think of? Is all immigration one way?</a:t>
              </a:r>
            </a:p>
          </p:txBody>
        </p:sp>
      </p:grpSp>
      <p:grpSp>
        <p:nvGrpSpPr>
          <p:cNvPr id="19" name="Group 19"/>
          <p:cNvGrpSpPr/>
          <p:nvPr/>
        </p:nvGrpSpPr>
        <p:grpSpPr>
          <a:xfrm>
            <a:off x="777484" y="2896343"/>
            <a:ext cx="10846852" cy="1139995"/>
            <a:chOff x="0" y="0"/>
            <a:chExt cx="14462469" cy="1519993"/>
          </a:xfrm>
        </p:grpSpPr>
        <p:sp>
          <p:nvSpPr>
            <p:cNvPr id="20" name="Freeform 20"/>
            <p:cNvSpPr/>
            <p:nvPr/>
          </p:nvSpPr>
          <p:spPr>
            <a:xfrm>
              <a:off x="0" y="0"/>
              <a:ext cx="14462469" cy="1519993"/>
            </a:xfrm>
            <a:custGeom>
              <a:avLst/>
              <a:gdLst/>
              <a:ahLst/>
              <a:cxnLst/>
              <a:rect l="l" t="t" r="r" b="b"/>
              <a:pathLst>
                <a:path w="14462469" h="1519993">
                  <a:moveTo>
                    <a:pt x="0" y="0"/>
                  </a:moveTo>
                  <a:lnTo>
                    <a:pt x="14462469" y="0"/>
                  </a:lnTo>
                  <a:lnTo>
                    <a:pt x="14462469" y="1519993"/>
                  </a:lnTo>
                  <a:lnTo>
                    <a:pt x="0" y="1519993"/>
                  </a:lnTo>
                  <a:close/>
                </a:path>
              </a:pathLst>
            </a:custGeom>
            <a:solidFill>
              <a:srgbClr val="951B81">
                <a:alpha val="0"/>
              </a:srgbClr>
            </a:solidFill>
          </p:spPr>
          <p:txBody>
            <a:bodyPr/>
            <a:lstStyle/>
            <a:p>
              <a:endParaRPr lang="en-GB"/>
            </a:p>
          </p:txBody>
        </p:sp>
        <p:sp>
          <p:nvSpPr>
            <p:cNvPr id="21" name="TextBox 21"/>
            <p:cNvSpPr txBox="1"/>
            <p:nvPr/>
          </p:nvSpPr>
          <p:spPr>
            <a:xfrm>
              <a:off x="0" y="-190500"/>
              <a:ext cx="14462469" cy="1710493"/>
            </a:xfrm>
            <a:prstGeom prst="rect">
              <a:avLst/>
            </a:prstGeom>
          </p:spPr>
          <p:txBody>
            <a:bodyPr lIns="0" tIns="0" rIns="0" bIns="0" rtlCol="0" anchor="t"/>
            <a:lstStyle/>
            <a:p>
              <a:pPr algn="l">
                <a:lnSpc>
                  <a:spcPts val="4872"/>
                </a:lnSpc>
              </a:pPr>
              <a:r>
                <a:rPr lang="en-US" sz="2900">
                  <a:solidFill>
                    <a:srgbClr val="FFFFFF"/>
                  </a:solidFill>
                  <a:latin typeface="Arial"/>
                  <a:ea typeface="Arial"/>
                  <a:cs typeface="Arial"/>
                  <a:sym typeface="Arial"/>
                </a:rPr>
                <a:t>2. Is being able to communicate in English enough? Should support be given to improve literacy? </a:t>
              </a:r>
            </a:p>
          </p:txBody>
        </p:sp>
      </p:grpSp>
      <p:grpSp>
        <p:nvGrpSpPr>
          <p:cNvPr id="22" name="Group 22"/>
          <p:cNvGrpSpPr/>
          <p:nvPr/>
        </p:nvGrpSpPr>
        <p:grpSpPr>
          <a:xfrm>
            <a:off x="645566" y="4470661"/>
            <a:ext cx="10978770" cy="672839"/>
            <a:chOff x="0" y="0"/>
            <a:chExt cx="14876484" cy="911713"/>
          </a:xfrm>
        </p:grpSpPr>
        <p:sp>
          <p:nvSpPr>
            <p:cNvPr id="23" name="Freeform 23"/>
            <p:cNvSpPr/>
            <p:nvPr/>
          </p:nvSpPr>
          <p:spPr>
            <a:xfrm>
              <a:off x="0" y="0"/>
              <a:ext cx="14876484" cy="911713"/>
            </a:xfrm>
            <a:custGeom>
              <a:avLst/>
              <a:gdLst/>
              <a:ahLst/>
              <a:cxnLst/>
              <a:rect l="l" t="t" r="r" b="b"/>
              <a:pathLst>
                <a:path w="14876484" h="911713">
                  <a:moveTo>
                    <a:pt x="0" y="0"/>
                  </a:moveTo>
                  <a:lnTo>
                    <a:pt x="14876484" y="0"/>
                  </a:lnTo>
                  <a:lnTo>
                    <a:pt x="14876484" y="911713"/>
                  </a:lnTo>
                  <a:lnTo>
                    <a:pt x="0" y="911713"/>
                  </a:lnTo>
                  <a:close/>
                </a:path>
              </a:pathLst>
            </a:custGeom>
            <a:solidFill>
              <a:srgbClr val="951B81">
                <a:alpha val="0"/>
              </a:srgbClr>
            </a:solidFill>
          </p:spPr>
          <p:txBody>
            <a:bodyPr/>
            <a:lstStyle/>
            <a:p>
              <a:endParaRPr lang="en-GB"/>
            </a:p>
          </p:txBody>
        </p:sp>
        <p:sp>
          <p:nvSpPr>
            <p:cNvPr id="24" name="TextBox 24"/>
            <p:cNvSpPr txBox="1"/>
            <p:nvPr/>
          </p:nvSpPr>
          <p:spPr>
            <a:xfrm>
              <a:off x="0" y="-200025"/>
              <a:ext cx="14876484" cy="1111738"/>
            </a:xfrm>
            <a:prstGeom prst="rect">
              <a:avLst/>
            </a:prstGeom>
          </p:spPr>
          <p:txBody>
            <a:bodyPr lIns="0" tIns="0" rIns="0" bIns="0" rtlCol="0" anchor="t"/>
            <a:lstStyle/>
            <a:p>
              <a:pPr algn="l">
                <a:lnSpc>
                  <a:spcPts val="5040"/>
                </a:lnSpc>
              </a:pPr>
              <a:r>
                <a:rPr lang="en-US" sz="3000">
                  <a:solidFill>
                    <a:srgbClr val="FFFFFF"/>
                  </a:solidFill>
                  <a:latin typeface="Arial"/>
                  <a:ea typeface="Arial"/>
                  <a:cs typeface="Arial"/>
                  <a:sym typeface="Arial"/>
                </a:rPr>
                <a:t>3. What would you put in a citizenship test for the UK?</a:t>
              </a:r>
            </a:p>
          </p:txBody>
        </p:sp>
      </p:grpSp>
      <p:grpSp>
        <p:nvGrpSpPr>
          <p:cNvPr id="25" name="Group 25"/>
          <p:cNvGrpSpPr/>
          <p:nvPr/>
        </p:nvGrpSpPr>
        <p:grpSpPr>
          <a:xfrm>
            <a:off x="777484" y="7954054"/>
            <a:ext cx="11061223" cy="1192530"/>
            <a:chOff x="0" y="0"/>
            <a:chExt cx="14748297" cy="1590040"/>
          </a:xfrm>
        </p:grpSpPr>
        <p:sp>
          <p:nvSpPr>
            <p:cNvPr id="26" name="Freeform 26"/>
            <p:cNvSpPr/>
            <p:nvPr/>
          </p:nvSpPr>
          <p:spPr>
            <a:xfrm>
              <a:off x="0" y="0"/>
              <a:ext cx="14748298" cy="1590040"/>
            </a:xfrm>
            <a:custGeom>
              <a:avLst/>
              <a:gdLst/>
              <a:ahLst/>
              <a:cxnLst/>
              <a:rect l="l" t="t" r="r" b="b"/>
              <a:pathLst>
                <a:path w="14748298" h="1590040">
                  <a:moveTo>
                    <a:pt x="0" y="0"/>
                  </a:moveTo>
                  <a:lnTo>
                    <a:pt x="14748298" y="0"/>
                  </a:lnTo>
                  <a:lnTo>
                    <a:pt x="14748298" y="1590040"/>
                  </a:lnTo>
                  <a:lnTo>
                    <a:pt x="0" y="1590040"/>
                  </a:lnTo>
                  <a:close/>
                </a:path>
              </a:pathLst>
            </a:custGeom>
            <a:solidFill>
              <a:srgbClr val="951B81">
                <a:alpha val="0"/>
              </a:srgbClr>
            </a:solidFill>
          </p:spPr>
          <p:txBody>
            <a:bodyPr/>
            <a:lstStyle/>
            <a:p>
              <a:endParaRPr lang="en-GB"/>
            </a:p>
          </p:txBody>
        </p:sp>
        <p:sp>
          <p:nvSpPr>
            <p:cNvPr id="27" name="TextBox 27"/>
            <p:cNvSpPr txBox="1"/>
            <p:nvPr/>
          </p:nvSpPr>
          <p:spPr>
            <a:xfrm>
              <a:off x="0" y="-200025"/>
              <a:ext cx="14748297" cy="1790065"/>
            </a:xfrm>
            <a:prstGeom prst="rect">
              <a:avLst/>
            </a:prstGeom>
          </p:spPr>
          <p:txBody>
            <a:bodyPr lIns="0" tIns="0" rIns="0" bIns="0" rtlCol="0" anchor="t"/>
            <a:lstStyle/>
            <a:p>
              <a:pPr algn="l">
                <a:lnSpc>
                  <a:spcPts val="5040"/>
                </a:lnSpc>
              </a:pPr>
              <a:r>
                <a:rPr lang="en-US" sz="3000">
                  <a:solidFill>
                    <a:srgbClr val="FFFFFF"/>
                  </a:solidFill>
                  <a:latin typeface="Arial"/>
                  <a:ea typeface="Arial"/>
                  <a:cs typeface="Arial"/>
                  <a:sym typeface="Arial"/>
                </a:rPr>
                <a:t>5. Why are immigrants often treated poorly? What can we do to educate people to stop this happening?</a:t>
              </a:r>
            </a:p>
          </p:txBody>
        </p:sp>
      </p:grpSp>
      <p:grpSp>
        <p:nvGrpSpPr>
          <p:cNvPr id="28" name="Group 28"/>
          <p:cNvGrpSpPr/>
          <p:nvPr/>
        </p:nvGrpSpPr>
        <p:grpSpPr>
          <a:xfrm>
            <a:off x="777484" y="5641390"/>
            <a:ext cx="10965082" cy="1840697"/>
            <a:chOff x="0" y="0"/>
            <a:chExt cx="14620110" cy="2454262"/>
          </a:xfrm>
        </p:grpSpPr>
        <p:sp>
          <p:nvSpPr>
            <p:cNvPr id="29" name="Freeform 29"/>
            <p:cNvSpPr/>
            <p:nvPr/>
          </p:nvSpPr>
          <p:spPr>
            <a:xfrm>
              <a:off x="0" y="0"/>
              <a:ext cx="14620111" cy="2454262"/>
            </a:xfrm>
            <a:custGeom>
              <a:avLst/>
              <a:gdLst/>
              <a:ahLst/>
              <a:cxnLst/>
              <a:rect l="l" t="t" r="r" b="b"/>
              <a:pathLst>
                <a:path w="14620111" h="2454262">
                  <a:moveTo>
                    <a:pt x="0" y="0"/>
                  </a:moveTo>
                  <a:lnTo>
                    <a:pt x="14620111" y="0"/>
                  </a:lnTo>
                  <a:lnTo>
                    <a:pt x="14620111" y="2454262"/>
                  </a:lnTo>
                  <a:lnTo>
                    <a:pt x="0" y="2454262"/>
                  </a:lnTo>
                  <a:close/>
                </a:path>
              </a:pathLst>
            </a:custGeom>
            <a:solidFill>
              <a:srgbClr val="951B81">
                <a:alpha val="0"/>
              </a:srgbClr>
            </a:solidFill>
          </p:spPr>
          <p:txBody>
            <a:bodyPr/>
            <a:lstStyle/>
            <a:p>
              <a:endParaRPr lang="en-GB"/>
            </a:p>
          </p:txBody>
        </p:sp>
        <p:sp>
          <p:nvSpPr>
            <p:cNvPr id="30" name="TextBox 30"/>
            <p:cNvSpPr txBox="1"/>
            <p:nvPr/>
          </p:nvSpPr>
          <p:spPr>
            <a:xfrm>
              <a:off x="0" y="-200025"/>
              <a:ext cx="14620110" cy="2654287"/>
            </a:xfrm>
            <a:prstGeom prst="rect">
              <a:avLst/>
            </a:prstGeom>
          </p:spPr>
          <p:txBody>
            <a:bodyPr lIns="0" tIns="0" rIns="0" bIns="0" rtlCol="0" anchor="t"/>
            <a:lstStyle/>
            <a:p>
              <a:pPr algn="l">
                <a:lnSpc>
                  <a:spcPts val="5040"/>
                </a:lnSpc>
              </a:pPr>
              <a:r>
                <a:rPr lang="en-US" sz="3000">
                  <a:solidFill>
                    <a:srgbClr val="FFFFFF"/>
                  </a:solidFill>
                  <a:latin typeface="Arial"/>
                  <a:ea typeface="Arial"/>
                  <a:cs typeface="Arial"/>
                  <a:sym typeface="Arial"/>
                </a:rPr>
                <a:t>4. The picture that was shown was of a group of politics youtubers with degrees trying the citizenship test and only 3/5 passed. What does that tell you about the test?</a:t>
              </a:r>
            </a:p>
          </p:txBody>
        </p:sp>
      </p:grpSp>
      <p:sp>
        <p:nvSpPr>
          <p:cNvPr id="31" name="Freeform 31" descr="A group of people holding signs  Description automatically generated"/>
          <p:cNvSpPr/>
          <p:nvPr/>
        </p:nvSpPr>
        <p:spPr>
          <a:xfrm>
            <a:off x="14676365" y="7319744"/>
            <a:ext cx="3484210" cy="2322806"/>
          </a:xfrm>
          <a:custGeom>
            <a:avLst/>
            <a:gdLst/>
            <a:ahLst/>
            <a:cxnLst/>
            <a:rect l="l" t="t" r="r" b="b"/>
            <a:pathLst>
              <a:path w="3484210" h="2322806">
                <a:moveTo>
                  <a:pt x="0" y="0"/>
                </a:moveTo>
                <a:lnTo>
                  <a:pt x="3484210" y="0"/>
                </a:lnTo>
                <a:lnTo>
                  <a:pt x="3484210" y="2322806"/>
                </a:lnTo>
                <a:lnTo>
                  <a:pt x="0" y="2322806"/>
                </a:lnTo>
                <a:lnTo>
                  <a:pt x="0" y="0"/>
                </a:lnTo>
                <a:close/>
              </a:path>
            </a:pathLst>
          </a:custGeom>
          <a:blipFill>
            <a:blip r:embed="rId4"/>
            <a:stretch>
              <a:fillRect/>
            </a:stretch>
          </a:blipFill>
        </p:spPr>
        <p:txBody>
          <a:bodyPr/>
          <a:lstStyle/>
          <a:p>
            <a:endParaRPr lang="en-GB"/>
          </a:p>
        </p:txBody>
      </p:sp>
      <p:sp>
        <p:nvSpPr>
          <p:cNvPr id="32" name="Freeform 32" descr="A picture containing text, writing implement, stationary, pencil  Description automatically generated"/>
          <p:cNvSpPr/>
          <p:nvPr/>
        </p:nvSpPr>
        <p:spPr>
          <a:xfrm>
            <a:off x="14809397" y="3510611"/>
            <a:ext cx="3218146" cy="2100166"/>
          </a:xfrm>
          <a:custGeom>
            <a:avLst/>
            <a:gdLst/>
            <a:ahLst/>
            <a:cxnLst/>
            <a:rect l="l" t="t" r="r" b="b"/>
            <a:pathLst>
              <a:path w="3218146" h="2100166">
                <a:moveTo>
                  <a:pt x="0" y="0"/>
                </a:moveTo>
                <a:lnTo>
                  <a:pt x="3218146" y="0"/>
                </a:lnTo>
                <a:lnTo>
                  <a:pt x="3218146" y="2100166"/>
                </a:lnTo>
                <a:lnTo>
                  <a:pt x="0" y="2100166"/>
                </a:lnTo>
                <a:lnTo>
                  <a:pt x="0" y="0"/>
                </a:lnTo>
                <a:close/>
              </a:path>
            </a:pathLst>
          </a:custGeom>
          <a:blipFill>
            <a:blip r:embed="rId5"/>
            <a:stretch>
              <a:fillRect t="-1103" b="-1103"/>
            </a:stretch>
          </a:blipFill>
        </p:spPr>
        <p:txBody>
          <a:bodyPr/>
          <a:lstStyle/>
          <a:p>
            <a:endParaRPr lang="en-GB"/>
          </a:p>
        </p:txBody>
      </p:sp>
      <p:sp>
        <p:nvSpPr>
          <p:cNvPr id="33" name="Freeform 33"/>
          <p:cNvSpPr/>
          <p:nvPr/>
        </p:nvSpPr>
        <p:spPr>
          <a:xfrm>
            <a:off x="12124157" y="5279326"/>
            <a:ext cx="5770354" cy="3205244"/>
          </a:xfrm>
          <a:custGeom>
            <a:avLst/>
            <a:gdLst/>
            <a:ahLst/>
            <a:cxnLst/>
            <a:rect l="l" t="t" r="r" b="b"/>
            <a:pathLst>
              <a:path w="5770354" h="3205244">
                <a:moveTo>
                  <a:pt x="0" y="0"/>
                </a:moveTo>
                <a:lnTo>
                  <a:pt x="5770354" y="0"/>
                </a:lnTo>
                <a:lnTo>
                  <a:pt x="5770354" y="3205244"/>
                </a:lnTo>
                <a:lnTo>
                  <a:pt x="0" y="3205244"/>
                </a:lnTo>
                <a:lnTo>
                  <a:pt x="0" y="0"/>
                </a:lnTo>
                <a:close/>
              </a:path>
            </a:pathLst>
          </a:custGeom>
          <a:blipFill>
            <a:blip r:embed="rId6"/>
            <a:stretch>
              <a:fillRect/>
            </a:stretch>
          </a:blipFill>
        </p:spPr>
        <p:txBody>
          <a:bodyPr/>
          <a:lstStyle/>
          <a:p>
            <a:endParaRPr lang="en-GB"/>
          </a:p>
        </p:txBody>
      </p:sp>
      <p:sp>
        <p:nvSpPr>
          <p:cNvPr id="34" name="Freeform 34"/>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7"/>
            <a:stretch>
              <a:fillRect b="-714"/>
            </a:stretch>
          </a:blipFill>
        </p:spPr>
        <p:txBody>
          <a:bodyPr/>
          <a:lstStyle/>
          <a:p>
            <a:endParaRPr lang="en-GB"/>
          </a:p>
        </p:txBody>
      </p:sp>
      <p:sp>
        <p:nvSpPr>
          <p:cNvPr id="35" name="Freeform 35"/>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6" name="Freeform 36"/>
          <p:cNvSpPr/>
          <p:nvPr/>
        </p:nvSpPr>
        <p:spPr>
          <a:xfrm rot="532652">
            <a:off x="11396095" y="6048614"/>
            <a:ext cx="885222" cy="316467"/>
          </a:xfrm>
          <a:custGeom>
            <a:avLst/>
            <a:gdLst/>
            <a:ahLst/>
            <a:cxnLst/>
            <a:rect l="l" t="t" r="r" b="b"/>
            <a:pathLst>
              <a:path w="885222" h="316467">
                <a:moveTo>
                  <a:pt x="0" y="0"/>
                </a:moveTo>
                <a:lnTo>
                  <a:pt x="885223" y="0"/>
                </a:lnTo>
                <a:lnTo>
                  <a:pt x="885223" y="316467"/>
                </a:lnTo>
                <a:lnTo>
                  <a:pt x="0" y="316467"/>
                </a:lnTo>
                <a:lnTo>
                  <a:pt x="0" y="0"/>
                </a:lnTo>
                <a:close/>
              </a:path>
            </a:pathLst>
          </a:custGeom>
          <a:blipFill>
            <a:blip r:embed="rId1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GB"/>
          </a:p>
        </p:txBody>
      </p:sp>
      <p:sp>
        <p:nvSpPr>
          <p:cNvPr id="37" name="TextBox 37"/>
          <p:cNvSpPr txBox="1"/>
          <p:nvPr/>
        </p:nvSpPr>
        <p:spPr>
          <a:xfrm>
            <a:off x="153825" y="9720271"/>
            <a:ext cx="3179742"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15</a:t>
            </a:r>
          </a:p>
        </p:txBody>
      </p:sp>
      <p:sp>
        <p:nvSpPr>
          <p:cNvPr id="38" name="TextBox 38"/>
          <p:cNvSpPr txBox="1"/>
          <p:nvPr/>
        </p:nvSpPr>
        <p:spPr>
          <a:xfrm>
            <a:off x="153825" y="170733"/>
            <a:ext cx="7802233" cy="344805"/>
          </a:xfrm>
          <a:prstGeom prst="rect">
            <a:avLst/>
          </a:prstGeom>
        </p:spPr>
        <p:txBody>
          <a:bodyPr lIns="0" tIns="0" rIns="0" bIns="0" rtlCol="0" anchor="t">
            <a:spAutoFit/>
          </a:bodyPr>
          <a:lstStyle/>
          <a:p>
            <a:pPr algn="just">
              <a:lnSpc>
                <a:spcPts val="2520"/>
              </a:lnSpc>
              <a:spcBef>
                <a:spcPct val="0"/>
              </a:spcBef>
            </a:pPr>
            <a:r>
              <a:rPr lang="en-US" sz="1800" b="1">
                <a:solidFill>
                  <a:srgbClr val="000000"/>
                </a:solidFill>
                <a:latin typeface="Arial Bold"/>
                <a:ea typeface="Arial Bold"/>
                <a:cs typeface="Arial Bold"/>
                <a:sym typeface="Arial Bold"/>
              </a:rPr>
              <a:t>Take 20 Activity Choice 2 – True or False</a:t>
            </a:r>
          </a:p>
        </p:txBody>
      </p:sp>
      <p:sp>
        <p:nvSpPr>
          <p:cNvPr id="39" name="Freeform 39"/>
          <p:cNvSpPr/>
          <p:nvPr/>
        </p:nvSpPr>
        <p:spPr>
          <a:xfrm>
            <a:off x="12124157" y="1873531"/>
            <a:ext cx="3663553" cy="2440842"/>
          </a:xfrm>
          <a:custGeom>
            <a:avLst/>
            <a:gdLst/>
            <a:ahLst/>
            <a:cxnLst/>
            <a:rect l="l" t="t" r="r" b="b"/>
            <a:pathLst>
              <a:path w="3663553" h="2440842">
                <a:moveTo>
                  <a:pt x="0" y="0"/>
                </a:moveTo>
                <a:lnTo>
                  <a:pt x="3663553" y="0"/>
                </a:lnTo>
                <a:lnTo>
                  <a:pt x="3663553" y="2440843"/>
                </a:lnTo>
                <a:lnTo>
                  <a:pt x="0" y="2440843"/>
                </a:lnTo>
                <a:lnTo>
                  <a:pt x="0" y="0"/>
                </a:lnTo>
                <a:close/>
              </a:path>
            </a:pathLst>
          </a:custGeom>
          <a:blipFill>
            <a:blip r:embed="rId12"/>
            <a:stretch>
              <a:fillRect/>
            </a:stretch>
          </a:blipFill>
        </p:spPr>
        <p:txBody>
          <a:bodyPr/>
          <a:lstStyle/>
          <a:p>
            <a:endParaRPr lang="en-GB"/>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grpSp>
        <p:nvGrpSpPr>
          <p:cNvPr id="2" name="Group 2"/>
          <p:cNvGrpSpPr/>
          <p:nvPr/>
        </p:nvGrpSpPr>
        <p:grpSpPr>
          <a:xfrm>
            <a:off x="4593131" y="854929"/>
            <a:ext cx="9525284" cy="1046169"/>
            <a:chOff x="0" y="0"/>
            <a:chExt cx="12700379" cy="1394892"/>
          </a:xfrm>
        </p:grpSpPr>
        <p:sp>
          <p:nvSpPr>
            <p:cNvPr id="3" name="Freeform 3"/>
            <p:cNvSpPr/>
            <p:nvPr/>
          </p:nvSpPr>
          <p:spPr>
            <a:xfrm>
              <a:off x="0" y="0"/>
              <a:ext cx="12700379" cy="1394892"/>
            </a:xfrm>
            <a:custGeom>
              <a:avLst/>
              <a:gdLst/>
              <a:ahLst/>
              <a:cxnLst/>
              <a:rect l="l" t="t" r="r" b="b"/>
              <a:pathLst>
                <a:path w="12700379" h="1394892">
                  <a:moveTo>
                    <a:pt x="0" y="0"/>
                  </a:moveTo>
                  <a:lnTo>
                    <a:pt x="12700379" y="0"/>
                  </a:lnTo>
                  <a:lnTo>
                    <a:pt x="12700379" y="1394892"/>
                  </a:lnTo>
                  <a:lnTo>
                    <a:pt x="0" y="1394892"/>
                  </a:lnTo>
                  <a:close/>
                </a:path>
              </a:pathLst>
            </a:custGeom>
            <a:solidFill>
              <a:srgbClr val="000000">
                <a:alpha val="0"/>
              </a:srgbClr>
            </a:solidFill>
          </p:spPr>
          <p:txBody>
            <a:bodyPr/>
            <a:lstStyle/>
            <a:p>
              <a:endParaRPr lang="en-GB"/>
            </a:p>
          </p:txBody>
        </p:sp>
        <p:sp>
          <p:nvSpPr>
            <p:cNvPr id="4" name="TextBox 4"/>
            <p:cNvSpPr txBox="1"/>
            <p:nvPr/>
          </p:nvSpPr>
          <p:spPr>
            <a:xfrm>
              <a:off x="0" y="-47625"/>
              <a:ext cx="12700379" cy="1442517"/>
            </a:xfrm>
            <a:prstGeom prst="rect">
              <a:avLst/>
            </a:prstGeom>
          </p:spPr>
          <p:txBody>
            <a:bodyPr lIns="0" tIns="0" rIns="0" bIns="0" rtlCol="0" anchor="ctr"/>
            <a:lstStyle/>
            <a:p>
              <a:pPr algn="ctr">
                <a:lnSpc>
                  <a:spcPts val="5615"/>
                </a:lnSpc>
              </a:pPr>
              <a:r>
                <a:rPr lang="en-US" sz="5199" b="1" spc="-31">
                  <a:solidFill>
                    <a:srgbClr val="000000"/>
                  </a:solidFill>
                  <a:latin typeface="Arial Bold"/>
                  <a:ea typeface="Arial Bold"/>
                  <a:cs typeface="Arial Bold"/>
                  <a:sym typeface="Arial Bold"/>
                </a:rPr>
                <a:t>History of Immigration</a:t>
              </a:r>
            </a:p>
          </p:txBody>
        </p:sp>
      </p:grpSp>
      <p:sp>
        <p:nvSpPr>
          <p:cNvPr id="5" name="Freeform 5"/>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6" name="Freeform 6"/>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grpSp>
        <p:nvGrpSpPr>
          <p:cNvPr id="7" name="Group 7"/>
          <p:cNvGrpSpPr/>
          <p:nvPr/>
        </p:nvGrpSpPr>
        <p:grpSpPr>
          <a:xfrm>
            <a:off x="1028700" y="2568956"/>
            <a:ext cx="11169697" cy="6079744"/>
            <a:chOff x="0" y="0"/>
            <a:chExt cx="14892929" cy="8106325"/>
          </a:xfrm>
        </p:grpSpPr>
        <p:sp>
          <p:nvSpPr>
            <p:cNvPr id="8" name="Freeform 8"/>
            <p:cNvSpPr/>
            <p:nvPr/>
          </p:nvSpPr>
          <p:spPr>
            <a:xfrm>
              <a:off x="0" y="0"/>
              <a:ext cx="14892930" cy="8106325"/>
            </a:xfrm>
            <a:custGeom>
              <a:avLst/>
              <a:gdLst/>
              <a:ahLst/>
              <a:cxnLst/>
              <a:rect l="l" t="t" r="r" b="b"/>
              <a:pathLst>
                <a:path w="14892930" h="8106325">
                  <a:moveTo>
                    <a:pt x="0" y="0"/>
                  </a:moveTo>
                  <a:lnTo>
                    <a:pt x="14892930" y="0"/>
                  </a:lnTo>
                  <a:lnTo>
                    <a:pt x="14892930" y="8106325"/>
                  </a:lnTo>
                  <a:lnTo>
                    <a:pt x="0" y="8106325"/>
                  </a:lnTo>
                  <a:close/>
                </a:path>
              </a:pathLst>
            </a:custGeom>
            <a:solidFill>
              <a:srgbClr val="000000">
                <a:alpha val="0"/>
              </a:srgbClr>
            </a:solidFill>
          </p:spPr>
          <p:txBody>
            <a:bodyPr/>
            <a:lstStyle/>
            <a:p>
              <a:endParaRPr lang="en-GB"/>
            </a:p>
          </p:txBody>
        </p:sp>
        <p:sp>
          <p:nvSpPr>
            <p:cNvPr id="9" name="TextBox 9"/>
            <p:cNvSpPr txBox="1"/>
            <p:nvPr/>
          </p:nvSpPr>
          <p:spPr>
            <a:xfrm>
              <a:off x="0" y="-161925"/>
              <a:ext cx="14892929" cy="8268250"/>
            </a:xfrm>
            <a:prstGeom prst="rect">
              <a:avLst/>
            </a:prstGeom>
          </p:spPr>
          <p:txBody>
            <a:bodyPr lIns="0" tIns="0" rIns="0" bIns="0" rtlCol="0" anchor="t"/>
            <a:lstStyle/>
            <a:p>
              <a:pPr algn="l">
                <a:lnSpc>
                  <a:spcPts val="4800"/>
                </a:lnSpc>
              </a:pPr>
              <a:r>
                <a:rPr lang="en-US" sz="3200" spc="29">
                  <a:solidFill>
                    <a:srgbClr val="000000"/>
                  </a:solidFill>
                  <a:latin typeface="Arial"/>
                  <a:ea typeface="Arial"/>
                  <a:cs typeface="Arial"/>
                  <a:sym typeface="Arial"/>
                </a:rPr>
                <a:t>The UK has historically had a significant presence of immigration, particularly as a result of the British Empire. However, over the last 75 years, there have been several instances of increased immigration in some form.</a:t>
              </a:r>
            </a:p>
            <a:p>
              <a:pPr algn="l">
                <a:lnSpc>
                  <a:spcPts val="4800"/>
                </a:lnSpc>
              </a:pPr>
              <a:endParaRPr lang="en-US" sz="3200" spc="29">
                <a:solidFill>
                  <a:srgbClr val="000000"/>
                </a:solidFill>
                <a:latin typeface="Arial"/>
                <a:ea typeface="Arial"/>
                <a:cs typeface="Arial"/>
                <a:sym typeface="Arial"/>
              </a:endParaRPr>
            </a:p>
            <a:p>
              <a:pPr algn="l">
                <a:lnSpc>
                  <a:spcPts val="4800"/>
                </a:lnSpc>
              </a:pPr>
              <a:r>
                <a:rPr lang="en-US" sz="3200" spc="28">
                  <a:solidFill>
                    <a:srgbClr val="000000"/>
                  </a:solidFill>
                  <a:latin typeface="Arial"/>
                  <a:ea typeface="Arial"/>
                  <a:cs typeface="Arial"/>
                  <a:sym typeface="Arial"/>
                </a:rPr>
                <a:t>Over the next few slides, I will show you a date, and you need to tell me what happened. </a:t>
              </a:r>
            </a:p>
            <a:p>
              <a:pPr algn="l">
                <a:lnSpc>
                  <a:spcPts val="4800"/>
                </a:lnSpc>
              </a:pPr>
              <a:endParaRPr lang="en-US" sz="3200" spc="28">
                <a:solidFill>
                  <a:srgbClr val="000000"/>
                </a:solidFill>
                <a:latin typeface="Arial"/>
                <a:ea typeface="Arial"/>
                <a:cs typeface="Arial"/>
                <a:sym typeface="Arial"/>
              </a:endParaRPr>
            </a:p>
            <a:p>
              <a:pPr algn="l">
                <a:lnSpc>
                  <a:spcPts val="4800"/>
                </a:lnSpc>
              </a:pPr>
              <a:r>
                <a:rPr lang="en-US" sz="3200" spc="29">
                  <a:solidFill>
                    <a:srgbClr val="000000"/>
                  </a:solidFill>
                  <a:latin typeface="Arial"/>
                  <a:ea typeface="Arial"/>
                  <a:cs typeface="Arial"/>
                  <a:sym typeface="Arial"/>
                </a:rPr>
                <a:t>Which group of people immigrated to the UK in greater numbers and why?</a:t>
              </a:r>
            </a:p>
          </p:txBody>
        </p:sp>
      </p:grpSp>
      <p:sp>
        <p:nvSpPr>
          <p:cNvPr id="10" name="Freeform 10"/>
          <p:cNvSpPr/>
          <p:nvPr/>
        </p:nvSpPr>
        <p:spPr>
          <a:xfrm>
            <a:off x="12478116" y="3473215"/>
            <a:ext cx="5010856" cy="3340571"/>
          </a:xfrm>
          <a:custGeom>
            <a:avLst/>
            <a:gdLst/>
            <a:ahLst/>
            <a:cxnLst/>
            <a:rect l="l" t="t" r="r" b="b"/>
            <a:pathLst>
              <a:path w="5010856" h="3340571">
                <a:moveTo>
                  <a:pt x="0" y="0"/>
                </a:moveTo>
                <a:lnTo>
                  <a:pt x="5010856" y="0"/>
                </a:lnTo>
                <a:lnTo>
                  <a:pt x="5010856" y="3340570"/>
                </a:lnTo>
                <a:lnTo>
                  <a:pt x="0" y="3340570"/>
                </a:lnTo>
                <a:lnTo>
                  <a:pt x="0" y="0"/>
                </a:lnTo>
                <a:close/>
              </a:path>
            </a:pathLst>
          </a:custGeom>
          <a:blipFill>
            <a:blip r:embed="rId6"/>
            <a:stretch>
              <a:fillRect/>
            </a:stretch>
          </a:blipFill>
        </p:spPr>
        <p:txBody>
          <a:bodyPr/>
          <a:lstStyle/>
          <a:p>
            <a:endParaRPr lang="en-GB"/>
          </a:p>
        </p:txBody>
      </p:sp>
      <p:sp>
        <p:nvSpPr>
          <p:cNvPr id="11" name="TextBox 11"/>
          <p:cNvSpPr txBox="1"/>
          <p:nvPr/>
        </p:nvSpPr>
        <p:spPr>
          <a:xfrm>
            <a:off x="153825" y="9720271"/>
            <a:ext cx="2910549"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16</a:t>
            </a:r>
          </a:p>
        </p:txBody>
      </p:sp>
      <p:sp>
        <p:nvSpPr>
          <p:cNvPr id="12" name="TextBox 12"/>
          <p:cNvSpPr txBox="1"/>
          <p:nvPr/>
        </p:nvSpPr>
        <p:spPr>
          <a:xfrm>
            <a:off x="153825" y="170733"/>
            <a:ext cx="7802233" cy="309700"/>
          </a:xfrm>
          <a:prstGeom prst="rect">
            <a:avLst/>
          </a:prstGeom>
        </p:spPr>
        <p:txBody>
          <a:bodyPr lIns="0" tIns="0" rIns="0" bIns="0" rtlCol="0" anchor="t">
            <a:spAutoFit/>
          </a:bodyPr>
          <a:lstStyle/>
          <a:p>
            <a:pPr algn="just">
              <a:lnSpc>
                <a:spcPts val="2520"/>
              </a:lnSpc>
              <a:spcBef>
                <a:spcPct val="0"/>
              </a:spcBef>
            </a:pPr>
            <a:r>
              <a:rPr lang="en-US" sz="1800" b="1" dirty="0">
                <a:solidFill>
                  <a:srgbClr val="000000"/>
                </a:solidFill>
                <a:latin typeface="Arial Bold"/>
                <a:ea typeface="Arial Bold"/>
                <a:cs typeface="Arial Bold"/>
                <a:sym typeface="Arial Bold"/>
              </a:rPr>
              <a:t>Take 30 Activity – History of Immigration</a:t>
            </a:r>
          </a:p>
        </p:txBody>
      </p:sp>
      <p:sp>
        <p:nvSpPr>
          <p:cNvPr id="13" name="Freeform 13"/>
          <p:cNvSpPr/>
          <p:nvPr/>
        </p:nvSpPr>
        <p:spPr>
          <a:xfrm>
            <a:off x="16293801" y="849617"/>
            <a:ext cx="1111254" cy="1058469"/>
          </a:xfrm>
          <a:custGeom>
            <a:avLst/>
            <a:gdLst/>
            <a:ahLst/>
            <a:cxnLst/>
            <a:rect l="l" t="t" r="r" b="b"/>
            <a:pathLst>
              <a:path w="1111254" h="1058469">
                <a:moveTo>
                  <a:pt x="0" y="0"/>
                </a:moveTo>
                <a:lnTo>
                  <a:pt x="1111254" y="0"/>
                </a:lnTo>
                <a:lnTo>
                  <a:pt x="1111254" y="1058469"/>
                </a:lnTo>
                <a:lnTo>
                  <a:pt x="0" y="1058469"/>
                </a:lnTo>
                <a:lnTo>
                  <a:pt x="0" y="0"/>
                </a:lnTo>
                <a:close/>
              </a:path>
            </a:pathLst>
          </a:custGeom>
          <a:blipFill>
            <a:blip r:embed="rId7"/>
            <a:stretch>
              <a:fillRect/>
            </a:stretch>
          </a:blipFill>
        </p:spPr>
        <p:txBody>
          <a:bodyPr/>
          <a:lstStyle/>
          <a:p>
            <a:endParaRPr lang="en-GB"/>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grpSp>
        <p:nvGrpSpPr>
          <p:cNvPr id="2" name="Group 2"/>
          <p:cNvGrpSpPr/>
          <p:nvPr/>
        </p:nvGrpSpPr>
        <p:grpSpPr>
          <a:xfrm>
            <a:off x="6987266" y="246933"/>
            <a:ext cx="3568212" cy="1082417"/>
            <a:chOff x="0" y="0"/>
            <a:chExt cx="8739498" cy="2651126"/>
          </a:xfrm>
        </p:grpSpPr>
        <p:sp>
          <p:nvSpPr>
            <p:cNvPr id="3" name="Freeform 3"/>
            <p:cNvSpPr/>
            <p:nvPr/>
          </p:nvSpPr>
          <p:spPr>
            <a:xfrm>
              <a:off x="0" y="0"/>
              <a:ext cx="8739498" cy="2651126"/>
            </a:xfrm>
            <a:custGeom>
              <a:avLst/>
              <a:gdLst/>
              <a:ahLst/>
              <a:cxnLst/>
              <a:rect l="l" t="t" r="r" b="b"/>
              <a:pathLst>
                <a:path w="8739498" h="2651126">
                  <a:moveTo>
                    <a:pt x="0" y="0"/>
                  </a:moveTo>
                  <a:lnTo>
                    <a:pt x="8739498" y="0"/>
                  </a:lnTo>
                  <a:lnTo>
                    <a:pt x="8739498" y="2651126"/>
                  </a:lnTo>
                  <a:lnTo>
                    <a:pt x="0" y="2651126"/>
                  </a:lnTo>
                  <a:close/>
                </a:path>
              </a:pathLst>
            </a:custGeom>
            <a:solidFill>
              <a:srgbClr val="000000">
                <a:alpha val="0"/>
              </a:srgbClr>
            </a:solidFill>
          </p:spPr>
          <p:txBody>
            <a:bodyPr/>
            <a:lstStyle/>
            <a:p>
              <a:endParaRPr lang="en-GB"/>
            </a:p>
          </p:txBody>
        </p:sp>
        <p:sp>
          <p:nvSpPr>
            <p:cNvPr id="4" name="TextBox 4"/>
            <p:cNvSpPr txBox="1"/>
            <p:nvPr/>
          </p:nvSpPr>
          <p:spPr>
            <a:xfrm>
              <a:off x="0" y="-47625"/>
              <a:ext cx="8739498" cy="2698751"/>
            </a:xfrm>
            <a:prstGeom prst="rect">
              <a:avLst/>
            </a:prstGeom>
          </p:spPr>
          <p:txBody>
            <a:bodyPr lIns="0" tIns="0" rIns="0" bIns="0" rtlCol="0" anchor="ctr"/>
            <a:lstStyle/>
            <a:p>
              <a:pPr algn="l">
                <a:lnSpc>
                  <a:spcPts val="5615"/>
                </a:lnSpc>
              </a:pPr>
              <a:r>
                <a:rPr lang="en-US" sz="5199" b="1" spc="-31">
                  <a:solidFill>
                    <a:srgbClr val="951B81"/>
                  </a:solidFill>
                  <a:latin typeface="Arial Bold"/>
                  <a:ea typeface="Arial Bold"/>
                  <a:cs typeface="Arial Bold"/>
                  <a:sym typeface="Arial Bold"/>
                </a:rPr>
                <a:t>Late 1940s</a:t>
              </a:r>
            </a:p>
          </p:txBody>
        </p:sp>
      </p:grpSp>
      <p:sp>
        <p:nvSpPr>
          <p:cNvPr id="5" name="Freeform 5"/>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6" name="Freeform 6"/>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 name="TextBox 7"/>
          <p:cNvSpPr txBox="1"/>
          <p:nvPr/>
        </p:nvSpPr>
        <p:spPr>
          <a:xfrm>
            <a:off x="153825" y="170733"/>
            <a:ext cx="7802233" cy="309700"/>
          </a:xfrm>
          <a:prstGeom prst="rect">
            <a:avLst/>
          </a:prstGeom>
        </p:spPr>
        <p:txBody>
          <a:bodyPr lIns="0" tIns="0" rIns="0" bIns="0" rtlCol="0" anchor="t">
            <a:spAutoFit/>
          </a:bodyPr>
          <a:lstStyle/>
          <a:p>
            <a:pPr algn="just">
              <a:lnSpc>
                <a:spcPts val="2520"/>
              </a:lnSpc>
              <a:spcBef>
                <a:spcPct val="0"/>
              </a:spcBef>
            </a:pPr>
            <a:r>
              <a:rPr lang="en-US" sz="1800" b="1" dirty="0">
                <a:solidFill>
                  <a:srgbClr val="000000"/>
                </a:solidFill>
                <a:latin typeface="Arial Bold"/>
                <a:ea typeface="Arial Bold"/>
                <a:cs typeface="Arial Bold"/>
                <a:sym typeface="Arial Bold"/>
              </a:rPr>
              <a:t>Take 30 Activity – History of Immigration</a:t>
            </a:r>
          </a:p>
        </p:txBody>
      </p:sp>
      <p:sp>
        <p:nvSpPr>
          <p:cNvPr id="8" name="TextBox 8"/>
          <p:cNvSpPr txBox="1"/>
          <p:nvPr/>
        </p:nvSpPr>
        <p:spPr>
          <a:xfrm>
            <a:off x="153825" y="9720271"/>
            <a:ext cx="3083602"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17</a:t>
            </a:r>
          </a:p>
        </p:txBody>
      </p:sp>
      <p:grpSp>
        <p:nvGrpSpPr>
          <p:cNvPr id="9" name="Group 9"/>
          <p:cNvGrpSpPr/>
          <p:nvPr/>
        </p:nvGrpSpPr>
        <p:grpSpPr>
          <a:xfrm>
            <a:off x="624910" y="1499108"/>
            <a:ext cx="17395067" cy="7558659"/>
            <a:chOff x="0" y="0"/>
            <a:chExt cx="23193422" cy="10078212"/>
          </a:xfrm>
        </p:grpSpPr>
        <p:grpSp>
          <p:nvGrpSpPr>
            <p:cNvPr id="10" name="Group 10"/>
            <p:cNvGrpSpPr/>
            <p:nvPr/>
          </p:nvGrpSpPr>
          <p:grpSpPr>
            <a:xfrm>
              <a:off x="0" y="0"/>
              <a:ext cx="15581475" cy="10078212"/>
              <a:chOff x="0" y="0"/>
              <a:chExt cx="15581475" cy="10078212"/>
            </a:xfrm>
          </p:grpSpPr>
          <p:sp>
            <p:nvSpPr>
              <p:cNvPr id="11" name="Freeform 11"/>
              <p:cNvSpPr/>
              <p:nvPr/>
            </p:nvSpPr>
            <p:spPr>
              <a:xfrm>
                <a:off x="0" y="0"/>
                <a:ext cx="15581475" cy="10078212"/>
              </a:xfrm>
              <a:custGeom>
                <a:avLst/>
                <a:gdLst/>
                <a:ahLst/>
                <a:cxnLst/>
                <a:rect l="l" t="t" r="r" b="b"/>
                <a:pathLst>
                  <a:path w="15581475" h="10078212">
                    <a:moveTo>
                      <a:pt x="0" y="0"/>
                    </a:moveTo>
                    <a:lnTo>
                      <a:pt x="15581475" y="0"/>
                    </a:lnTo>
                    <a:lnTo>
                      <a:pt x="15581475" y="10078212"/>
                    </a:lnTo>
                    <a:lnTo>
                      <a:pt x="0" y="10078212"/>
                    </a:lnTo>
                    <a:close/>
                  </a:path>
                </a:pathLst>
              </a:custGeom>
              <a:solidFill>
                <a:srgbClr val="000000">
                  <a:alpha val="0"/>
                </a:srgbClr>
              </a:solidFill>
            </p:spPr>
            <p:txBody>
              <a:bodyPr/>
              <a:lstStyle/>
              <a:p>
                <a:endParaRPr lang="en-GB"/>
              </a:p>
            </p:txBody>
          </p:sp>
          <p:sp>
            <p:nvSpPr>
              <p:cNvPr id="12" name="TextBox 12"/>
              <p:cNvSpPr txBox="1"/>
              <p:nvPr/>
            </p:nvSpPr>
            <p:spPr>
              <a:xfrm>
                <a:off x="0" y="-133350"/>
                <a:ext cx="15581475" cy="10211562"/>
              </a:xfrm>
              <a:prstGeom prst="rect">
                <a:avLst/>
              </a:prstGeom>
            </p:spPr>
            <p:txBody>
              <a:bodyPr lIns="0" tIns="0" rIns="0" bIns="0" rtlCol="0" anchor="t"/>
              <a:lstStyle/>
              <a:p>
                <a:pPr algn="ctr">
                  <a:lnSpc>
                    <a:spcPts val="4049"/>
                  </a:lnSpc>
                </a:pPr>
                <a:r>
                  <a:rPr lang="en-US" sz="2699" spc="24">
                    <a:solidFill>
                      <a:srgbClr val="000000"/>
                    </a:solidFill>
                    <a:latin typeface="Arial"/>
                    <a:ea typeface="Arial"/>
                    <a:cs typeface="Arial"/>
                    <a:sym typeface="Arial"/>
                  </a:rPr>
                  <a:t>People from Caribbean Commonwealth countries came to the UK on the HMT Empire Windrush first in 1948 until the early 1970s, known as the Windrush generation. They helped rebuild the country after the Second World War and address labour shortages. Despite their skills and hard work across different sectors from the NHS, infrastructure, transport and more, they faced rampant racial discrimination and low wages.</a:t>
                </a:r>
              </a:p>
              <a:p>
                <a:pPr algn="ctr">
                  <a:lnSpc>
                    <a:spcPts val="4049"/>
                  </a:lnSpc>
                </a:pPr>
                <a:r>
                  <a:rPr lang="en-US" sz="2699" spc="24">
                    <a:solidFill>
                      <a:srgbClr val="000000"/>
                    </a:solidFill>
                    <a:latin typeface="Arial"/>
                    <a:ea typeface="Arial"/>
                    <a:cs typeface="Arial"/>
                    <a:sym typeface="Arial"/>
                  </a:rPr>
                  <a:t> </a:t>
                </a:r>
              </a:p>
              <a:p>
                <a:pPr algn="ctr">
                  <a:lnSpc>
                    <a:spcPts val="4049"/>
                  </a:lnSpc>
                </a:pPr>
                <a:r>
                  <a:rPr lang="en-US" sz="2699" spc="24">
                    <a:solidFill>
                      <a:srgbClr val="000000"/>
                    </a:solidFill>
                    <a:latin typeface="Arial"/>
                    <a:ea typeface="Arial"/>
                    <a:cs typeface="Arial"/>
                    <a:sym typeface="Arial"/>
                  </a:rPr>
                  <a:t>Although many people from the Windrush generation have always lived in the UK and contributed to British society, there was little documentation to prove their arrival because, at the time, they were invited to live here permanently as a gesture of goodwill. </a:t>
                </a:r>
              </a:p>
              <a:p>
                <a:pPr algn="ctr">
                  <a:lnSpc>
                    <a:spcPts val="4049"/>
                  </a:lnSpc>
                </a:pPr>
                <a:endParaRPr lang="en-US" sz="2699" spc="24">
                  <a:solidFill>
                    <a:srgbClr val="000000"/>
                  </a:solidFill>
                  <a:latin typeface="Arial"/>
                  <a:ea typeface="Arial"/>
                  <a:cs typeface="Arial"/>
                  <a:sym typeface="Arial"/>
                </a:endParaRPr>
              </a:p>
              <a:p>
                <a:pPr algn="ctr">
                  <a:lnSpc>
                    <a:spcPts val="4049"/>
                  </a:lnSpc>
                </a:pPr>
                <a:r>
                  <a:rPr lang="en-US" sz="2699" spc="25">
                    <a:solidFill>
                      <a:srgbClr val="000000"/>
                    </a:solidFill>
                    <a:latin typeface="Arial"/>
                    <a:ea typeface="Arial"/>
                    <a:cs typeface="Arial"/>
                    <a:sym typeface="Arial"/>
                  </a:rPr>
                  <a:t>In 2018, many were wrongfully denied rights, detained and threatened with or actually deported during the Windrush Scandal due to the 2013 Hostile Environment Policy introduced by the Home Office. </a:t>
                </a:r>
              </a:p>
            </p:txBody>
          </p:sp>
        </p:grpSp>
        <p:sp>
          <p:nvSpPr>
            <p:cNvPr id="13" name="Freeform 13"/>
            <p:cNvSpPr/>
            <p:nvPr/>
          </p:nvSpPr>
          <p:spPr>
            <a:xfrm>
              <a:off x="15581475" y="1613911"/>
              <a:ext cx="6937784" cy="5845083"/>
            </a:xfrm>
            <a:custGeom>
              <a:avLst/>
              <a:gdLst/>
              <a:ahLst/>
              <a:cxnLst/>
              <a:rect l="l" t="t" r="r" b="b"/>
              <a:pathLst>
                <a:path w="6937784" h="5845083">
                  <a:moveTo>
                    <a:pt x="0" y="0"/>
                  </a:moveTo>
                  <a:lnTo>
                    <a:pt x="6937784" y="0"/>
                  </a:lnTo>
                  <a:lnTo>
                    <a:pt x="6937784" y="5845083"/>
                  </a:lnTo>
                  <a:lnTo>
                    <a:pt x="0" y="5845083"/>
                  </a:lnTo>
                  <a:lnTo>
                    <a:pt x="0" y="0"/>
                  </a:lnTo>
                  <a:close/>
                </a:path>
              </a:pathLst>
            </a:custGeom>
            <a:blipFill>
              <a:blip r:embed="rId6"/>
              <a:stretch>
                <a:fillRect/>
              </a:stretch>
            </a:blipFill>
          </p:spPr>
          <p:txBody>
            <a:bodyPr/>
            <a:lstStyle/>
            <a:p>
              <a:endParaRPr lang="en-GB"/>
            </a:p>
          </p:txBody>
        </p:sp>
        <p:sp>
          <p:nvSpPr>
            <p:cNvPr id="14" name="TextBox 14"/>
            <p:cNvSpPr txBox="1"/>
            <p:nvPr/>
          </p:nvSpPr>
          <p:spPr>
            <a:xfrm>
              <a:off x="14907311" y="7420894"/>
              <a:ext cx="8286111" cy="210819"/>
            </a:xfrm>
            <a:prstGeom prst="rect">
              <a:avLst/>
            </a:prstGeom>
          </p:spPr>
          <p:txBody>
            <a:bodyPr lIns="0" tIns="0" rIns="0" bIns="0" rtlCol="0" anchor="t">
              <a:spAutoFit/>
            </a:bodyPr>
            <a:lstStyle/>
            <a:p>
              <a:pPr algn="ctr">
                <a:lnSpc>
                  <a:spcPts val="1260"/>
                </a:lnSpc>
              </a:pPr>
              <a:r>
                <a:rPr lang="en-US" sz="900">
                  <a:solidFill>
                    <a:srgbClr val="000000"/>
                  </a:solidFill>
                  <a:latin typeface="Arial"/>
                  <a:ea typeface="Arial"/>
                  <a:cs typeface="Arial"/>
                  <a:sym typeface="Arial"/>
                </a:rPr>
                <a:t>(Amanda Slater, The National Windrush Monument, 2022: https://www.flickr.com/photos/15181848@N02/52330887571)</a:t>
              </a:r>
            </a:p>
          </p:txBody>
        </p:sp>
      </p:grpSp>
      <p:sp>
        <p:nvSpPr>
          <p:cNvPr id="15" name="Freeform 15"/>
          <p:cNvSpPr/>
          <p:nvPr/>
        </p:nvSpPr>
        <p:spPr>
          <a:xfrm>
            <a:off x="16293801" y="849617"/>
            <a:ext cx="1111254" cy="1058469"/>
          </a:xfrm>
          <a:custGeom>
            <a:avLst/>
            <a:gdLst/>
            <a:ahLst/>
            <a:cxnLst/>
            <a:rect l="l" t="t" r="r" b="b"/>
            <a:pathLst>
              <a:path w="1111254" h="1058469">
                <a:moveTo>
                  <a:pt x="0" y="0"/>
                </a:moveTo>
                <a:lnTo>
                  <a:pt x="1111254" y="0"/>
                </a:lnTo>
                <a:lnTo>
                  <a:pt x="1111254" y="1058469"/>
                </a:lnTo>
                <a:lnTo>
                  <a:pt x="0" y="1058469"/>
                </a:lnTo>
                <a:lnTo>
                  <a:pt x="0" y="0"/>
                </a:lnTo>
                <a:close/>
              </a:path>
            </a:pathLst>
          </a:custGeom>
          <a:blipFill>
            <a:blip r:embed="rId7"/>
            <a:stretch>
              <a:fillRect/>
            </a:stretch>
          </a:blipFill>
        </p:spPr>
        <p:txBody>
          <a:bodyPr/>
          <a:lstStyle/>
          <a:p>
            <a:endParaRPr lang="en-GB"/>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grpSp>
        <p:nvGrpSpPr>
          <p:cNvPr id="2" name="Group 2"/>
          <p:cNvGrpSpPr/>
          <p:nvPr/>
        </p:nvGrpSpPr>
        <p:grpSpPr>
          <a:xfrm>
            <a:off x="3093537" y="4225899"/>
            <a:ext cx="12989968" cy="1082417"/>
            <a:chOff x="0" y="0"/>
            <a:chExt cx="31815874" cy="2651126"/>
          </a:xfrm>
        </p:grpSpPr>
        <p:sp>
          <p:nvSpPr>
            <p:cNvPr id="3" name="Freeform 3"/>
            <p:cNvSpPr/>
            <p:nvPr/>
          </p:nvSpPr>
          <p:spPr>
            <a:xfrm>
              <a:off x="0" y="0"/>
              <a:ext cx="31815875" cy="2651126"/>
            </a:xfrm>
            <a:custGeom>
              <a:avLst/>
              <a:gdLst/>
              <a:ahLst/>
              <a:cxnLst/>
              <a:rect l="l" t="t" r="r" b="b"/>
              <a:pathLst>
                <a:path w="31815875" h="2651126">
                  <a:moveTo>
                    <a:pt x="0" y="0"/>
                  </a:moveTo>
                  <a:lnTo>
                    <a:pt x="31815875" y="0"/>
                  </a:lnTo>
                  <a:lnTo>
                    <a:pt x="31815875" y="2651126"/>
                  </a:lnTo>
                  <a:lnTo>
                    <a:pt x="0" y="2651126"/>
                  </a:lnTo>
                  <a:close/>
                </a:path>
              </a:pathLst>
            </a:custGeom>
            <a:solidFill>
              <a:srgbClr val="000000">
                <a:alpha val="0"/>
              </a:srgbClr>
            </a:solidFill>
          </p:spPr>
          <p:txBody>
            <a:bodyPr/>
            <a:lstStyle/>
            <a:p>
              <a:endParaRPr lang="en-GB"/>
            </a:p>
          </p:txBody>
        </p:sp>
        <p:sp>
          <p:nvSpPr>
            <p:cNvPr id="4" name="TextBox 4"/>
            <p:cNvSpPr txBox="1"/>
            <p:nvPr/>
          </p:nvSpPr>
          <p:spPr>
            <a:xfrm>
              <a:off x="0" y="-28575"/>
              <a:ext cx="31815874" cy="2679701"/>
            </a:xfrm>
            <a:prstGeom prst="rect">
              <a:avLst/>
            </a:prstGeom>
          </p:spPr>
          <p:txBody>
            <a:bodyPr lIns="0" tIns="0" rIns="0" bIns="0" rtlCol="0" anchor="ctr"/>
            <a:lstStyle/>
            <a:p>
              <a:pPr algn="ctr">
                <a:lnSpc>
                  <a:spcPts val="3240"/>
                </a:lnSpc>
              </a:pPr>
              <a:r>
                <a:rPr lang="en-US" sz="3000" spc="-18">
                  <a:solidFill>
                    <a:srgbClr val="000000"/>
                  </a:solidFill>
                  <a:latin typeface="Arial"/>
                  <a:ea typeface="Arial"/>
                  <a:cs typeface="Arial"/>
                  <a:sym typeface="Arial"/>
                </a:rPr>
                <a:t>Insert video link on Refugee Conventions Contexts</a:t>
              </a:r>
            </a:p>
          </p:txBody>
        </p:sp>
      </p:grpSp>
      <p:sp>
        <p:nvSpPr>
          <p:cNvPr id="5" name="Freeform 5"/>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6" name="Freeform 6"/>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 name="TextBox 7"/>
          <p:cNvSpPr txBox="1"/>
          <p:nvPr/>
        </p:nvSpPr>
        <p:spPr>
          <a:xfrm>
            <a:off x="153825" y="9720271"/>
            <a:ext cx="3083602"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18</a:t>
            </a:r>
          </a:p>
        </p:txBody>
      </p:sp>
      <p:sp>
        <p:nvSpPr>
          <p:cNvPr id="8" name="TextBox 8"/>
          <p:cNvSpPr txBox="1"/>
          <p:nvPr/>
        </p:nvSpPr>
        <p:spPr>
          <a:xfrm>
            <a:off x="153825" y="170733"/>
            <a:ext cx="7802233" cy="309700"/>
          </a:xfrm>
          <a:prstGeom prst="rect">
            <a:avLst/>
          </a:prstGeom>
        </p:spPr>
        <p:txBody>
          <a:bodyPr lIns="0" tIns="0" rIns="0" bIns="0" rtlCol="0" anchor="t">
            <a:spAutoFit/>
          </a:bodyPr>
          <a:lstStyle/>
          <a:p>
            <a:pPr algn="just">
              <a:lnSpc>
                <a:spcPts val="2520"/>
              </a:lnSpc>
              <a:spcBef>
                <a:spcPct val="0"/>
              </a:spcBef>
            </a:pPr>
            <a:r>
              <a:rPr lang="en-US" sz="1800" b="1" dirty="0">
                <a:solidFill>
                  <a:srgbClr val="000000"/>
                </a:solidFill>
                <a:latin typeface="Arial Bold"/>
                <a:ea typeface="Arial Bold"/>
                <a:cs typeface="Arial Bold"/>
                <a:sym typeface="Arial Bold"/>
              </a:rPr>
              <a:t>Take 30 Activity – History of Immigration</a:t>
            </a:r>
          </a:p>
        </p:txBody>
      </p:sp>
      <p:grpSp>
        <p:nvGrpSpPr>
          <p:cNvPr id="9" name="Group 9"/>
          <p:cNvGrpSpPr/>
          <p:nvPr/>
        </p:nvGrpSpPr>
        <p:grpSpPr>
          <a:xfrm>
            <a:off x="2860789" y="1028700"/>
            <a:ext cx="12989968" cy="1082417"/>
            <a:chOff x="0" y="0"/>
            <a:chExt cx="31815874" cy="2651126"/>
          </a:xfrm>
        </p:grpSpPr>
        <p:sp>
          <p:nvSpPr>
            <p:cNvPr id="10" name="Freeform 10"/>
            <p:cNvSpPr/>
            <p:nvPr/>
          </p:nvSpPr>
          <p:spPr>
            <a:xfrm>
              <a:off x="0" y="0"/>
              <a:ext cx="31815875" cy="2651126"/>
            </a:xfrm>
            <a:custGeom>
              <a:avLst/>
              <a:gdLst/>
              <a:ahLst/>
              <a:cxnLst/>
              <a:rect l="l" t="t" r="r" b="b"/>
              <a:pathLst>
                <a:path w="31815875" h="2651126">
                  <a:moveTo>
                    <a:pt x="0" y="0"/>
                  </a:moveTo>
                  <a:lnTo>
                    <a:pt x="31815875" y="0"/>
                  </a:lnTo>
                  <a:lnTo>
                    <a:pt x="31815875" y="2651126"/>
                  </a:lnTo>
                  <a:lnTo>
                    <a:pt x="0" y="2651126"/>
                  </a:lnTo>
                  <a:close/>
                </a:path>
              </a:pathLst>
            </a:custGeom>
            <a:solidFill>
              <a:srgbClr val="000000">
                <a:alpha val="0"/>
              </a:srgbClr>
            </a:solidFill>
          </p:spPr>
          <p:txBody>
            <a:bodyPr/>
            <a:lstStyle/>
            <a:p>
              <a:endParaRPr lang="en-GB"/>
            </a:p>
          </p:txBody>
        </p:sp>
        <p:sp>
          <p:nvSpPr>
            <p:cNvPr id="11" name="TextBox 11"/>
            <p:cNvSpPr txBox="1"/>
            <p:nvPr/>
          </p:nvSpPr>
          <p:spPr>
            <a:xfrm>
              <a:off x="0" y="-47625"/>
              <a:ext cx="31815874" cy="2698751"/>
            </a:xfrm>
            <a:prstGeom prst="rect">
              <a:avLst/>
            </a:prstGeom>
          </p:spPr>
          <p:txBody>
            <a:bodyPr lIns="0" tIns="0" rIns="0" bIns="0" rtlCol="0" anchor="ctr"/>
            <a:lstStyle/>
            <a:p>
              <a:pPr algn="ctr">
                <a:lnSpc>
                  <a:spcPts val="5615"/>
                </a:lnSpc>
              </a:pPr>
              <a:r>
                <a:rPr lang="en-US" sz="5199" b="1" spc="-31">
                  <a:solidFill>
                    <a:srgbClr val="000000"/>
                  </a:solidFill>
                  <a:latin typeface="Arial Bold"/>
                  <a:ea typeface="Arial Bold"/>
                  <a:cs typeface="Arial Bold"/>
                  <a:sym typeface="Arial Bold"/>
                </a:rPr>
                <a:t>1951 and 1967</a:t>
              </a:r>
            </a:p>
          </p:txBody>
        </p:sp>
      </p:grpSp>
      <p:sp>
        <p:nvSpPr>
          <p:cNvPr id="12" name="Freeform 12"/>
          <p:cNvSpPr/>
          <p:nvPr/>
        </p:nvSpPr>
        <p:spPr>
          <a:xfrm>
            <a:off x="16293801" y="849617"/>
            <a:ext cx="1111254" cy="1058469"/>
          </a:xfrm>
          <a:custGeom>
            <a:avLst/>
            <a:gdLst/>
            <a:ahLst/>
            <a:cxnLst/>
            <a:rect l="l" t="t" r="r" b="b"/>
            <a:pathLst>
              <a:path w="1111254" h="1058469">
                <a:moveTo>
                  <a:pt x="0" y="0"/>
                </a:moveTo>
                <a:lnTo>
                  <a:pt x="1111254" y="0"/>
                </a:lnTo>
                <a:lnTo>
                  <a:pt x="1111254" y="1058469"/>
                </a:lnTo>
                <a:lnTo>
                  <a:pt x="0" y="1058469"/>
                </a:lnTo>
                <a:lnTo>
                  <a:pt x="0" y="0"/>
                </a:lnTo>
                <a:close/>
              </a:path>
            </a:pathLst>
          </a:custGeom>
          <a:blipFill>
            <a:blip r:embed="rId6"/>
            <a:stretch>
              <a:fillRect/>
            </a:stretch>
          </a:blipFill>
        </p:spPr>
        <p:txBody>
          <a:bodyPr/>
          <a:lstStyle/>
          <a:p>
            <a:endParaRPr lang="en-GB"/>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grpSp>
        <p:nvGrpSpPr>
          <p:cNvPr id="2" name="Group 2"/>
          <p:cNvGrpSpPr/>
          <p:nvPr/>
        </p:nvGrpSpPr>
        <p:grpSpPr>
          <a:xfrm>
            <a:off x="8083530" y="849617"/>
            <a:ext cx="2544486" cy="955802"/>
            <a:chOff x="0" y="0"/>
            <a:chExt cx="3392648" cy="1274403"/>
          </a:xfrm>
        </p:grpSpPr>
        <p:sp>
          <p:nvSpPr>
            <p:cNvPr id="3" name="Freeform 3"/>
            <p:cNvSpPr/>
            <p:nvPr/>
          </p:nvSpPr>
          <p:spPr>
            <a:xfrm>
              <a:off x="0" y="0"/>
              <a:ext cx="3392648" cy="1274403"/>
            </a:xfrm>
            <a:custGeom>
              <a:avLst/>
              <a:gdLst/>
              <a:ahLst/>
              <a:cxnLst/>
              <a:rect l="l" t="t" r="r" b="b"/>
              <a:pathLst>
                <a:path w="3392648" h="1274403">
                  <a:moveTo>
                    <a:pt x="0" y="0"/>
                  </a:moveTo>
                  <a:lnTo>
                    <a:pt x="3392648" y="0"/>
                  </a:lnTo>
                  <a:lnTo>
                    <a:pt x="3392648" y="1274403"/>
                  </a:lnTo>
                  <a:lnTo>
                    <a:pt x="0" y="1274403"/>
                  </a:lnTo>
                  <a:close/>
                </a:path>
              </a:pathLst>
            </a:custGeom>
            <a:solidFill>
              <a:srgbClr val="000000">
                <a:alpha val="0"/>
              </a:srgbClr>
            </a:solidFill>
          </p:spPr>
          <p:txBody>
            <a:bodyPr/>
            <a:lstStyle/>
            <a:p>
              <a:endParaRPr lang="en-GB"/>
            </a:p>
          </p:txBody>
        </p:sp>
        <p:sp>
          <p:nvSpPr>
            <p:cNvPr id="4" name="TextBox 4"/>
            <p:cNvSpPr txBox="1"/>
            <p:nvPr/>
          </p:nvSpPr>
          <p:spPr>
            <a:xfrm>
              <a:off x="0" y="-47625"/>
              <a:ext cx="3392648" cy="1322028"/>
            </a:xfrm>
            <a:prstGeom prst="rect">
              <a:avLst/>
            </a:prstGeom>
          </p:spPr>
          <p:txBody>
            <a:bodyPr lIns="0" tIns="0" rIns="0" bIns="0" rtlCol="0" anchor="ctr"/>
            <a:lstStyle/>
            <a:p>
              <a:pPr algn="l">
                <a:lnSpc>
                  <a:spcPts val="5615"/>
                </a:lnSpc>
              </a:pPr>
              <a:r>
                <a:rPr lang="en-US" sz="5199" b="1" spc="-31">
                  <a:solidFill>
                    <a:srgbClr val="951B81"/>
                  </a:solidFill>
                  <a:latin typeface="Arial Bold"/>
                  <a:ea typeface="Arial Bold"/>
                  <a:cs typeface="Arial Bold"/>
                  <a:sym typeface="Arial Bold"/>
                </a:rPr>
                <a:t>1972</a:t>
              </a:r>
            </a:p>
          </p:txBody>
        </p:sp>
      </p:grpSp>
      <p:sp>
        <p:nvSpPr>
          <p:cNvPr id="5" name="Freeform 5"/>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6" name="Freeform 6"/>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grpSp>
        <p:nvGrpSpPr>
          <p:cNvPr id="7" name="Group 7"/>
          <p:cNvGrpSpPr/>
          <p:nvPr/>
        </p:nvGrpSpPr>
        <p:grpSpPr>
          <a:xfrm>
            <a:off x="1028700" y="1908086"/>
            <a:ext cx="16230600" cy="6842760"/>
            <a:chOff x="0" y="0"/>
            <a:chExt cx="21640800" cy="9123680"/>
          </a:xfrm>
        </p:grpSpPr>
        <p:grpSp>
          <p:nvGrpSpPr>
            <p:cNvPr id="8" name="Group 8"/>
            <p:cNvGrpSpPr/>
            <p:nvPr/>
          </p:nvGrpSpPr>
          <p:grpSpPr>
            <a:xfrm>
              <a:off x="0" y="0"/>
              <a:ext cx="13615927" cy="9123680"/>
              <a:chOff x="0" y="0"/>
              <a:chExt cx="11647892" cy="7804951"/>
            </a:xfrm>
          </p:grpSpPr>
          <p:sp>
            <p:nvSpPr>
              <p:cNvPr id="9" name="Freeform 9"/>
              <p:cNvSpPr/>
              <p:nvPr/>
            </p:nvSpPr>
            <p:spPr>
              <a:xfrm>
                <a:off x="0" y="0"/>
                <a:ext cx="11647892" cy="7804951"/>
              </a:xfrm>
              <a:custGeom>
                <a:avLst/>
                <a:gdLst/>
                <a:ahLst/>
                <a:cxnLst/>
                <a:rect l="l" t="t" r="r" b="b"/>
                <a:pathLst>
                  <a:path w="11647892" h="7804951">
                    <a:moveTo>
                      <a:pt x="0" y="0"/>
                    </a:moveTo>
                    <a:lnTo>
                      <a:pt x="11647892" y="0"/>
                    </a:lnTo>
                    <a:lnTo>
                      <a:pt x="11647892" y="7804951"/>
                    </a:lnTo>
                    <a:lnTo>
                      <a:pt x="0" y="7804951"/>
                    </a:lnTo>
                    <a:close/>
                  </a:path>
                </a:pathLst>
              </a:custGeom>
              <a:solidFill>
                <a:srgbClr val="000000">
                  <a:alpha val="0"/>
                </a:srgbClr>
              </a:solidFill>
            </p:spPr>
            <p:txBody>
              <a:bodyPr/>
              <a:lstStyle/>
              <a:p>
                <a:endParaRPr lang="en-GB"/>
              </a:p>
            </p:txBody>
          </p:sp>
          <p:sp>
            <p:nvSpPr>
              <p:cNvPr id="10" name="TextBox 10"/>
              <p:cNvSpPr txBox="1"/>
              <p:nvPr/>
            </p:nvSpPr>
            <p:spPr>
              <a:xfrm>
                <a:off x="0" y="-152400"/>
                <a:ext cx="11647892" cy="7957351"/>
              </a:xfrm>
              <a:prstGeom prst="rect">
                <a:avLst/>
              </a:prstGeom>
            </p:spPr>
            <p:txBody>
              <a:bodyPr lIns="0" tIns="0" rIns="0" bIns="0" rtlCol="0" anchor="t"/>
              <a:lstStyle/>
              <a:p>
                <a:pPr algn="ctr">
                  <a:lnSpc>
                    <a:spcPts val="4500"/>
                  </a:lnSpc>
                </a:pPr>
                <a:r>
                  <a:rPr lang="en-US" sz="3000" spc="27">
                    <a:solidFill>
                      <a:srgbClr val="000000"/>
                    </a:solidFill>
                    <a:latin typeface="Arial"/>
                    <a:ea typeface="Arial"/>
                    <a:cs typeface="Arial"/>
                    <a:sym typeface="Arial"/>
                  </a:rPr>
                  <a:t>The President of Uganda, Idi Amin, expelled Ugandan Asians from the country with only 90 days to leave. He called the minority “economic bloodsuckers” and declared that if they overstayed, they would be imprisoned in camps. </a:t>
                </a:r>
              </a:p>
              <a:p>
                <a:pPr algn="ctr">
                  <a:lnSpc>
                    <a:spcPts val="4500"/>
                  </a:lnSpc>
                </a:pPr>
                <a:endParaRPr lang="en-US" sz="3000" spc="27">
                  <a:solidFill>
                    <a:srgbClr val="000000"/>
                  </a:solidFill>
                  <a:latin typeface="Arial"/>
                  <a:ea typeface="Arial"/>
                  <a:cs typeface="Arial"/>
                  <a:sym typeface="Arial"/>
                </a:endParaRPr>
              </a:p>
              <a:p>
                <a:pPr algn="ctr">
                  <a:lnSpc>
                    <a:spcPts val="4500"/>
                  </a:lnSpc>
                </a:pPr>
                <a:r>
                  <a:rPr lang="en-US" sz="3000" spc="27">
                    <a:solidFill>
                      <a:srgbClr val="000000"/>
                    </a:solidFill>
                    <a:latin typeface="Arial"/>
                    <a:ea typeface="Arial"/>
                    <a:cs typeface="Arial"/>
                    <a:sym typeface="Arial"/>
                  </a:rPr>
                  <a:t> Many Ugandan Asians were descendants of Indians or Pakistanis who moved there under British colonial rule. </a:t>
                </a:r>
              </a:p>
              <a:p>
                <a:pPr algn="ctr">
                  <a:lnSpc>
                    <a:spcPts val="4500"/>
                  </a:lnSpc>
                </a:pPr>
                <a:endParaRPr lang="en-US" sz="3000" spc="27">
                  <a:solidFill>
                    <a:srgbClr val="000000"/>
                  </a:solidFill>
                  <a:latin typeface="Arial"/>
                  <a:ea typeface="Arial"/>
                  <a:cs typeface="Arial"/>
                  <a:sym typeface="Arial"/>
                </a:endParaRPr>
              </a:p>
              <a:p>
                <a:pPr algn="ctr">
                  <a:lnSpc>
                    <a:spcPts val="4500"/>
                  </a:lnSpc>
                </a:pPr>
                <a:r>
                  <a:rPr lang="en-US" sz="3000" spc="28">
                    <a:solidFill>
                      <a:srgbClr val="000000"/>
                    </a:solidFill>
                    <a:latin typeface="Arial"/>
                    <a:ea typeface="Arial"/>
                    <a:cs typeface="Arial"/>
                    <a:sym typeface="Arial"/>
                  </a:rPr>
                  <a:t>Over 28,000 men, women and children fled to the UK seeking refuge. At the time, this was one of the largest displaced groups. In 2022, it was the 50th Anniversary of the first evacuation flight landing at Stanstead Airport.</a:t>
                </a:r>
              </a:p>
            </p:txBody>
          </p:sp>
        </p:grpSp>
        <p:sp>
          <p:nvSpPr>
            <p:cNvPr id="11" name="Freeform 11"/>
            <p:cNvSpPr/>
            <p:nvPr/>
          </p:nvSpPr>
          <p:spPr>
            <a:xfrm>
              <a:off x="14551239" y="1308163"/>
              <a:ext cx="7089561" cy="4723420"/>
            </a:xfrm>
            <a:custGeom>
              <a:avLst/>
              <a:gdLst/>
              <a:ahLst/>
              <a:cxnLst/>
              <a:rect l="l" t="t" r="r" b="b"/>
              <a:pathLst>
                <a:path w="7089561" h="4723420">
                  <a:moveTo>
                    <a:pt x="0" y="0"/>
                  </a:moveTo>
                  <a:lnTo>
                    <a:pt x="7089561" y="0"/>
                  </a:lnTo>
                  <a:lnTo>
                    <a:pt x="7089561" y="4723420"/>
                  </a:lnTo>
                  <a:lnTo>
                    <a:pt x="0" y="4723420"/>
                  </a:lnTo>
                  <a:lnTo>
                    <a:pt x="0" y="0"/>
                  </a:lnTo>
                  <a:close/>
                </a:path>
              </a:pathLst>
            </a:custGeom>
            <a:blipFill>
              <a:blip r:embed="rId6"/>
              <a:stretch>
                <a:fillRect/>
              </a:stretch>
            </a:blipFill>
          </p:spPr>
          <p:txBody>
            <a:bodyPr/>
            <a:lstStyle/>
            <a:p>
              <a:endParaRPr lang="en-GB"/>
            </a:p>
          </p:txBody>
        </p:sp>
      </p:grpSp>
      <p:sp>
        <p:nvSpPr>
          <p:cNvPr id="12" name="TextBox 12"/>
          <p:cNvSpPr txBox="1"/>
          <p:nvPr/>
        </p:nvSpPr>
        <p:spPr>
          <a:xfrm>
            <a:off x="153825" y="9720271"/>
            <a:ext cx="3083602"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19</a:t>
            </a:r>
          </a:p>
        </p:txBody>
      </p:sp>
      <p:sp>
        <p:nvSpPr>
          <p:cNvPr id="13" name="TextBox 13"/>
          <p:cNvSpPr txBox="1"/>
          <p:nvPr/>
        </p:nvSpPr>
        <p:spPr>
          <a:xfrm>
            <a:off x="153825" y="170733"/>
            <a:ext cx="7802233" cy="309700"/>
          </a:xfrm>
          <a:prstGeom prst="rect">
            <a:avLst/>
          </a:prstGeom>
        </p:spPr>
        <p:txBody>
          <a:bodyPr lIns="0" tIns="0" rIns="0" bIns="0" rtlCol="0" anchor="t">
            <a:spAutoFit/>
          </a:bodyPr>
          <a:lstStyle/>
          <a:p>
            <a:pPr algn="just">
              <a:lnSpc>
                <a:spcPts val="2520"/>
              </a:lnSpc>
              <a:spcBef>
                <a:spcPct val="0"/>
              </a:spcBef>
            </a:pPr>
            <a:r>
              <a:rPr lang="en-US" sz="1800" b="1" dirty="0">
                <a:solidFill>
                  <a:srgbClr val="000000"/>
                </a:solidFill>
                <a:latin typeface="Arial Bold"/>
                <a:ea typeface="Arial Bold"/>
                <a:cs typeface="Arial Bold"/>
                <a:sym typeface="Arial Bold"/>
              </a:rPr>
              <a:t>Take 30 Activity – History of Immigration</a:t>
            </a:r>
          </a:p>
        </p:txBody>
      </p:sp>
      <p:sp>
        <p:nvSpPr>
          <p:cNvPr id="14" name="Freeform 14"/>
          <p:cNvSpPr/>
          <p:nvPr/>
        </p:nvSpPr>
        <p:spPr>
          <a:xfrm>
            <a:off x="16293801" y="849617"/>
            <a:ext cx="1111254" cy="1058469"/>
          </a:xfrm>
          <a:custGeom>
            <a:avLst/>
            <a:gdLst/>
            <a:ahLst/>
            <a:cxnLst/>
            <a:rect l="l" t="t" r="r" b="b"/>
            <a:pathLst>
              <a:path w="1111254" h="1058469">
                <a:moveTo>
                  <a:pt x="0" y="0"/>
                </a:moveTo>
                <a:lnTo>
                  <a:pt x="1111254" y="0"/>
                </a:lnTo>
                <a:lnTo>
                  <a:pt x="1111254" y="1058469"/>
                </a:lnTo>
                <a:lnTo>
                  <a:pt x="0" y="1058469"/>
                </a:lnTo>
                <a:lnTo>
                  <a:pt x="0" y="0"/>
                </a:lnTo>
                <a:close/>
              </a:path>
            </a:pathLst>
          </a:custGeom>
          <a:blipFill>
            <a:blip r:embed="rId7"/>
            <a:stretch>
              <a:fillRect/>
            </a:stretch>
          </a:blipFill>
        </p:spPr>
        <p:txBody>
          <a:bodyPr/>
          <a:lstStyle/>
          <a:p>
            <a:endParaRPr lang="en-GB"/>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grpSp>
        <p:nvGrpSpPr>
          <p:cNvPr id="2" name="Group 2"/>
          <p:cNvGrpSpPr/>
          <p:nvPr/>
        </p:nvGrpSpPr>
        <p:grpSpPr>
          <a:xfrm>
            <a:off x="84908" y="711439"/>
            <a:ext cx="18118183" cy="977451"/>
            <a:chOff x="0" y="0"/>
            <a:chExt cx="24157578" cy="1303268"/>
          </a:xfrm>
        </p:grpSpPr>
        <p:sp>
          <p:nvSpPr>
            <p:cNvPr id="3" name="Freeform 3"/>
            <p:cNvSpPr/>
            <p:nvPr/>
          </p:nvSpPr>
          <p:spPr>
            <a:xfrm>
              <a:off x="0" y="0"/>
              <a:ext cx="24157577" cy="1303268"/>
            </a:xfrm>
            <a:custGeom>
              <a:avLst/>
              <a:gdLst/>
              <a:ahLst/>
              <a:cxnLst/>
              <a:rect l="l" t="t" r="r" b="b"/>
              <a:pathLst>
                <a:path w="24157577" h="1303268">
                  <a:moveTo>
                    <a:pt x="0" y="0"/>
                  </a:moveTo>
                  <a:lnTo>
                    <a:pt x="24157577" y="0"/>
                  </a:lnTo>
                  <a:lnTo>
                    <a:pt x="24157577" y="1303268"/>
                  </a:lnTo>
                  <a:lnTo>
                    <a:pt x="0" y="1303268"/>
                  </a:lnTo>
                  <a:close/>
                </a:path>
              </a:pathLst>
            </a:custGeom>
            <a:solidFill>
              <a:srgbClr val="000000">
                <a:alpha val="0"/>
              </a:srgbClr>
            </a:solidFill>
          </p:spPr>
          <p:txBody>
            <a:bodyPr/>
            <a:lstStyle/>
            <a:p>
              <a:endParaRPr lang="en-GB"/>
            </a:p>
          </p:txBody>
        </p:sp>
        <p:sp>
          <p:nvSpPr>
            <p:cNvPr id="4" name="TextBox 4"/>
            <p:cNvSpPr txBox="1"/>
            <p:nvPr/>
          </p:nvSpPr>
          <p:spPr>
            <a:xfrm>
              <a:off x="0" y="-247650"/>
              <a:ext cx="24157578" cy="1550918"/>
            </a:xfrm>
            <a:prstGeom prst="rect">
              <a:avLst/>
            </a:prstGeom>
          </p:spPr>
          <p:txBody>
            <a:bodyPr lIns="0" tIns="0" rIns="0" bIns="0" rtlCol="0" anchor="t"/>
            <a:lstStyle/>
            <a:p>
              <a:pPr algn="ctr">
                <a:lnSpc>
                  <a:spcPts val="7799"/>
                </a:lnSpc>
              </a:pPr>
              <a:r>
                <a:rPr lang="en-US" sz="5199" b="1">
                  <a:solidFill>
                    <a:srgbClr val="951B81"/>
                  </a:solidFill>
                  <a:latin typeface="Arial Bold"/>
                  <a:ea typeface="Arial Bold"/>
                  <a:cs typeface="Arial Bold"/>
                  <a:sym typeface="Arial Bold"/>
                </a:rPr>
                <a:t>What do you think of when you hear the word immigrant?</a:t>
              </a:r>
            </a:p>
          </p:txBody>
        </p:sp>
      </p:grpSp>
      <p:sp>
        <p:nvSpPr>
          <p:cNvPr id="5" name="Freeform 5"/>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6" name="Freeform 6"/>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 name="TextBox 7"/>
          <p:cNvSpPr txBox="1"/>
          <p:nvPr/>
        </p:nvSpPr>
        <p:spPr>
          <a:xfrm>
            <a:off x="153825" y="9720271"/>
            <a:ext cx="2314479"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2</a:t>
            </a:r>
          </a:p>
        </p:txBody>
      </p:sp>
      <p:sp>
        <p:nvSpPr>
          <p:cNvPr id="8" name="TextBox 8"/>
          <p:cNvSpPr txBox="1"/>
          <p:nvPr/>
        </p:nvSpPr>
        <p:spPr>
          <a:xfrm>
            <a:off x="153825" y="170733"/>
            <a:ext cx="7802233" cy="344805"/>
          </a:xfrm>
          <a:prstGeom prst="rect">
            <a:avLst/>
          </a:prstGeom>
        </p:spPr>
        <p:txBody>
          <a:bodyPr lIns="0" tIns="0" rIns="0" bIns="0" rtlCol="0" anchor="t">
            <a:spAutoFit/>
          </a:bodyPr>
          <a:lstStyle/>
          <a:p>
            <a:pPr algn="just">
              <a:lnSpc>
                <a:spcPts val="2520"/>
              </a:lnSpc>
              <a:spcBef>
                <a:spcPct val="0"/>
              </a:spcBef>
            </a:pPr>
            <a:r>
              <a:rPr lang="en-US" sz="1800" b="1">
                <a:solidFill>
                  <a:srgbClr val="000000"/>
                </a:solidFill>
                <a:latin typeface="Arial Bold"/>
                <a:ea typeface="Arial Bold"/>
                <a:cs typeface="Arial Bold"/>
                <a:sym typeface="Arial Bold"/>
              </a:rPr>
              <a:t>Take 10 Activity Choice 1 – “Immigrant”</a:t>
            </a:r>
          </a:p>
        </p:txBody>
      </p:sp>
      <p:sp>
        <p:nvSpPr>
          <p:cNvPr id="9" name="Freeform 9"/>
          <p:cNvSpPr/>
          <p:nvPr/>
        </p:nvSpPr>
        <p:spPr>
          <a:xfrm>
            <a:off x="5642530" y="1841289"/>
            <a:ext cx="6057619" cy="3733008"/>
          </a:xfrm>
          <a:custGeom>
            <a:avLst/>
            <a:gdLst/>
            <a:ahLst/>
            <a:cxnLst/>
            <a:rect l="l" t="t" r="r" b="b"/>
            <a:pathLst>
              <a:path w="6057619" h="3733008">
                <a:moveTo>
                  <a:pt x="0" y="0"/>
                </a:moveTo>
                <a:lnTo>
                  <a:pt x="6057619" y="0"/>
                </a:lnTo>
                <a:lnTo>
                  <a:pt x="6057619" y="3733008"/>
                </a:lnTo>
                <a:lnTo>
                  <a:pt x="0" y="373300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0" name="Freeform 10"/>
          <p:cNvSpPr/>
          <p:nvPr/>
        </p:nvSpPr>
        <p:spPr>
          <a:xfrm>
            <a:off x="356068" y="5574297"/>
            <a:ext cx="5823713" cy="3880049"/>
          </a:xfrm>
          <a:custGeom>
            <a:avLst/>
            <a:gdLst/>
            <a:ahLst/>
            <a:cxnLst/>
            <a:rect l="l" t="t" r="r" b="b"/>
            <a:pathLst>
              <a:path w="5823713" h="3880049">
                <a:moveTo>
                  <a:pt x="0" y="0"/>
                </a:moveTo>
                <a:lnTo>
                  <a:pt x="5823713" y="0"/>
                </a:lnTo>
                <a:lnTo>
                  <a:pt x="5823713" y="3880049"/>
                </a:lnTo>
                <a:lnTo>
                  <a:pt x="0" y="3880049"/>
                </a:lnTo>
                <a:lnTo>
                  <a:pt x="0" y="0"/>
                </a:lnTo>
                <a:close/>
              </a:path>
            </a:pathLst>
          </a:custGeom>
          <a:blipFill>
            <a:blip r:embed="rId8"/>
            <a:stretch>
              <a:fillRect/>
            </a:stretch>
          </a:blipFill>
        </p:spPr>
        <p:txBody>
          <a:bodyPr/>
          <a:lstStyle/>
          <a:p>
            <a:endParaRPr lang="en-GB"/>
          </a:p>
        </p:txBody>
      </p:sp>
      <p:sp>
        <p:nvSpPr>
          <p:cNvPr id="11" name="Freeform 11"/>
          <p:cNvSpPr/>
          <p:nvPr/>
        </p:nvSpPr>
        <p:spPr>
          <a:xfrm>
            <a:off x="11141955" y="5335678"/>
            <a:ext cx="6527770" cy="4357287"/>
          </a:xfrm>
          <a:custGeom>
            <a:avLst/>
            <a:gdLst/>
            <a:ahLst/>
            <a:cxnLst/>
            <a:rect l="l" t="t" r="r" b="b"/>
            <a:pathLst>
              <a:path w="6527770" h="4357287">
                <a:moveTo>
                  <a:pt x="0" y="0"/>
                </a:moveTo>
                <a:lnTo>
                  <a:pt x="6527771" y="0"/>
                </a:lnTo>
                <a:lnTo>
                  <a:pt x="6527771" y="4357287"/>
                </a:lnTo>
                <a:lnTo>
                  <a:pt x="0" y="4357287"/>
                </a:lnTo>
                <a:lnTo>
                  <a:pt x="0" y="0"/>
                </a:lnTo>
                <a:close/>
              </a:path>
            </a:pathLst>
          </a:custGeom>
          <a:blipFill>
            <a:blip r:embed="rId9"/>
            <a:stretch>
              <a:fillRect/>
            </a:stretch>
          </a:blipFill>
        </p:spPr>
        <p:txBody>
          <a:bodyPr/>
          <a:lstStyle/>
          <a:p>
            <a:endParaRPr lang="en-GB"/>
          </a:p>
        </p:txBody>
      </p:sp>
      <p:sp>
        <p:nvSpPr>
          <p:cNvPr id="12" name="Freeform 12"/>
          <p:cNvSpPr/>
          <p:nvPr/>
        </p:nvSpPr>
        <p:spPr>
          <a:xfrm>
            <a:off x="12466608" y="1676923"/>
            <a:ext cx="5203118" cy="3466577"/>
          </a:xfrm>
          <a:custGeom>
            <a:avLst/>
            <a:gdLst/>
            <a:ahLst/>
            <a:cxnLst/>
            <a:rect l="l" t="t" r="r" b="b"/>
            <a:pathLst>
              <a:path w="5203118" h="3466577">
                <a:moveTo>
                  <a:pt x="0" y="0"/>
                </a:moveTo>
                <a:lnTo>
                  <a:pt x="5203118" y="0"/>
                </a:lnTo>
                <a:lnTo>
                  <a:pt x="5203118" y="3466577"/>
                </a:lnTo>
                <a:lnTo>
                  <a:pt x="0" y="3466577"/>
                </a:lnTo>
                <a:lnTo>
                  <a:pt x="0" y="0"/>
                </a:lnTo>
                <a:close/>
              </a:path>
            </a:pathLst>
          </a:custGeom>
          <a:blipFill>
            <a:blip r:embed="rId10"/>
            <a:stretch>
              <a:fillRect/>
            </a:stretch>
          </a:blipFill>
        </p:spPr>
        <p:txBody>
          <a:bodyPr/>
          <a:lstStyle/>
          <a:p>
            <a:endParaRPr lang="en-GB"/>
          </a:p>
        </p:txBody>
      </p:sp>
      <p:sp>
        <p:nvSpPr>
          <p:cNvPr id="13" name="Freeform 13"/>
          <p:cNvSpPr/>
          <p:nvPr/>
        </p:nvSpPr>
        <p:spPr>
          <a:xfrm>
            <a:off x="356068" y="1952715"/>
            <a:ext cx="5077617" cy="3382963"/>
          </a:xfrm>
          <a:custGeom>
            <a:avLst/>
            <a:gdLst/>
            <a:ahLst/>
            <a:cxnLst/>
            <a:rect l="l" t="t" r="r" b="b"/>
            <a:pathLst>
              <a:path w="5077617" h="3382963">
                <a:moveTo>
                  <a:pt x="0" y="0"/>
                </a:moveTo>
                <a:lnTo>
                  <a:pt x="5077617" y="0"/>
                </a:lnTo>
                <a:lnTo>
                  <a:pt x="5077617" y="3382963"/>
                </a:lnTo>
                <a:lnTo>
                  <a:pt x="0" y="3382963"/>
                </a:lnTo>
                <a:lnTo>
                  <a:pt x="0" y="0"/>
                </a:lnTo>
                <a:close/>
              </a:path>
            </a:pathLst>
          </a:custGeom>
          <a:blipFill>
            <a:blip r:embed="rId11"/>
            <a:stretch>
              <a:fillRect/>
            </a:stretch>
          </a:blipFill>
        </p:spPr>
        <p:txBody>
          <a:bodyPr/>
          <a:lstStyle/>
          <a:p>
            <a:endParaRPr lang="en-GB"/>
          </a:p>
        </p:txBody>
      </p:sp>
      <p:sp>
        <p:nvSpPr>
          <p:cNvPr id="14" name="Freeform 14"/>
          <p:cNvSpPr/>
          <p:nvPr/>
        </p:nvSpPr>
        <p:spPr>
          <a:xfrm>
            <a:off x="6614967" y="5680366"/>
            <a:ext cx="4112746" cy="3429002"/>
          </a:xfrm>
          <a:custGeom>
            <a:avLst/>
            <a:gdLst/>
            <a:ahLst/>
            <a:cxnLst/>
            <a:rect l="l" t="t" r="r" b="b"/>
            <a:pathLst>
              <a:path w="4112746" h="3429002">
                <a:moveTo>
                  <a:pt x="0" y="0"/>
                </a:moveTo>
                <a:lnTo>
                  <a:pt x="4112745" y="0"/>
                </a:lnTo>
                <a:lnTo>
                  <a:pt x="4112745" y="3429002"/>
                </a:lnTo>
                <a:lnTo>
                  <a:pt x="0" y="3429002"/>
                </a:lnTo>
                <a:lnTo>
                  <a:pt x="0" y="0"/>
                </a:lnTo>
                <a:close/>
              </a:path>
            </a:pathLst>
          </a:custGeom>
          <a:blipFill>
            <a:blip r:embed="rId12"/>
            <a:stretch>
              <a:fillRect/>
            </a:stretch>
          </a:blipFill>
        </p:spPr>
        <p:txBody>
          <a:bodyPr/>
          <a:lstStyle/>
          <a:p>
            <a:endParaRPr lang="en-GB"/>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grpSp>
        <p:nvGrpSpPr>
          <p:cNvPr id="2" name="Group 2"/>
          <p:cNvGrpSpPr/>
          <p:nvPr/>
        </p:nvGrpSpPr>
        <p:grpSpPr>
          <a:xfrm>
            <a:off x="7956057" y="893793"/>
            <a:ext cx="1641955" cy="1016028"/>
            <a:chOff x="0" y="0"/>
            <a:chExt cx="2059502" cy="1274403"/>
          </a:xfrm>
        </p:grpSpPr>
        <p:sp>
          <p:nvSpPr>
            <p:cNvPr id="3" name="Freeform 3"/>
            <p:cNvSpPr/>
            <p:nvPr/>
          </p:nvSpPr>
          <p:spPr>
            <a:xfrm>
              <a:off x="0" y="0"/>
              <a:ext cx="2059502" cy="1274403"/>
            </a:xfrm>
            <a:custGeom>
              <a:avLst/>
              <a:gdLst/>
              <a:ahLst/>
              <a:cxnLst/>
              <a:rect l="l" t="t" r="r" b="b"/>
              <a:pathLst>
                <a:path w="2059502" h="1274403">
                  <a:moveTo>
                    <a:pt x="0" y="0"/>
                  </a:moveTo>
                  <a:lnTo>
                    <a:pt x="2059502" y="0"/>
                  </a:lnTo>
                  <a:lnTo>
                    <a:pt x="2059502" y="1274403"/>
                  </a:lnTo>
                  <a:lnTo>
                    <a:pt x="0" y="1274403"/>
                  </a:lnTo>
                  <a:close/>
                </a:path>
              </a:pathLst>
            </a:custGeom>
            <a:solidFill>
              <a:srgbClr val="000000">
                <a:alpha val="0"/>
              </a:srgbClr>
            </a:solidFill>
          </p:spPr>
          <p:txBody>
            <a:bodyPr/>
            <a:lstStyle/>
            <a:p>
              <a:endParaRPr lang="en-GB"/>
            </a:p>
          </p:txBody>
        </p:sp>
        <p:sp>
          <p:nvSpPr>
            <p:cNvPr id="4" name="TextBox 4"/>
            <p:cNvSpPr txBox="1"/>
            <p:nvPr/>
          </p:nvSpPr>
          <p:spPr>
            <a:xfrm>
              <a:off x="0" y="-47625"/>
              <a:ext cx="2059502" cy="1322028"/>
            </a:xfrm>
            <a:prstGeom prst="rect">
              <a:avLst/>
            </a:prstGeom>
          </p:spPr>
          <p:txBody>
            <a:bodyPr lIns="0" tIns="0" rIns="0" bIns="0" rtlCol="0" anchor="ctr"/>
            <a:lstStyle/>
            <a:p>
              <a:pPr algn="l">
                <a:lnSpc>
                  <a:spcPts val="5615"/>
                </a:lnSpc>
              </a:pPr>
              <a:r>
                <a:rPr lang="en-US" sz="5199" b="1" spc="-31">
                  <a:solidFill>
                    <a:srgbClr val="12110F"/>
                  </a:solidFill>
                  <a:latin typeface="Arial Bold"/>
                  <a:ea typeface="Arial Bold"/>
                  <a:cs typeface="Arial Bold"/>
                  <a:sym typeface="Arial Bold"/>
                </a:rPr>
                <a:t>2000</a:t>
              </a:r>
            </a:p>
          </p:txBody>
        </p:sp>
      </p:grpSp>
      <p:sp>
        <p:nvSpPr>
          <p:cNvPr id="5" name="Freeform 5"/>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6" name="Freeform 6"/>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grpSp>
        <p:nvGrpSpPr>
          <p:cNvPr id="7" name="Group 7"/>
          <p:cNvGrpSpPr/>
          <p:nvPr/>
        </p:nvGrpSpPr>
        <p:grpSpPr>
          <a:xfrm>
            <a:off x="1257300" y="2738438"/>
            <a:ext cx="15430518" cy="6079744"/>
            <a:chOff x="0" y="0"/>
            <a:chExt cx="20574025" cy="8106325"/>
          </a:xfrm>
        </p:grpSpPr>
        <p:grpSp>
          <p:nvGrpSpPr>
            <p:cNvPr id="8" name="Group 8"/>
            <p:cNvGrpSpPr/>
            <p:nvPr/>
          </p:nvGrpSpPr>
          <p:grpSpPr>
            <a:xfrm>
              <a:off x="0" y="0"/>
              <a:ext cx="12203937" cy="8106325"/>
              <a:chOff x="0" y="0"/>
              <a:chExt cx="12203937" cy="8106325"/>
            </a:xfrm>
          </p:grpSpPr>
          <p:sp>
            <p:nvSpPr>
              <p:cNvPr id="9" name="Freeform 9"/>
              <p:cNvSpPr/>
              <p:nvPr/>
            </p:nvSpPr>
            <p:spPr>
              <a:xfrm>
                <a:off x="0" y="0"/>
                <a:ext cx="12203937" cy="8106325"/>
              </a:xfrm>
              <a:custGeom>
                <a:avLst/>
                <a:gdLst/>
                <a:ahLst/>
                <a:cxnLst/>
                <a:rect l="l" t="t" r="r" b="b"/>
                <a:pathLst>
                  <a:path w="12203937" h="8106325">
                    <a:moveTo>
                      <a:pt x="0" y="0"/>
                    </a:moveTo>
                    <a:lnTo>
                      <a:pt x="12203937" y="0"/>
                    </a:lnTo>
                    <a:lnTo>
                      <a:pt x="12203937" y="8106325"/>
                    </a:lnTo>
                    <a:lnTo>
                      <a:pt x="0" y="8106325"/>
                    </a:lnTo>
                    <a:close/>
                  </a:path>
                </a:pathLst>
              </a:custGeom>
              <a:solidFill>
                <a:srgbClr val="000000">
                  <a:alpha val="0"/>
                </a:srgbClr>
              </a:solidFill>
            </p:spPr>
            <p:txBody>
              <a:bodyPr/>
              <a:lstStyle/>
              <a:p>
                <a:endParaRPr lang="en-GB"/>
              </a:p>
            </p:txBody>
          </p:sp>
          <p:sp>
            <p:nvSpPr>
              <p:cNvPr id="10" name="TextBox 10"/>
              <p:cNvSpPr txBox="1"/>
              <p:nvPr/>
            </p:nvSpPr>
            <p:spPr>
              <a:xfrm>
                <a:off x="0" y="-161925"/>
                <a:ext cx="12203937" cy="8268250"/>
              </a:xfrm>
              <a:prstGeom prst="rect">
                <a:avLst/>
              </a:prstGeom>
            </p:spPr>
            <p:txBody>
              <a:bodyPr lIns="0" tIns="0" rIns="0" bIns="0" rtlCol="0" anchor="t"/>
              <a:lstStyle/>
              <a:p>
                <a:pPr algn="ctr">
                  <a:lnSpc>
                    <a:spcPts val="4800"/>
                  </a:lnSpc>
                </a:pPr>
                <a:r>
                  <a:rPr lang="en-US" sz="3200" spc="28">
                    <a:solidFill>
                      <a:srgbClr val="000000"/>
                    </a:solidFill>
                    <a:latin typeface="Arial"/>
                    <a:ea typeface="Arial"/>
                    <a:cs typeface="Arial"/>
                    <a:sym typeface="Arial"/>
                  </a:rPr>
                  <a:t>The UK’s membership of the EU meant that there was free movement of people across Europe. When the UK economy was booming in the early 2000s, hundreds of thousands of people from the EU came to live and work here. </a:t>
                </a:r>
              </a:p>
              <a:p>
                <a:pPr algn="ctr">
                  <a:lnSpc>
                    <a:spcPts val="4800"/>
                  </a:lnSpc>
                </a:pPr>
                <a:endParaRPr lang="en-US" sz="3200" spc="28">
                  <a:solidFill>
                    <a:srgbClr val="000000"/>
                  </a:solidFill>
                  <a:latin typeface="Arial"/>
                  <a:ea typeface="Arial"/>
                  <a:cs typeface="Arial"/>
                  <a:sym typeface="Arial"/>
                </a:endParaRPr>
              </a:p>
              <a:p>
                <a:pPr algn="ctr">
                  <a:lnSpc>
                    <a:spcPts val="4800"/>
                  </a:lnSpc>
                </a:pPr>
                <a:r>
                  <a:rPr lang="en-US" sz="3200" spc="29">
                    <a:solidFill>
                      <a:srgbClr val="000000"/>
                    </a:solidFill>
                    <a:latin typeface="Arial"/>
                    <a:ea typeface="Arial"/>
                    <a:cs typeface="Arial"/>
                    <a:sym typeface="Arial"/>
                  </a:rPr>
                  <a:t>According to the Migration Observatory, EU immigration makes up the majority of immigration and net migration to the UK until the Brexit referendum in 2016. </a:t>
                </a:r>
              </a:p>
            </p:txBody>
          </p:sp>
        </p:grpSp>
        <p:sp>
          <p:nvSpPr>
            <p:cNvPr id="11" name="Freeform 11"/>
            <p:cNvSpPr/>
            <p:nvPr/>
          </p:nvSpPr>
          <p:spPr>
            <a:xfrm>
              <a:off x="12944628" y="841222"/>
              <a:ext cx="7629396" cy="5083085"/>
            </a:xfrm>
            <a:custGeom>
              <a:avLst/>
              <a:gdLst/>
              <a:ahLst/>
              <a:cxnLst/>
              <a:rect l="l" t="t" r="r" b="b"/>
              <a:pathLst>
                <a:path w="7629396" h="5083085">
                  <a:moveTo>
                    <a:pt x="0" y="0"/>
                  </a:moveTo>
                  <a:lnTo>
                    <a:pt x="7629397" y="0"/>
                  </a:lnTo>
                  <a:lnTo>
                    <a:pt x="7629397" y="5083086"/>
                  </a:lnTo>
                  <a:lnTo>
                    <a:pt x="0" y="5083086"/>
                  </a:lnTo>
                  <a:lnTo>
                    <a:pt x="0" y="0"/>
                  </a:lnTo>
                  <a:close/>
                </a:path>
              </a:pathLst>
            </a:custGeom>
            <a:blipFill>
              <a:blip r:embed="rId6"/>
              <a:stretch>
                <a:fillRect/>
              </a:stretch>
            </a:blipFill>
          </p:spPr>
          <p:txBody>
            <a:bodyPr/>
            <a:lstStyle/>
            <a:p>
              <a:endParaRPr lang="en-GB"/>
            </a:p>
          </p:txBody>
        </p:sp>
      </p:grpSp>
      <p:sp>
        <p:nvSpPr>
          <p:cNvPr id="12" name="TextBox 12"/>
          <p:cNvSpPr txBox="1"/>
          <p:nvPr/>
        </p:nvSpPr>
        <p:spPr>
          <a:xfrm>
            <a:off x="153825" y="9720271"/>
            <a:ext cx="3083602"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20</a:t>
            </a:r>
          </a:p>
        </p:txBody>
      </p:sp>
      <p:sp>
        <p:nvSpPr>
          <p:cNvPr id="13" name="TextBox 13"/>
          <p:cNvSpPr txBox="1"/>
          <p:nvPr/>
        </p:nvSpPr>
        <p:spPr>
          <a:xfrm>
            <a:off x="153825" y="170733"/>
            <a:ext cx="7802233" cy="309700"/>
          </a:xfrm>
          <a:prstGeom prst="rect">
            <a:avLst/>
          </a:prstGeom>
        </p:spPr>
        <p:txBody>
          <a:bodyPr lIns="0" tIns="0" rIns="0" bIns="0" rtlCol="0" anchor="t">
            <a:spAutoFit/>
          </a:bodyPr>
          <a:lstStyle/>
          <a:p>
            <a:pPr algn="just">
              <a:lnSpc>
                <a:spcPts val="2520"/>
              </a:lnSpc>
              <a:spcBef>
                <a:spcPct val="0"/>
              </a:spcBef>
            </a:pPr>
            <a:r>
              <a:rPr lang="en-US" sz="1800" b="1" dirty="0">
                <a:solidFill>
                  <a:srgbClr val="000000"/>
                </a:solidFill>
                <a:latin typeface="Arial Bold"/>
                <a:ea typeface="Arial Bold"/>
                <a:cs typeface="Arial Bold"/>
                <a:sym typeface="Arial Bold"/>
              </a:rPr>
              <a:t>Take 30 Activity – History of Immigration</a:t>
            </a:r>
          </a:p>
        </p:txBody>
      </p:sp>
      <p:sp>
        <p:nvSpPr>
          <p:cNvPr id="14" name="Freeform 14"/>
          <p:cNvSpPr/>
          <p:nvPr/>
        </p:nvSpPr>
        <p:spPr>
          <a:xfrm>
            <a:off x="16293801" y="849617"/>
            <a:ext cx="1111254" cy="1058469"/>
          </a:xfrm>
          <a:custGeom>
            <a:avLst/>
            <a:gdLst/>
            <a:ahLst/>
            <a:cxnLst/>
            <a:rect l="l" t="t" r="r" b="b"/>
            <a:pathLst>
              <a:path w="1111254" h="1058469">
                <a:moveTo>
                  <a:pt x="0" y="0"/>
                </a:moveTo>
                <a:lnTo>
                  <a:pt x="1111254" y="0"/>
                </a:lnTo>
                <a:lnTo>
                  <a:pt x="1111254" y="1058469"/>
                </a:lnTo>
                <a:lnTo>
                  <a:pt x="0" y="1058469"/>
                </a:lnTo>
                <a:lnTo>
                  <a:pt x="0" y="0"/>
                </a:lnTo>
                <a:close/>
              </a:path>
            </a:pathLst>
          </a:custGeom>
          <a:blipFill>
            <a:blip r:embed="rId7"/>
            <a:stretch>
              <a:fillRect/>
            </a:stretch>
          </a:blipFill>
        </p:spPr>
        <p:txBody>
          <a:bodyPr/>
          <a:lstStyle/>
          <a:p>
            <a:endParaRPr lang="en-GB"/>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grpSp>
        <p:nvGrpSpPr>
          <p:cNvPr id="2" name="Group 2"/>
          <p:cNvGrpSpPr/>
          <p:nvPr/>
        </p:nvGrpSpPr>
        <p:grpSpPr>
          <a:xfrm>
            <a:off x="8153937" y="643828"/>
            <a:ext cx="1980126" cy="1282313"/>
            <a:chOff x="0" y="0"/>
            <a:chExt cx="4093824" cy="2651126"/>
          </a:xfrm>
        </p:grpSpPr>
        <p:sp>
          <p:nvSpPr>
            <p:cNvPr id="3" name="Freeform 3"/>
            <p:cNvSpPr/>
            <p:nvPr/>
          </p:nvSpPr>
          <p:spPr>
            <a:xfrm>
              <a:off x="0" y="0"/>
              <a:ext cx="4093824" cy="2651126"/>
            </a:xfrm>
            <a:custGeom>
              <a:avLst/>
              <a:gdLst/>
              <a:ahLst/>
              <a:cxnLst/>
              <a:rect l="l" t="t" r="r" b="b"/>
              <a:pathLst>
                <a:path w="4093824" h="2651126">
                  <a:moveTo>
                    <a:pt x="0" y="0"/>
                  </a:moveTo>
                  <a:lnTo>
                    <a:pt x="4093824" y="0"/>
                  </a:lnTo>
                  <a:lnTo>
                    <a:pt x="4093824" y="2651126"/>
                  </a:lnTo>
                  <a:lnTo>
                    <a:pt x="0" y="2651126"/>
                  </a:lnTo>
                  <a:close/>
                </a:path>
              </a:pathLst>
            </a:custGeom>
            <a:solidFill>
              <a:srgbClr val="000000">
                <a:alpha val="0"/>
              </a:srgbClr>
            </a:solidFill>
          </p:spPr>
          <p:txBody>
            <a:bodyPr/>
            <a:lstStyle/>
            <a:p>
              <a:endParaRPr lang="en-GB"/>
            </a:p>
          </p:txBody>
        </p:sp>
        <p:sp>
          <p:nvSpPr>
            <p:cNvPr id="4" name="TextBox 4"/>
            <p:cNvSpPr txBox="1"/>
            <p:nvPr/>
          </p:nvSpPr>
          <p:spPr>
            <a:xfrm>
              <a:off x="0" y="-47625"/>
              <a:ext cx="4093824" cy="2698751"/>
            </a:xfrm>
            <a:prstGeom prst="rect">
              <a:avLst/>
            </a:prstGeom>
          </p:spPr>
          <p:txBody>
            <a:bodyPr lIns="0" tIns="0" rIns="0" bIns="0" rtlCol="0" anchor="ctr"/>
            <a:lstStyle/>
            <a:p>
              <a:pPr algn="l">
                <a:lnSpc>
                  <a:spcPts val="5615"/>
                </a:lnSpc>
              </a:pPr>
              <a:r>
                <a:rPr lang="en-US" sz="5199" b="1" spc="-31">
                  <a:solidFill>
                    <a:srgbClr val="951B81"/>
                  </a:solidFill>
                  <a:latin typeface="Arial Bold"/>
                  <a:ea typeface="Arial Bold"/>
                  <a:cs typeface="Arial Bold"/>
                  <a:sym typeface="Arial Bold"/>
                </a:rPr>
                <a:t>2008</a:t>
              </a:r>
            </a:p>
          </p:txBody>
        </p:sp>
      </p:grpSp>
      <p:sp>
        <p:nvSpPr>
          <p:cNvPr id="5" name="Freeform 5"/>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6" name="Freeform 6"/>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grpSp>
        <p:nvGrpSpPr>
          <p:cNvPr id="7" name="Group 7"/>
          <p:cNvGrpSpPr/>
          <p:nvPr/>
        </p:nvGrpSpPr>
        <p:grpSpPr>
          <a:xfrm>
            <a:off x="1526493" y="2996209"/>
            <a:ext cx="8876763" cy="3641344"/>
            <a:chOff x="0" y="0"/>
            <a:chExt cx="11835684" cy="4855125"/>
          </a:xfrm>
        </p:grpSpPr>
        <p:sp>
          <p:nvSpPr>
            <p:cNvPr id="8" name="Freeform 8"/>
            <p:cNvSpPr/>
            <p:nvPr/>
          </p:nvSpPr>
          <p:spPr>
            <a:xfrm>
              <a:off x="0" y="0"/>
              <a:ext cx="11835685" cy="4855125"/>
            </a:xfrm>
            <a:custGeom>
              <a:avLst/>
              <a:gdLst/>
              <a:ahLst/>
              <a:cxnLst/>
              <a:rect l="l" t="t" r="r" b="b"/>
              <a:pathLst>
                <a:path w="11835685" h="4855125">
                  <a:moveTo>
                    <a:pt x="0" y="0"/>
                  </a:moveTo>
                  <a:lnTo>
                    <a:pt x="11835685" y="0"/>
                  </a:lnTo>
                  <a:lnTo>
                    <a:pt x="11835685" y="4855125"/>
                  </a:lnTo>
                  <a:lnTo>
                    <a:pt x="0" y="4855125"/>
                  </a:lnTo>
                  <a:close/>
                </a:path>
              </a:pathLst>
            </a:custGeom>
            <a:solidFill>
              <a:srgbClr val="000000">
                <a:alpha val="0"/>
              </a:srgbClr>
            </a:solidFill>
          </p:spPr>
          <p:txBody>
            <a:bodyPr/>
            <a:lstStyle/>
            <a:p>
              <a:endParaRPr lang="en-GB"/>
            </a:p>
          </p:txBody>
        </p:sp>
        <p:sp>
          <p:nvSpPr>
            <p:cNvPr id="9" name="TextBox 9"/>
            <p:cNvSpPr txBox="1"/>
            <p:nvPr/>
          </p:nvSpPr>
          <p:spPr>
            <a:xfrm>
              <a:off x="0" y="-161925"/>
              <a:ext cx="11835684" cy="5017050"/>
            </a:xfrm>
            <a:prstGeom prst="rect">
              <a:avLst/>
            </a:prstGeom>
          </p:spPr>
          <p:txBody>
            <a:bodyPr lIns="0" tIns="0" rIns="0" bIns="0" rtlCol="0" anchor="t"/>
            <a:lstStyle/>
            <a:p>
              <a:pPr algn="l">
                <a:lnSpc>
                  <a:spcPts val="4800"/>
                </a:lnSpc>
              </a:pPr>
              <a:r>
                <a:rPr lang="en-US" sz="3200" spc="28">
                  <a:solidFill>
                    <a:srgbClr val="000000"/>
                  </a:solidFill>
                  <a:latin typeface="Arial"/>
                  <a:ea typeface="Arial"/>
                  <a:cs typeface="Arial"/>
                  <a:sym typeface="Arial"/>
                </a:rPr>
                <a:t>The financial crash of 2008 was felt across the world and caused a dip in immigration as there was less incentive to move to the UK. </a:t>
              </a:r>
            </a:p>
            <a:p>
              <a:pPr algn="l">
                <a:lnSpc>
                  <a:spcPts val="4800"/>
                </a:lnSpc>
              </a:pPr>
              <a:endParaRPr lang="en-US" sz="3200" spc="28">
                <a:solidFill>
                  <a:srgbClr val="000000"/>
                </a:solidFill>
                <a:latin typeface="Arial"/>
                <a:ea typeface="Arial"/>
                <a:cs typeface="Arial"/>
                <a:sym typeface="Arial"/>
              </a:endParaRPr>
            </a:p>
            <a:p>
              <a:pPr algn="l">
                <a:lnSpc>
                  <a:spcPts val="4800"/>
                </a:lnSpc>
              </a:pPr>
              <a:r>
                <a:rPr lang="en-US" sz="3200" spc="29">
                  <a:solidFill>
                    <a:srgbClr val="000000"/>
                  </a:solidFill>
                  <a:latin typeface="Arial"/>
                  <a:ea typeface="Arial"/>
                  <a:cs typeface="Arial"/>
                  <a:sym typeface="Arial"/>
                </a:rPr>
                <a:t>It led to an economic recession and a rise in unemployment.  </a:t>
              </a:r>
            </a:p>
          </p:txBody>
        </p:sp>
      </p:grpSp>
      <p:sp>
        <p:nvSpPr>
          <p:cNvPr id="10" name="Freeform 10"/>
          <p:cNvSpPr/>
          <p:nvPr/>
        </p:nvSpPr>
        <p:spPr>
          <a:xfrm>
            <a:off x="10750800" y="2996209"/>
            <a:ext cx="5752525" cy="4134627"/>
          </a:xfrm>
          <a:custGeom>
            <a:avLst/>
            <a:gdLst/>
            <a:ahLst/>
            <a:cxnLst/>
            <a:rect l="l" t="t" r="r" b="b"/>
            <a:pathLst>
              <a:path w="5752525" h="4134627">
                <a:moveTo>
                  <a:pt x="0" y="0"/>
                </a:moveTo>
                <a:lnTo>
                  <a:pt x="5752525" y="0"/>
                </a:lnTo>
                <a:lnTo>
                  <a:pt x="5752525" y="4134628"/>
                </a:lnTo>
                <a:lnTo>
                  <a:pt x="0" y="4134628"/>
                </a:lnTo>
                <a:lnTo>
                  <a:pt x="0" y="0"/>
                </a:lnTo>
                <a:close/>
              </a:path>
            </a:pathLst>
          </a:custGeom>
          <a:blipFill>
            <a:blip r:embed="rId6"/>
            <a:stretch>
              <a:fillRect/>
            </a:stretch>
          </a:blipFill>
        </p:spPr>
        <p:txBody>
          <a:bodyPr/>
          <a:lstStyle/>
          <a:p>
            <a:endParaRPr lang="en-GB"/>
          </a:p>
        </p:txBody>
      </p:sp>
      <p:sp>
        <p:nvSpPr>
          <p:cNvPr id="11" name="TextBox 11"/>
          <p:cNvSpPr txBox="1"/>
          <p:nvPr/>
        </p:nvSpPr>
        <p:spPr>
          <a:xfrm>
            <a:off x="153825" y="9720271"/>
            <a:ext cx="3083602"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21</a:t>
            </a:r>
          </a:p>
        </p:txBody>
      </p:sp>
      <p:sp>
        <p:nvSpPr>
          <p:cNvPr id="12" name="TextBox 12"/>
          <p:cNvSpPr txBox="1"/>
          <p:nvPr/>
        </p:nvSpPr>
        <p:spPr>
          <a:xfrm>
            <a:off x="153825" y="170733"/>
            <a:ext cx="7802233" cy="309700"/>
          </a:xfrm>
          <a:prstGeom prst="rect">
            <a:avLst/>
          </a:prstGeom>
        </p:spPr>
        <p:txBody>
          <a:bodyPr lIns="0" tIns="0" rIns="0" bIns="0" rtlCol="0" anchor="t">
            <a:spAutoFit/>
          </a:bodyPr>
          <a:lstStyle/>
          <a:p>
            <a:pPr algn="just">
              <a:lnSpc>
                <a:spcPts val="2520"/>
              </a:lnSpc>
              <a:spcBef>
                <a:spcPct val="0"/>
              </a:spcBef>
            </a:pPr>
            <a:r>
              <a:rPr lang="en-US" sz="1800" b="1" dirty="0">
                <a:solidFill>
                  <a:srgbClr val="000000"/>
                </a:solidFill>
                <a:latin typeface="Arial Bold"/>
                <a:ea typeface="Arial Bold"/>
                <a:cs typeface="Arial Bold"/>
                <a:sym typeface="Arial Bold"/>
              </a:rPr>
              <a:t>Take 30 Activity – History of Immigration</a:t>
            </a:r>
          </a:p>
        </p:txBody>
      </p:sp>
      <p:sp>
        <p:nvSpPr>
          <p:cNvPr id="13" name="Freeform 13"/>
          <p:cNvSpPr/>
          <p:nvPr/>
        </p:nvSpPr>
        <p:spPr>
          <a:xfrm>
            <a:off x="16293801" y="849617"/>
            <a:ext cx="1111254" cy="1058469"/>
          </a:xfrm>
          <a:custGeom>
            <a:avLst/>
            <a:gdLst/>
            <a:ahLst/>
            <a:cxnLst/>
            <a:rect l="l" t="t" r="r" b="b"/>
            <a:pathLst>
              <a:path w="1111254" h="1058469">
                <a:moveTo>
                  <a:pt x="0" y="0"/>
                </a:moveTo>
                <a:lnTo>
                  <a:pt x="1111254" y="0"/>
                </a:lnTo>
                <a:lnTo>
                  <a:pt x="1111254" y="1058469"/>
                </a:lnTo>
                <a:lnTo>
                  <a:pt x="0" y="1058469"/>
                </a:lnTo>
                <a:lnTo>
                  <a:pt x="0" y="0"/>
                </a:lnTo>
                <a:close/>
              </a:path>
            </a:pathLst>
          </a:custGeom>
          <a:blipFill>
            <a:blip r:embed="rId7"/>
            <a:stretch>
              <a:fillRect/>
            </a:stretch>
          </a:blipFill>
        </p:spPr>
        <p:txBody>
          <a:bodyPr/>
          <a:lstStyle/>
          <a:p>
            <a:endParaRPr lang="en-GB"/>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sp>
        <p:nvSpPr>
          <p:cNvPr id="2" name="Freeform 2"/>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3" name="Freeform 3"/>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grpSp>
        <p:nvGrpSpPr>
          <p:cNvPr id="4" name="Group 4"/>
          <p:cNvGrpSpPr/>
          <p:nvPr/>
        </p:nvGrpSpPr>
        <p:grpSpPr>
          <a:xfrm>
            <a:off x="1695625" y="2715229"/>
            <a:ext cx="15153802" cy="6480810"/>
            <a:chOff x="0" y="0"/>
            <a:chExt cx="20205070" cy="8641080"/>
          </a:xfrm>
        </p:grpSpPr>
        <p:sp>
          <p:nvSpPr>
            <p:cNvPr id="5" name="Freeform 5"/>
            <p:cNvSpPr/>
            <p:nvPr/>
          </p:nvSpPr>
          <p:spPr>
            <a:xfrm>
              <a:off x="12963655" y="0"/>
              <a:ext cx="7241414" cy="4824592"/>
            </a:xfrm>
            <a:custGeom>
              <a:avLst/>
              <a:gdLst/>
              <a:ahLst/>
              <a:cxnLst/>
              <a:rect l="l" t="t" r="r" b="b"/>
              <a:pathLst>
                <a:path w="7241414" h="4824592">
                  <a:moveTo>
                    <a:pt x="0" y="0"/>
                  </a:moveTo>
                  <a:lnTo>
                    <a:pt x="7241415" y="0"/>
                  </a:lnTo>
                  <a:lnTo>
                    <a:pt x="7241415" y="4824592"/>
                  </a:lnTo>
                  <a:lnTo>
                    <a:pt x="0" y="4824592"/>
                  </a:lnTo>
                  <a:lnTo>
                    <a:pt x="0" y="0"/>
                  </a:lnTo>
                  <a:close/>
                </a:path>
              </a:pathLst>
            </a:custGeom>
            <a:blipFill>
              <a:blip r:embed="rId6"/>
              <a:stretch>
                <a:fillRect/>
              </a:stretch>
            </a:blipFill>
          </p:spPr>
          <p:txBody>
            <a:bodyPr/>
            <a:lstStyle/>
            <a:p>
              <a:endParaRPr lang="en-GB"/>
            </a:p>
          </p:txBody>
        </p:sp>
        <p:sp>
          <p:nvSpPr>
            <p:cNvPr id="6" name="TextBox 6"/>
            <p:cNvSpPr txBox="1"/>
            <p:nvPr/>
          </p:nvSpPr>
          <p:spPr>
            <a:xfrm>
              <a:off x="0" y="-161925"/>
              <a:ext cx="12360194" cy="8803005"/>
            </a:xfrm>
            <a:prstGeom prst="rect">
              <a:avLst/>
            </a:prstGeom>
          </p:spPr>
          <p:txBody>
            <a:bodyPr lIns="0" tIns="0" rIns="0" bIns="0" rtlCol="0" anchor="t">
              <a:spAutoFit/>
            </a:bodyPr>
            <a:lstStyle/>
            <a:p>
              <a:pPr algn="ctr">
                <a:lnSpc>
                  <a:spcPts val="4725"/>
                </a:lnSpc>
              </a:pPr>
              <a:r>
                <a:rPr lang="en-US" sz="3150">
                  <a:solidFill>
                    <a:srgbClr val="000000"/>
                  </a:solidFill>
                  <a:latin typeface="Arial"/>
                  <a:ea typeface="Arial"/>
                  <a:cs typeface="Arial"/>
                  <a:sym typeface="Arial"/>
                </a:rPr>
                <a:t>In 2011, government repression of civilian uprisings following the Arab Spring led to a full-scale civil war in Syria, with fighting continuing until the fall of the Assad Regime in 2024.</a:t>
              </a:r>
            </a:p>
            <a:p>
              <a:pPr algn="ctr">
                <a:lnSpc>
                  <a:spcPts val="4725"/>
                </a:lnSpc>
              </a:pPr>
              <a:endParaRPr lang="en-US" sz="3150">
                <a:solidFill>
                  <a:srgbClr val="000000"/>
                </a:solidFill>
                <a:latin typeface="Arial"/>
                <a:ea typeface="Arial"/>
                <a:cs typeface="Arial"/>
                <a:sym typeface="Arial"/>
              </a:endParaRPr>
            </a:p>
            <a:p>
              <a:pPr algn="ctr">
                <a:lnSpc>
                  <a:spcPts val="4725"/>
                </a:lnSpc>
              </a:pPr>
              <a:r>
                <a:rPr lang="en-US" sz="3150">
                  <a:solidFill>
                    <a:srgbClr val="000000"/>
                  </a:solidFill>
                  <a:latin typeface="Arial"/>
                  <a:ea typeface="Arial"/>
                  <a:cs typeface="Arial"/>
                  <a:sym typeface="Arial"/>
                </a:rPr>
                <a:t> In the interim, it left behind a huge humanitarian crisis and hundreds of thousands of Syrian refugees fleeing their home. </a:t>
              </a:r>
            </a:p>
            <a:p>
              <a:pPr algn="ctr">
                <a:lnSpc>
                  <a:spcPts val="4725"/>
                </a:lnSpc>
              </a:pPr>
              <a:endParaRPr lang="en-US" sz="3150">
                <a:solidFill>
                  <a:srgbClr val="000000"/>
                </a:solidFill>
                <a:latin typeface="Arial"/>
                <a:ea typeface="Arial"/>
                <a:cs typeface="Arial"/>
                <a:sym typeface="Arial"/>
              </a:endParaRPr>
            </a:p>
            <a:p>
              <a:pPr algn="ctr">
                <a:lnSpc>
                  <a:spcPts val="4725"/>
                </a:lnSpc>
              </a:pPr>
              <a:r>
                <a:rPr lang="en-US" sz="3150">
                  <a:solidFill>
                    <a:srgbClr val="000000"/>
                  </a:solidFill>
                  <a:latin typeface="Arial"/>
                  <a:ea typeface="Arial"/>
                  <a:cs typeface="Arial"/>
                  <a:sym typeface="Arial"/>
                </a:rPr>
                <a:t>Over 30,000 Syrians were granted asylum in the UK under resettlement and family schemes. </a:t>
              </a:r>
            </a:p>
          </p:txBody>
        </p:sp>
      </p:grpSp>
      <p:sp>
        <p:nvSpPr>
          <p:cNvPr id="7" name="TextBox 7"/>
          <p:cNvSpPr txBox="1"/>
          <p:nvPr/>
        </p:nvSpPr>
        <p:spPr>
          <a:xfrm>
            <a:off x="7519903" y="707816"/>
            <a:ext cx="1835869" cy="991870"/>
          </a:xfrm>
          <a:prstGeom prst="rect">
            <a:avLst/>
          </a:prstGeom>
        </p:spPr>
        <p:txBody>
          <a:bodyPr lIns="0" tIns="0" rIns="0" bIns="0" rtlCol="0" anchor="t">
            <a:spAutoFit/>
          </a:bodyPr>
          <a:lstStyle/>
          <a:p>
            <a:pPr algn="ctr">
              <a:lnSpc>
                <a:spcPts val="7279"/>
              </a:lnSpc>
            </a:pPr>
            <a:r>
              <a:rPr lang="en-US" sz="5199" b="1">
                <a:solidFill>
                  <a:srgbClr val="000000"/>
                </a:solidFill>
                <a:latin typeface="Arial Bold"/>
                <a:ea typeface="Arial Bold"/>
                <a:cs typeface="Arial Bold"/>
                <a:sym typeface="Arial Bold"/>
              </a:rPr>
              <a:t>2010s</a:t>
            </a:r>
          </a:p>
        </p:txBody>
      </p:sp>
      <p:sp>
        <p:nvSpPr>
          <p:cNvPr id="8" name="TextBox 8"/>
          <p:cNvSpPr txBox="1"/>
          <p:nvPr/>
        </p:nvSpPr>
        <p:spPr>
          <a:xfrm>
            <a:off x="153825" y="9720271"/>
            <a:ext cx="3083602"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22</a:t>
            </a:r>
          </a:p>
        </p:txBody>
      </p:sp>
      <p:sp>
        <p:nvSpPr>
          <p:cNvPr id="9" name="TextBox 9"/>
          <p:cNvSpPr txBox="1"/>
          <p:nvPr/>
        </p:nvSpPr>
        <p:spPr>
          <a:xfrm>
            <a:off x="153825" y="170733"/>
            <a:ext cx="7802233" cy="309700"/>
          </a:xfrm>
          <a:prstGeom prst="rect">
            <a:avLst/>
          </a:prstGeom>
        </p:spPr>
        <p:txBody>
          <a:bodyPr lIns="0" tIns="0" rIns="0" bIns="0" rtlCol="0" anchor="t">
            <a:spAutoFit/>
          </a:bodyPr>
          <a:lstStyle/>
          <a:p>
            <a:pPr algn="just">
              <a:lnSpc>
                <a:spcPts val="2520"/>
              </a:lnSpc>
              <a:spcBef>
                <a:spcPct val="0"/>
              </a:spcBef>
            </a:pPr>
            <a:r>
              <a:rPr lang="en-US" sz="1800" b="1" dirty="0">
                <a:solidFill>
                  <a:srgbClr val="000000"/>
                </a:solidFill>
                <a:latin typeface="Arial Bold"/>
                <a:ea typeface="Arial Bold"/>
                <a:cs typeface="Arial Bold"/>
                <a:sym typeface="Arial Bold"/>
              </a:rPr>
              <a:t>Take 30 Activity – History of Immigration</a:t>
            </a:r>
          </a:p>
        </p:txBody>
      </p:sp>
      <p:sp>
        <p:nvSpPr>
          <p:cNvPr id="10" name="Freeform 10"/>
          <p:cNvSpPr/>
          <p:nvPr/>
        </p:nvSpPr>
        <p:spPr>
          <a:xfrm>
            <a:off x="16293801" y="849617"/>
            <a:ext cx="1111254" cy="1058469"/>
          </a:xfrm>
          <a:custGeom>
            <a:avLst/>
            <a:gdLst/>
            <a:ahLst/>
            <a:cxnLst/>
            <a:rect l="l" t="t" r="r" b="b"/>
            <a:pathLst>
              <a:path w="1111254" h="1058469">
                <a:moveTo>
                  <a:pt x="0" y="0"/>
                </a:moveTo>
                <a:lnTo>
                  <a:pt x="1111254" y="0"/>
                </a:lnTo>
                <a:lnTo>
                  <a:pt x="1111254" y="1058469"/>
                </a:lnTo>
                <a:lnTo>
                  <a:pt x="0" y="1058469"/>
                </a:lnTo>
                <a:lnTo>
                  <a:pt x="0" y="0"/>
                </a:lnTo>
                <a:close/>
              </a:path>
            </a:pathLst>
          </a:custGeom>
          <a:blipFill>
            <a:blip r:embed="rId7"/>
            <a:stretch>
              <a:fillRect/>
            </a:stretch>
          </a:blipFill>
        </p:spPr>
        <p:txBody>
          <a:bodyPr/>
          <a:lstStyle/>
          <a:p>
            <a:endParaRPr lang="en-GB"/>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sp>
        <p:nvSpPr>
          <p:cNvPr id="2" name="Freeform 2"/>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3" name="Freeform 3"/>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 name="TextBox 4"/>
          <p:cNvSpPr txBox="1"/>
          <p:nvPr/>
        </p:nvSpPr>
        <p:spPr>
          <a:xfrm>
            <a:off x="7534001" y="828675"/>
            <a:ext cx="1835869" cy="991870"/>
          </a:xfrm>
          <a:prstGeom prst="rect">
            <a:avLst/>
          </a:prstGeom>
        </p:spPr>
        <p:txBody>
          <a:bodyPr lIns="0" tIns="0" rIns="0" bIns="0" rtlCol="0" anchor="t">
            <a:spAutoFit/>
          </a:bodyPr>
          <a:lstStyle/>
          <a:p>
            <a:pPr algn="ctr">
              <a:lnSpc>
                <a:spcPts val="7279"/>
              </a:lnSpc>
            </a:pPr>
            <a:r>
              <a:rPr lang="en-US" sz="5199" b="1">
                <a:solidFill>
                  <a:srgbClr val="951B81"/>
                </a:solidFill>
                <a:latin typeface="Arial Bold"/>
                <a:ea typeface="Arial Bold"/>
                <a:cs typeface="Arial Bold"/>
                <a:sym typeface="Arial Bold"/>
              </a:rPr>
              <a:t>2020s</a:t>
            </a:r>
          </a:p>
        </p:txBody>
      </p:sp>
      <p:grpSp>
        <p:nvGrpSpPr>
          <p:cNvPr id="5" name="Group 5"/>
          <p:cNvGrpSpPr/>
          <p:nvPr/>
        </p:nvGrpSpPr>
        <p:grpSpPr>
          <a:xfrm>
            <a:off x="1335673" y="1957218"/>
            <a:ext cx="16412646" cy="7101840"/>
            <a:chOff x="0" y="0"/>
            <a:chExt cx="21883529" cy="9469120"/>
          </a:xfrm>
        </p:grpSpPr>
        <p:sp>
          <p:nvSpPr>
            <p:cNvPr id="6" name="Freeform 6"/>
            <p:cNvSpPr/>
            <p:nvPr/>
          </p:nvSpPr>
          <p:spPr>
            <a:xfrm>
              <a:off x="14628785" y="1138936"/>
              <a:ext cx="7254744" cy="5486400"/>
            </a:xfrm>
            <a:custGeom>
              <a:avLst/>
              <a:gdLst/>
              <a:ahLst/>
              <a:cxnLst/>
              <a:rect l="l" t="t" r="r" b="b"/>
              <a:pathLst>
                <a:path w="7254744" h="5486400">
                  <a:moveTo>
                    <a:pt x="0" y="0"/>
                  </a:moveTo>
                  <a:lnTo>
                    <a:pt x="7254744" y="0"/>
                  </a:lnTo>
                  <a:lnTo>
                    <a:pt x="7254744" y="5486400"/>
                  </a:lnTo>
                  <a:lnTo>
                    <a:pt x="0" y="54864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 name="TextBox 7"/>
            <p:cNvSpPr txBox="1"/>
            <p:nvPr/>
          </p:nvSpPr>
          <p:spPr>
            <a:xfrm>
              <a:off x="0" y="-133350"/>
              <a:ext cx="14628785" cy="9602470"/>
            </a:xfrm>
            <a:prstGeom prst="rect">
              <a:avLst/>
            </a:prstGeom>
          </p:spPr>
          <p:txBody>
            <a:bodyPr lIns="0" tIns="0" rIns="0" bIns="0" rtlCol="0" anchor="t">
              <a:spAutoFit/>
            </a:bodyPr>
            <a:lstStyle/>
            <a:p>
              <a:pPr algn="ctr">
                <a:lnSpc>
                  <a:spcPts val="4409"/>
                </a:lnSpc>
              </a:pPr>
              <a:r>
                <a:rPr lang="en-US" sz="3150">
                  <a:solidFill>
                    <a:srgbClr val="000000"/>
                  </a:solidFill>
                  <a:latin typeface="Arial"/>
                  <a:ea typeface="Arial"/>
                  <a:cs typeface="Arial"/>
                  <a:sym typeface="Arial"/>
                </a:rPr>
                <a:t> The US withdrew armed forces in 2020, and in August 2021, the Taliban took over Afghanistan. </a:t>
              </a:r>
            </a:p>
            <a:p>
              <a:pPr algn="ctr">
                <a:lnSpc>
                  <a:spcPts val="4409"/>
                </a:lnSpc>
              </a:pPr>
              <a:endParaRPr lang="en-US" sz="3150">
                <a:solidFill>
                  <a:srgbClr val="000000"/>
                </a:solidFill>
                <a:latin typeface="Arial"/>
                <a:ea typeface="Arial"/>
                <a:cs typeface="Arial"/>
                <a:sym typeface="Arial"/>
              </a:endParaRPr>
            </a:p>
            <a:p>
              <a:pPr algn="ctr">
                <a:lnSpc>
                  <a:spcPts val="4409"/>
                </a:lnSpc>
              </a:pPr>
              <a:r>
                <a:rPr lang="en-US" sz="3150">
                  <a:solidFill>
                    <a:srgbClr val="000000"/>
                  </a:solidFill>
                  <a:latin typeface="Arial"/>
                  <a:ea typeface="Arial"/>
                  <a:cs typeface="Arial"/>
                  <a:sym typeface="Arial"/>
                </a:rPr>
                <a:t>Ever since, there has been an immense regression in human rights across the country, specifically targeting women and girls. They are forbidden to work, leave the house without a male chaperone or go to school or university.</a:t>
              </a:r>
            </a:p>
            <a:p>
              <a:pPr algn="ctr">
                <a:lnSpc>
                  <a:spcPts val="4409"/>
                </a:lnSpc>
              </a:pPr>
              <a:endParaRPr lang="en-US" sz="3150">
                <a:solidFill>
                  <a:srgbClr val="000000"/>
                </a:solidFill>
                <a:latin typeface="Arial"/>
                <a:ea typeface="Arial"/>
                <a:cs typeface="Arial"/>
                <a:sym typeface="Arial"/>
              </a:endParaRPr>
            </a:p>
            <a:p>
              <a:pPr algn="ctr">
                <a:lnSpc>
                  <a:spcPts val="4409"/>
                </a:lnSpc>
              </a:pPr>
              <a:r>
                <a:rPr lang="en-US" sz="3150">
                  <a:solidFill>
                    <a:srgbClr val="000000"/>
                  </a:solidFill>
                  <a:latin typeface="Arial"/>
                  <a:ea typeface="Arial"/>
                  <a:cs typeface="Arial"/>
                  <a:sym typeface="Arial"/>
                </a:rPr>
                <a:t> Gender based violence and child marriage is on the rise and human rights experts are calling it a Gender Apartheid. </a:t>
              </a:r>
            </a:p>
            <a:p>
              <a:pPr algn="ctr">
                <a:lnSpc>
                  <a:spcPts val="4409"/>
                </a:lnSpc>
              </a:pPr>
              <a:endParaRPr lang="en-US" sz="3150">
                <a:solidFill>
                  <a:srgbClr val="000000"/>
                </a:solidFill>
                <a:latin typeface="Arial"/>
                <a:ea typeface="Arial"/>
                <a:cs typeface="Arial"/>
                <a:sym typeface="Arial"/>
              </a:endParaRPr>
            </a:p>
            <a:p>
              <a:pPr algn="ctr">
                <a:lnSpc>
                  <a:spcPts val="4409"/>
                </a:lnSpc>
              </a:pPr>
              <a:r>
                <a:rPr lang="en-US" sz="3150">
                  <a:solidFill>
                    <a:srgbClr val="000000"/>
                  </a:solidFill>
                  <a:latin typeface="Arial"/>
                  <a:ea typeface="Arial"/>
                  <a:cs typeface="Arial"/>
                  <a:sym typeface="Arial"/>
                </a:rPr>
                <a:t>Nearly 30,000 afghan nationals have arrived in the UK under two resettlement schemes.</a:t>
              </a:r>
            </a:p>
          </p:txBody>
        </p:sp>
      </p:grpSp>
      <p:sp>
        <p:nvSpPr>
          <p:cNvPr id="8" name="TextBox 8"/>
          <p:cNvSpPr txBox="1"/>
          <p:nvPr/>
        </p:nvSpPr>
        <p:spPr>
          <a:xfrm>
            <a:off x="153825" y="9720271"/>
            <a:ext cx="3083602"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23</a:t>
            </a:r>
          </a:p>
        </p:txBody>
      </p:sp>
      <p:sp>
        <p:nvSpPr>
          <p:cNvPr id="9" name="TextBox 9"/>
          <p:cNvSpPr txBox="1"/>
          <p:nvPr/>
        </p:nvSpPr>
        <p:spPr>
          <a:xfrm>
            <a:off x="153825" y="170733"/>
            <a:ext cx="7802233" cy="309700"/>
          </a:xfrm>
          <a:prstGeom prst="rect">
            <a:avLst/>
          </a:prstGeom>
        </p:spPr>
        <p:txBody>
          <a:bodyPr lIns="0" tIns="0" rIns="0" bIns="0" rtlCol="0" anchor="t">
            <a:spAutoFit/>
          </a:bodyPr>
          <a:lstStyle/>
          <a:p>
            <a:pPr algn="just">
              <a:lnSpc>
                <a:spcPts val="2520"/>
              </a:lnSpc>
              <a:spcBef>
                <a:spcPct val="0"/>
              </a:spcBef>
            </a:pPr>
            <a:r>
              <a:rPr lang="en-US" sz="1800" b="1" dirty="0">
                <a:solidFill>
                  <a:srgbClr val="000000"/>
                </a:solidFill>
                <a:latin typeface="Arial Bold"/>
                <a:ea typeface="Arial Bold"/>
                <a:cs typeface="Arial Bold"/>
                <a:sym typeface="Arial Bold"/>
              </a:rPr>
              <a:t>Take 30 Activity – History of Immigration</a:t>
            </a:r>
          </a:p>
        </p:txBody>
      </p:sp>
      <p:sp>
        <p:nvSpPr>
          <p:cNvPr id="10" name="Freeform 10"/>
          <p:cNvSpPr/>
          <p:nvPr/>
        </p:nvSpPr>
        <p:spPr>
          <a:xfrm>
            <a:off x="16293801" y="849617"/>
            <a:ext cx="1111254" cy="1058469"/>
          </a:xfrm>
          <a:custGeom>
            <a:avLst/>
            <a:gdLst/>
            <a:ahLst/>
            <a:cxnLst/>
            <a:rect l="l" t="t" r="r" b="b"/>
            <a:pathLst>
              <a:path w="1111254" h="1058469">
                <a:moveTo>
                  <a:pt x="0" y="0"/>
                </a:moveTo>
                <a:lnTo>
                  <a:pt x="1111254" y="0"/>
                </a:lnTo>
                <a:lnTo>
                  <a:pt x="1111254" y="1058469"/>
                </a:lnTo>
                <a:lnTo>
                  <a:pt x="0" y="1058469"/>
                </a:lnTo>
                <a:lnTo>
                  <a:pt x="0" y="0"/>
                </a:lnTo>
                <a:close/>
              </a:path>
            </a:pathLst>
          </a:custGeom>
          <a:blipFill>
            <a:blip r:embed="rId8"/>
            <a:stretch>
              <a:fillRect/>
            </a:stretch>
          </a:blipFill>
        </p:spPr>
        <p:txBody>
          <a:bodyPr/>
          <a:lstStyle/>
          <a:p>
            <a:endParaRPr lang="en-GB"/>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sp>
        <p:nvSpPr>
          <p:cNvPr id="2" name="Freeform 2"/>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3" name="Freeform 3"/>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grpSp>
        <p:nvGrpSpPr>
          <p:cNvPr id="4" name="Group 4"/>
          <p:cNvGrpSpPr/>
          <p:nvPr/>
        </p:nvGrpSpPr>
        <p:grpSpPr>
          <a:xfrm>
            <a:off x="2039648" y="2995841"/>
            <a:ext cx="14585266" cy="3290570"/>
            <a:chOff x="0" y="0"/>
            <a:chExt cx="19447021" cy="4387427"/>
          </a:xfrm>
        </p:grpSpPr>
        <p:sp>
          <p:nvSpPr>
            <p:cNvPr id="5" name="Freeform 5"/>
            <p:cNvSpPr/>
            <p:nvPr/>
          </p:nvSpPr>
          <p:spPr>
            <a:xfrm>
              <a:off x="13285864" y="141278"/>
              <a:ext cx="6161157" cy="4104871"/>
            </a:xfrm>
            <a:custGeom>
              <a:avLst/>
              <a:gdLst/>
              <a:ahLst/>
              <a:cxnLst/>
              <a:rect l="l" t="t" r="r" b="b"/>
              <a:pathLst>
                <a:path w="6161157" h="4104871">
                  <a:moveTo>
                    <a:pt x="0" y="0"/>
                  </a:moveTo>
                  <a:lnTo>
                    <a:pt x="6161157" y="0"/>
                  </a:lnTo>
                  <a:lnTo>
                    <a:pt x="6161157" y="4104871"/>
                  </a:lnTo>
                  <a:lnTo>
                    <a:pt x="0" y="4104871"/>
                  </a:lnTo>
                  <a:lnTo>
                    <a:pt x="0" y="0"/>
                  </a:lnTo>
                  <a:close/>
                </a:path>
              </a:pathLst>
            </a:custGeom>
            <a:blipFill>
              <a:blip r:embed="rId6"/>
              <a:stretch>
                <a:fillRect/>
              </a:stretch>
            </a:blipFill>
          </p:spPr>
          <p:txBody>
            <a:bodyPr/>
            <a:lstStyle/>
            <a:p>
              <a:endParaRPr lang="en-GB"/>
            </a:p>
          </p:txBody>
        </p:sp>
        <p:sp>
          <p:nvSpPr>
            <p:cNvPr id="6" name="TextBox 6"/>
            <p:cNvSpPr txBox="1"/>
            <p:nvPr/>
          </p:nvSpPr>
          <p:spPr>
            <a:xfrm>
              <a:off x="0" y="-123825"/>
              <a:ext cx="11901498" cy="4511252"/>
            </a:xfrm>
            <a:prstGeom prst="rect">
              <a:avLst/>
            </a:prstGeom>
          </p:spPr>
          <p:txBody>
            <a:bodyPr lIns="0" tIns="0" rIns="0" bIns="0" rtlCol="0" anchor="t">
              <a:spAutoFit/>
            </a:bodyPr>
            <a:lstStyle/>
            <a:p>
              <a:pPr algn="ctr">
                <a:lnSpc>
                  <a:spcPts val="4480"/>
                </a:lnSpc>
              </a:pPr>
              <a:r>
                <a:rPr lang="en-US" sz="3200">
                  <a:solidFill>
                    <a:srgbClr val="000000"/>
                  </a:solidFill>
                  <a:latin typeface="Arial"/>
                  <a:ea typeface="Arial"/>
                  <a:cs typeface="Arial"/>
                  <a:sym typeface="Arial"/>
                </a:rPr>
                <a:t>In February 2022, Russian invaded Ukraine and the war is still ongoing. </a:t>
              </a:r>
            </a:p>
            <a:p>
              <a:pPr algn="ctr">
                <a:lnSpc>
                  <a:spcPts val="4480"/>
                </a:lnSpc>
              </a:pPr>
              <a:endParaRPr lang="en-US" sz="3200">
                <a:solidFill>
                  <a:srgbClr val="000000"/>
                </a:solidFill>
                <a:latin typeface="Arial"/>
                <a:ea typeface="Arial"/>
                <a:cs typeface="Arial"/>
                <a:sym typeface="Arial"/>
              </a:endParaRPr>
            </a:p>
            <a:p>
              <a:pPr algn="ctr">
                <a:lnSpc>
                  <a:spcPts val="4480"/>
                </a:lnSpc>
              </a:pPr>
              <a:r>
                <a:rPr lang="en-US" sz="3200">
                  <a:solidFill>
                    <a:srgbClr val="000000"/>
                  </a:solidFill>
                  <a:latin typeface="Arial"/>
                  <a:ea typeface="Arial"/>
                  <a:cs typeface="Arial"/>
                  <a:sym typeface="Arial"/>
                </a:rPr>
                <a:t>Roughly 217,000 Ukrainians are living in the UK and were accepted under different resettlement programs as of June 2024. </a:t>
              </a:r>
            </a:p>
          </p:txBody>
        </p:sp>
      </p:grpSp>
      <p:sp>
        <p:nvSpPr>
          <p:cNvPr id="7" name="TextBox 7"/>
          <p:cNvSpPr txBox="1"/>
          <p:nvPr/>
        </p:nvSpPr>
        <p:spPr>
          <a:xfrm>
            <a:off x="8409645" y="828675"/>
            <a:ext cx="1468710" cy="991870"/>
          </a:xfrm>
          <a:prstGeom prst="rect">
            <a:avLst/>
          </a:prstGeom>
        </p:spPr>
        <p:txBody>
          <a:bodyPr lIns="0" tIns="0" rIns="0" bIns="0" rtlCol="0" anchor="t">
            <a:spAutoFit/>
          </a:bodyPr>
          <a:lstStyle/>
          <a:p>
            <a:pPr algn="ctr">
              <a:lnSpc>
                <a:spcPts val="7279"/>
              </a:lnSpc>
            </a:pPr>
            <a:r>
              <a:rPr lang="en-US" sz="5199" b="1">
                <a:solidFill>
                  <a:srgbClr val="000000"/>
                </a:solidFill>
                <a:latin typeface="Arial Bold"/>
                <a:ea typeface="Arial Bold"/>
                <a:cs typeface="Arial Bold"/>
                <a:sym typeface="Arial Bold"/>
              </a:rPr>
              <a:t>2022</a:t>
            </a:r>
          </a:p>
        </p:txBody>
      </p:sp>
      <p:sp>
        <p:nvSpPr>
          <p:cNvPr id="8" name="TextBox 8"/>
          <p:cNvSpPr txBox="1"/>
          <p:nvPr/>
        </p:nvSpPr>
        <p:spPr>
          <a:xfrm>
            <a:off x="153825" y="9720271"/>
            <a:ext cx="3083602"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24</a:t>
            </a:r>
          </a:p>
        </p:txBody>
      </p:sp>
      <p:sp>
        <p:nvSpPr>
          <p:cNvPr id="9" name="TextBox 9"/>
          <p:cNvSpPr txBox="1"/>
          <p:nvPr/>
        </p:nvSpPr>
        <p:spPr>
          <a:xfrm>
            <a:off x="153825" y="170733"/>
            <a:ext cx="7802233" cy="309700"/>
          </a:xfrm>
          <a:prstGeom prst="rect">
            <a:avLst/>
          </a:prstGeom>
        </p:spPr>
        <p:txBody>
          <a:bodyPr lIns="0" tIns="0" rIns="0" bIns="0" rtlCol="0" anchor="t">
            <a:spAutoFit/>
          </a:bodyPr>
          <a:lstStyle/>
          <a:p>
            <a:pPr algn="just">
              <a:lnSpc>
                <a:spcPts val="2520"/>
              </a:lnSpc>
              <a:spcBef>
                <a:spcPct val="0"/>
              </a:spcBef>
            </a:pPr>
            <a:r>
              <a:rPr lang="en-US" sz="1800" b="1" dirty="0">
                <a:solidFill>
                  <a:srgbClr val="000000"/>
                </a:solidFill>
                <a:latin typeface="Arial Bold"/>
                <a:ea typeface="Arial Bold"/>
                <a:cs typeface="Arial Bold"/>
                <a:sym typeface="Arial Bold"/>
              </a:rPr>
              <a:t>Take 30 Activity – History of Immigration</a:t>
            </a:r>
          </a:p>
        </p:txBody>
      </p:sp>
      <p:sp>
        <p:nvSpPr>
          <p:cNvPr id="10" name="Freeform 10"/>
          <p:cNvSpPr/>
          <p:nvPr/>
        </p:nvSpPr>
        <p:spPr>
          <a:xfrm>
            <a:off x="16293801" y="849617"/>
            <a:ext cx="1111254" cy="1058469"/>
          </a:xfrm>
          <a:custGeom>
            <a:avLst/>
            <a:gdLst/>
            <a:ahLst/>
            <a:cxnLst/>
            <a:rect l="l" t="t" r="r" b="b"/>
            <a:pathLst>
              <a:path w="1111254" h="1058469">
                <a:moveTo>
                  <a:pt x="0" y="0"/>
                </a:moveTo>
                <a:lnTo>
                  <a:pt x="1111254" y="0"/>
                </a:lnTo>
                <a:lnTo>
                  <a:pt x="1111254" y="1058469"/>
                </a:lnTo>
                <a:lnTo>
                  <a:pt x="0" y="1058469"/>
                </a:lnTo>
                <a:lnTo>
                  <a:pt x="0" y="0"/>
                </a:lnTo>
                <a:close/>
              </a:path>
            </a:pathLst>
          </a:custGeom>
          <a:blipFill>
            <a:blip r:embed="rId7"/>
            <a:stretch>
              <a:fillRect/>
            </a:stretch>
          </a:blipFill>
        </p:spPr>
        <p:txBody>
          <a:bodyPr/>
          <a:lstStyle/>
          <a:p>
            <a:endParaRPr lang="en-GB"/>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524350" y="-1048226"/>
            <a:ext cx="19150963" cy="11909584"/>
          </a:xfrm>
          <a:prstGeom prst="rect">
            <a:avLst/>
          </a:prstGeom>
        </p:spPr>
      </p:pic>
      <p:sp>
        <p:nvSpPr>
          <p:cNvPr id="3" name="TextBox 3"/>
          <p:cNvSpPr txBox="1"/>
          <p:nvPr/>
        </p:nvSpPr>
        <p:spPr>
          <a:xfrm>
            <a:off x="153825" y="9720271"/>
            <a:ext cx="3083602"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25</a:t>
            </a:r>
          </a:p>
        </p:txBody>
      </p:sp>
      <p:sp>
        <p:nvSpPr>
          <p:cNvPr id="4" name="Freeform 4"/>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4"/>
            <a:stretch>
              <a:fillRect b="-714"/>
            </a:stretch>
          </a:blipFill>
        </p:spPr>
        <p:txBody>
          <a:bodyPr/>
          <a:lstStyle/>
          <a:p>
            <a:endParaRPr lang="en-GB"/>
          </a:p>
        </p:txBody>
      </p:sp>
      <p:sp>
        <p:nvSpPr>
          <p:cNvPr id="5" name="Freeform 5"/>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 name="TextBox 6"/>
          <p:cNvSpPr txBox="1"/>
          <p:nvPr/>
        </p:nvSpPr>
        <p:spPr>
          <a:xfrm>
            <a:off x="153825" y="56221"/>
            <a:ext cx="7802233" cy="309700"/>
          </a:xfrm>
          <a:prstGeom prst="rect">
            <a:avLst/>
          </a:prstGeom>
        </p:spPr>
        <p:txBody>
          <a:bodyPr lIns="0" tIns="0" rIns="0" bIns="0" rtlCol="0" anchor="t">
            <a:spAutoFit/>
          </a:bodyPr>
          <a:lstStyle/>
          <a:p>
            <a:pPr algn="just">
              <a:lnSpc>
                <a:spcPts val="2520"/>
              </a:lnSpc>
              <a:spcBef>
                <a:spcPct val="0"/>
              </a:spcBef>
            </a:pPr>
            <a:r>
              <a:rPr lang="en-US" sz="1800" b="1" dirty="0">
                <a:solidFill>
                  <a:srgbClr val="000000"/>
                </a:solidFill>
                <a:latin typeface="Arial Bold"/>
                <a:ea typeface="Arial Bold"/>
                <a:cs typeface="Arial Bold"/>
                <a:sym typeface="Arial Bold"/>
              </a:rPr>
              <a:t>Take 30 Activity – History of Immigration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524350" y="-1048226"/>
            <a:ext cx="19150963" cy="11909584"/>
          </a:xfrm>
          <a:prstGeom prst="rect">
            <a:avLst/>
          </a:prstGeom>
        </p:spPr>
      </p:pic>
      <p:grpSp>
        <p:nvGrpSpPr>
          <p:cNvPr id="3" name="Group 3"/>
          <p:cNvGrpSpPr/>
          <p:nvPr/>
        </p:nvGrpSpPr>
        <p:grpSpPr>
          <a:xfrm>
            <a:off x="2833688" y="1204912"/>
            <a:ext cx="3362325" cy="1518285"/>
            <a:chOff x="0" y="0"/>
            <a:chExt cx="4483100" cy="2024380"/>
          </a:xfrm>
        </p:grpSpPr>
        <p:sp>
          <p:nvSpPr>
            <p:cNvPr id="4" name="Freeform 4"/>
            <p:cNvSpPr/>
            <p:nvPr/>
          </p:nvSpPr>
          <p:spPr>
            <a:xfrm>
              <a:off x="12700" y="16195"/>
              <a:ext cx="4457700" cy="1991990"/>
            </a:xfrm>
            <a:custGeom>
              <a:avLst/>
              <a:gdLst/>
              <a:ahLst/>
              <a:cxnLst/>
              <a:rect l="l" t="t" r="r" b="b"/>
              <a:pathLst>
                <a:path w="4457700" h="1991990">
                  <a:moveTo>
                    <a:pt x="0" y="0"/>
                  </a:moveTo>
                  <a:lnTo>
                    <a:pt x="4457700" y="0"/>
                  </a:lnTo>
                  <a:lnTo>
                    <a:pt x="4457700" y="1991990"/>
                  </a:lnTo>
                  <a:lnTo>
                    <a:pt x="0" y="1991990"/>
                  </a:lnTo>
                  <a:close/>
                </a:path>
              </a:pathLst>
            </a:custGeom>
            <a:solidFill>
              <a:srgbClr val="4472C4"/>
            </a:solidFill>
          </p:spPr>
          <p:txBody>
            <a:bodyPr/>
            <a:lstStyle/>
            <a:p>
              <a:endParaRPr lang="en-GB"/>
            </a:p>
          </p:txBody>
        </p:sp>
        <p:sp>
          <p:nvSpPr>
            <p:cNvPr id="5" name="Freeform 5"/>
            <p:cNvSpPr/>
            <p:nvPr/>
          </p:nvSpPr>
          <p:spPr>
            <a:xfrm>
              <a:off x="0" y="0"/>
              <a:ext cx="4483100" cy="2024380"/>
            </a:xfrm>
            <a:custGeom>
              <a:avLst/>
              <a:gdLst/>
              <a:ahLst/>
              <a:cxnLst/>
              <a:rect l="l" t="t" r="r" b="b"/>
              <a:pathLst>
                <a:path w="4483100" h="2024380">
                  <a:moveTo>
                    <a:pt x="12700" y="0"/>
                  </a:moveTo>
                  <a:lnTo>
                    <a:pt x="4470400" y="0"/>
                  </a:lnTo>
                  <a:cubicBezTo>
                    <a:pt x="4477385" y="0"/>
                    <a:pt x="4483100" y="7288"/>
                    <a:pt x="4483100" y="16195"/>
                  </a:cubicBezTo>
                  <a:lnTo>
                    <a:pt x="4483100" y="2008185"/>
                  </a:lnTo>
                  <a:cubicBezTo>
                    <a:pt x="4483100" y="2017092"/>
                    <a:pt x="4477385" y="2024380"/>
                    <a:pt x="4470400" y="2024380"/>
                  </a:cubicBezTo>
                  <a:lnTo>
                    <a:pt x="12700" y="2024380"/>
                  </a:lnTo>
                  <a:cubicBezTo>
                    <a:pt x="5715" y="2024380"/>
                    <a:pt x="0" y="2017092"/>
                    <a:pt x="0" y="2008185"/>
                  </a:cubicBezTo>
                  <a:lnTo>
                    <a:pt x="0" y="16195"/>
                  </a:lnTo>
                  <a:cubicBezTo>
                    <a:pt x="0" y="7288"/>
                    <a:pt x="5715" y="0"/>
                    <a:pt x="12700" y="0"/>
                  </a:cubicBezTo>
                  <a:moveTo>
                    <a:pt x="12700" y="32390"/>
                  </a:moveTo>
                  <a:lnTo>
                    <a:pt x="12700" y="16195"/>
                  </a:lnTo>
                  <a:lnTo>
                    <a:pt x="25400" y="16195"/>
                  </a:lnTo>
                  <a:lnTo>
                    <a:pt x="25400" y="2008185"/>
                  </a:lnTo>
                  <a:lnTo>
                    <a:pt x="12700" y="2008185"/>
                  </a:lnTo>
                  <a:lnTo>
                    <a:pt x="12700" y="1991990"/>
                  </a:lnTo>
                  <a:lnTo>
                    <a:pt x="4470400" y="1991990"/>
                  </a:lnTo>
                  <a:lnTo>
                    <a:pt x="4470400" y="2008185"/>
                  </a:lnTo>
                  <a:lnTo>
                    <a:pt x="4457700" y="2008185"/>
                  </a:lnTo>
                  <a:lnTo>
                    <a:pt x="4457700" y="16195"/>
                  </a:lnTo>
                  <a:lnTo>
                    <a:pt x="4470400" y="16195"/>
                  </a:lnTo>
                  <a:lnTo>
                    <a:pt x="4470400" y="32390"/>
                  </a:lnTo>
                  <a:lnTo>
                    <a:pt x="12700" y="32390"/>
                  </a:lnTo>
                  <a:close/>
                </a:path>
              </a:pathLst>
            </a:custGeom>
            <a:solidFill>
              <a:srgbClr val="2F528F"/>
            </a:solidFill>
          </p:spPr>
          <p:txBody>
            <a:bodyPr/>
            <a:lstStyle/>
            <a:p>
              <a:endParaRPr lang="en-GB"/>
            </a:p>
          </p:txBody>
        </p:sp>
        <p:sp>
          <p:nvSpPr>
            <p:cNvPr id="6" name="TextBox 6"/>
            <p:cNvSpPr txBox="1"/>
            <p:nvPr/>
          </p:nvSpPr>
          <p:spPr>
            <a:xfrm>
              <a:off x="0" y="-57150"/>
              <a:ext cx="4483100" cy="2081530"/>
            </a:xfrm>
            <a:prstGeom prst="rect">
              <a:avLst/>
            </a:prstGeom>
          </p:spPr>
          <p:txBody>
            <a:bodyPr lIns="50800" tIns="50800" rIns="50800" bIns="50800" rtlCol="0" anchor="ctr"/>
            <a:lstStyle/>
            <a:p>
              <a:pPr algn="ctr">
                <a:lnSpc>
                  <a:spcPts val="3599"/>
                </a:lnSpc>
              </a:pPr>
              <a:r>
                <a:rPr lang="en-US" sz="2999" spc="28">
                  <a:solidFill>
                    <a:srgbClr val="FFFFFF"/>
                  </a:solidFill>
                  <a:latin typeface="Arial"/>
                  <a:ea typeface="Arial"/>
                  <a:cs typeface="Arial"/>
                  <a:sym typeface="Arial"/>
                </a:rPr>
                <a:t>Immigration from Commonwealth countries</a:t>
              </a:r>
            </a:p>
          </p:txBody>
        </p:sp>
      </p:grpSp>
      <p:grpSp>
        <p:nvGrpSpPr>
          <p:cNvPr id="7" name="Group 7"/>
          <p:cNvGrpSpPr/>
          <p:nvPr/>
        </p:nvGrpSpPr>
        <p:grpSpPr>
          <a:xfrm rot="5400000">
            <a:off x="4020741" y="1313262"/>
            <a:ext cx="852488" cy="3688555"/>
            <a:chOff x="0" y="0"/>
            <a:chExt cx="1136650" cy="4918074"/>
          </a:xfrm>
        </p:grpSpPr>
        <p:sp>
          <p:nvSpPr>
            <p:cNvPr id="8" name="Freeform 8"/>
            <p:cNvSpPr/>
            <p:nvPr/>
          </p:nvSpPr>
          <p:spPr>
            <a:xfrm>
              <a:off x="0" y="0"/>
              <a:ext cx="1136650" cy="4918075"/>
            </a:xfrm>
            <a:custGeom>
              <a:avLst/>
              <a:gdLst/>
              <a:ahLst/>
              <a:cxnLst/>
              <a:rect l="l" t="t" r="r" b="b"/>
              <a:pathLst>
                <a:path w="1136650" h="4918075">
                  <a:moveTo>
                    <a:pt x="1130300" y="4918075"/>
                  </a:moveTo>
                  <a:cubicBezTo>
                    <a:pt x="825627" y="4918075"/>
                    <a:pt x="561975" y="4877689"/>
                    <a:pt x="561975" y="4817237"/>
                  </a:cubicBezTo>
                  <a:lnTo>
                    <a:pt x="561975" y="2553462"/>
                  </a:lnTo>
                  <a:lnTo>
                    <a:pt x="568325" y="2553462"/>
                  </a:lnTo>
                  <a:lnTo>
                    <a:pt x="561975" y="2553462"/>
                  </a:lnTo>
                  <a:cubicBezTo>
                    <a:pt x="561975" y="2509520"/>
                    <a:pt x="322326" y="2465324"/>
                    <a:pt x="6350" y="2465324"/>
                  </a:cubicBezTo>
                  <a:lnTo>
                    <a:pt x="6350" y="2458974"/>
                  </a:lnTo>
                  <a:lnTo>
                    <a:pt x="6350" y="2452624"/>
                  </a:lnTo>
                  <a:cubicBezTo>
                    <a:pt x="322326" y="2452624"/>
                    <a:pt x="561975" y="2408428"/>
                    <a:pt x="561975" y="2364486"/>
                  </a:cubicBezTo>
                  <a:lnTo>
                    <a:pt x="568325" y="2364486"/>
                  </a:lnTo>
                  <a:lnTo>
                    <a:pt x="561975" y="2364486"/>
                  </a:lnTo>
                  <a:lnTo>
                    <a:pt x="561975" y="100838"/>
                  </a:lnTo>
                  <a:lnTo>
                    <a:pt x="568325" y="100838"/>
                  </a:lnTo>
                  <a:lnTo>
                    <a:pt x="561975" y="100838"/>
                  </a:lnTo>
                  <a:lnTo>
                    <a:pt x="568325" y="100838"/>
                  </a:lnTo>
                  <a:lnTo>
                    <a:pt x="561975" y="100838"/>
                  </a:lnTo>
                  <a:cubicBezTo>
                    <a:pt x="561975" y="40386"/>
                    <a:pt x="825627" y="0"/>
                    <a:pt x="1130300" y="0"/>
                  </a:cubicBezTo>
                  <a:cubicBezTo>
                    <a:pt x="1133856" y="0"/>
                    <a:pt x="1136650" y="2794"/>
                    <a:pt x="1136650" y="6350"/>
                  </a:cubicBezTo>
                  <a:lnTo>
                    <a:pt x="1136650" y="4911725"/>
                  </a:lnTo>
                  <a:cubicBezTo>
                    <a:pt x="1136650" y="4915281"/>
                    <a:pt x="1133856" y="4918075"/>
                    <a:pt x="1130300" y="4918075"/>
                  </a:cubicBezTo>
                  <a:moveTo>
                    <a:pt x="1130300" y="4905375"/>
                  </a:moveTo>
                  <a:lnTo>
                    <a:pt x="1130300" y="4911725"/>
                  </a:lnTo>
                  <a:lnTo>
                    <a:pt x="1123950" y="4911725"/>
                  </a:lnTo>
                  <a:lnTo>
                    <a:pt x="1123950" y="6350"/>
                  </a:lnTo>
                  <a:lnTo>
                    <a:pt x="1130300" y="6350"/>
                  </a:lnTo>
                  <a:lnTo>
                    <a:pt x="1130300" y="12700"/>
                  </a:lnTo>
                  <a:cubicBezTo>
                    <a:pt x="814324" y="12700"/>
                    <a:pt x="574675" y="56896"/>
                    <a:pt x="574675" y="100838"/>
                  </a:cubicBezTo>
                  <a:lnTo>
                    <a:pt x="574675" y="2364613"/>
                  </a:lnTo>
                  <a:cubicBezTo>
                    <a:pt x="574675" y="2425065"/>
                    <a:pt x="311023" y="2465451"/>
                    <a:pt x="6350" y="2465451"/>
                  </a:cubicBezTo>
                  <a:cubicBezTo>
                    <a:pt x="2794" y="2465451"/>
                    <a:pt x="0" y="2462657"/>
                    <a:pt x="0" y="2459101"/>
                  </a:cubicBezTo>
                  <a:cubicBezTo>
                    <a:pt x="0" y="2455545"/>
                    <a:pt x="2794" y="2452751"/>
                    <a:pt x="6350" y="2452751"/>
                  </a:cubicBezTo>
                  <a:cubicBezTo>
                    <a:pt x="311023" y="2452751"/>
                    <a:pt x="574675" y="2493137"/>
                    <a:pt x="574675" y="2553589"/>
                  </a:cubicBezTo>
                  <a:lnTo>
                    <a:pt x="574675" y="4817237"/>
                  </a:lnTo>
                  <a:lnTo>
                    <a:pt x="568325" y="4817237"/>
                  </a:lnTo>
                  <a:lnTo>
                    <a:pt x="574675" y="4817237"/>
                  </a:lnTo>
                  <a:cubicBezTo>
                    <a:pt x="574675" y="4861179"/>
                    <a:pt x="814324" y="4905375"/>
                    <a:pt x="1130300" y="4905375"/>
                  </a:cubicBezTo>
                  <a:close/>
                </a:path>
              </a:pathLst>
            </a:custGeom>
            <a:solidFill>
              <a:srgbClr val="4472C4"/>
            </a:solidFill>
          </p:spPr>
          <p:txBody>
            <a:bodyPr/>
            <a:lstStyle/>
            <a:p>
              <a:endParaRPr lang="en-GB"/>
            </a:p>
          </p:txBody>
        </p:sp>
        <p:sp>
          <p:nvSpPr>
            <p:cNvPr id="9" name="Freeform 9"/>
            <p:cNvSpPr/>
            <p:nvPr/>
          </p:nvSpPr>
          <p:spPr>
            <a:xfrm>
              <a:off x="0" y="0"/>
              <a:ext cx="1130300" cy="4918075"/>
            </a:xfrm>
            <a:custGeom>
              <a:avLst/>
              <a:gdLst/>
              <a:ahLst/>
              <a:cxnLst/>
              <a:rect l="l" t="t" r="r" b="b"/>
              <a:pathLst>
                <a:path w="1130300" h="4918075">
                  <a:moveTo>
                    <a:pt x="1130300" y="4918075"/>
                  </a:moveTo>
                  <a:cubicBezTo>
                    <a:pt x="825627" y="4918075"/>
                    <a:pt x="561975" y="4877689"/>
                    <a:pt x="561975" y="4817237"/>
                  </a:cubicBezTo>
                  <a:lnTo>
                    <a:pt x="561975" y="2553462"/>
                  </a:lnTo>
                  <a:lnTo>
                    <a:pt x="568325" y="2553462"/>
                  </a:lnTo>
                  <a:lnTo>
                    <a:pt x="561975" y="2553462"/>
                  </a:lnTo>
                  <a:cubicBezTo>
                    <a:pt x="561975" y="2509520"/>
                    <a:pt x="322326" y="2465324"/>
                    <a:pt x="6350" y="2465324"/>
                  </a:cubicBezTo>
                  <a:lnTo>
                    <a:pt x="6350" y="2458974"/>
                  </a:lnTo>
                  <a:lnTo>
                    <a:pt x="6350" y="2452624"/>
                  </a:lnTo>
                  <a:cubicBezTo>
                    <a:pt x="322326" y="2452624"/>
                    <a:pt x="561975" y="2408428"/>
                    <a:pt x="561975" y="2364486"/>
                  </a:cubicBezTo>
                  <a:lnTo>
                    <a:pt x="568325" y="2364486"/>
                  </a:lnTo>
                  <a:lnTo>
                    <a:pt x="561975" y="2364486"/>
                  </a:lnTo>
                  <a:lnTo>
                    <a:pt x="561975" y="100838"/>
                  </a:lnTo>
                  <a:lnTo>
                    <a:pt x="568325" y="100838"/>
                  </a:lnTo>
                  <a:lnTo>
                    <a:pt x="561975" y="100838"/>
                  </a:lnTo>
                  <a:lnTo>
                    <a:pt x="568325" y="100838"/>
                  </a:lnTo>
                  <a:lnTo>
                    <a:pt x="561975" y="100838"/>
                  </a:lnTo>
                  <a:cubicBezTo>
                    <a:pt x="561975" y="40386"/>
                    <a:pt x="825627" y="0"/>
                    <a:pt x="1130300" y="0"/>
                  </a:cubicBezTo>
                  <a:lnTo>
                    <a:pt x="1130300" y="12700"/>
                  </a:lnTo>
                  <a:cubicBezTo>
                    <a:pt x="814324" y="12700"/>
                    <a:pt x="574675" y="56896"/>
                    <a:pt x="574675" y="100838"/>
                  </a:cubicBezTo>
                  <a:lnTo>
                    <a:pt x="574675" y="2364613"/>
                  </a:lnTo>
                  <a:cubicBezTo>
                    <a:pt x="574675" y="2425065"/>
                    <a:pt x="311023" y="2465451"/>
                    <a:pt x="6350" y="2465451"/>
                  </a:cubicBezTo>
                  <a:cubicBezTo>
                    <a:pt x="2794" y="2465451"/>
                    <a:pt x="0" y="2462657"/>
                    <a:pt x="0" y="2459101"/>
                  </a:cubicBezTo>
                  <a:cubicBezTo>
                    <a:pt x="0" y="2455545"/>
                    <a:pt x="2794" y="2452751"/>
                    <a:pt x="6350" y="2452751"/>
                  </a:cubicBezTo>
                  <a:cubicBezTo>
                    <a:pt x="311023" y="2452751"/>
                    <a:pt x="574675" y="2493137"/>
                    <a:pt x="574675" y="2553589"/>
                  </a:cubicBezTo>
                  <a:lnTo>
                    <a:pt x="574675" y="4817237"/>
                  </a:lnTo>
                  <a:lnTo>
                    <a:pt x="568325" y="4817237"/>
                  </a:lnTo>
                  <a:lnTo>
                    <a:pt x="574675" y="4817237"/>
                  </a:lnTo>
                  <a:cubicBezTo>
                    <a:pt x="574675" y="4861179"/>
                    <a:pt x="814324" y="4905375"/>
                    <a:pt x="1130300" y="4905375"/>
                  </a:cubicBezTo>
                  <a:close/>
                </a:path>
              </a:pathLst>
            </a:custGeom>
            <a:solidFill>
              <a:srgbClr val="4472C4"/>
            </a:solidFill>
          </p:spPr>
          <p:txBody>
            <a:bodyPr/>
            <a:lstStyle/>
            <a:p>
              <a:endParaRPr lang="en-GB"/>
            </a:p>
          </p:txBody>
        </p:sp>
      </p:grpSp>
      <p:grpSp>
        <p:nvGrpSpPr>
          <p:cNvPr id="10" name="Group 10"/>
          <p:cNvGrpSpPr/>
          <p:nvPr/>
        </p:nvGrpSpPr>
        <p:grpSpPr>
          <a:xfrm>
            <a:off x="7091362" y="2962275"/>
            <a:ext cx="3205162" cy="1578737"/>
            <a:chOff x="0" y="0"/>
            <a:chExt cx="4273550" cy="2104982"/>
          </a:xfrm>
        </p:grpSpPr>
        <p:sp>
          <p:nvSpPr>
            <p:cNvPr id="11" name="Freeform 11"/>
            <p:cNvSpPr/>
            <p:nvPr/>
          </p:nvSpPr>
          <p:spPr>
            <a:xfrm>
              <a:off x="12700" y="15887"/>
              <a:ext cx="4248150" cy="2073209"/>
            </a:xfrm>
            <a:custGeom>
              <a:avLst/>
              <a:gdLst/>
              <a:ahLst/>
              <a:cxnLst/>
              <a:rect l="l" t="t" r="r" b="b"/>
              <a:pathLst>
                <a:path w="4248150" h="2073209">
                  <a:moveTo>
                    <a:pt x="0" y="0"/>
                  </a:moveTo>
                  <a:lnTo>
                    <a:pt x="4248150" y="0"/>
                  </a:lnTo>
                  <a:lnTo>
                    <a:pt x="4248150" y="2073209"/>
                  </a:lnTo>
                  <a:lnTo>
                    <a:pt x="0" y="2073209"/>
                  </a:lnTo>
                  <a:close/>
                </a:path>
              </a:pathLst>
            </a:custGeom>
            <a:solidFill>
              <a:srgbClr val="4472C4"/>
            </a:solidFill>
          </p:spPr>
          <p:txBody>
            <a:bodyPr/>
            <a:lstStyle/>
            <a:p>
              <a:endParaRPr lang="en-GB"/>
            </a:p>
          </p:txBody>
        </p:sp>
        <p:sp>
          <p:nvSpPr>
            <p:cNvPr id="12" name="Freeform 12"/>
            <p:cNvSpPr/>
            <p:nvPr/>
          </p:nvSpPr>
          <p:spPr>
            <a:xfrm>
              <a:off x="0" y="0"/>
              <a:ext cx="4273550" cy="2104982"/>
            </a:xfrm>
            <a:custGeom>
              <a:avLst/>
              <a:gdLst/>
              <a:ahLst/>
              <a:cxnLst/>
              <a:rect l="l" t="t" r="r" b="b"/>
              <a:pathLst>
                <a:path w="4273550" h="2104982">
                  <a:moveTo>
                    <a:pt x="12700" y="0"/>
                  </a:moveTo>
                  <a:lnTo>
                    <a:pt x="4260850" y="0"/>
                  </a:lnTo>
                  <a:cubicBezTo>
                    <a:pt x="4267835" y="0"/>
                    <a:pt x="4273550" y="7149"/>
                    <a:pt x="4273550" y="15887"/>
                  </a:cubicBezTo>
                  <a:lnTo>
                    <a:pt x="4273550" y="2089096"/>
                  </a:lnTo>
                  <a:cubicBezTo>
                    <a:pt x="4273550" y="2097833"/>
                    <a:pt x="4267835" y="2104982"/>
                    <a:pt x="4260850" y="2104982"/>
                  </a:cubicBezTo>
                  <a:lnTo>
                    <a:pt x="12700" y="2104982"/>
                  </a:lnTo>
                  <a:cubicBezTo>
                    <a:pt x="5715" y="2104982"/>
                    <a:pt x="0" y="2097833"/>
                    <a:pt x="0" y="2089096"/>
                  </a:cubicBezTo>
                  <a:lnTo>
                    <a:pt x="0" y="15887"/>
                  </a:lnTo>
                  <a:cubicBezTo>
                    <a:pt x="0" y="7149"/>
                    <a:pt x="5715" y="0"/>
                    <a:pt x="12700" y="0"/>
                  </a:cubicBezTo>
                  <a:moveTo>
                    <a:pt x="12700" y="31773"/>
                  </a:moveTo>
                  <a:lnTo>
                    <a:pt x="12700" y="15887"/>
                  </a:lnTo>
                  <a:lnTo>
                    <a:pt x="25400" y="15887"/>
                  </a:lnTo>
                  <a:lnTo>
                    <a:pt x="25400" y="2089096"/>
                  </a:lnTo>
                  <a:lnTo>
                    <a:pt x="12700" y="2089096"/>
                  </a:lnTo>
                  <a:lnTo>
                    <a:pt x="12700" y="2073209"/>
                  </a:lnTo>
                  <a:lnTo>
                    <a:pt x="4260850" y="2073209"/>
                  </a:lnTo>
                  <a:lnTo>
                    <a:pt x="4260850" y="2089096"/>
                  </a:lnTo>
                  <a:lnTo>
                    <a:pt x="4248150" y="2089096"/>
                  </a:lnTo>
                  <a:lnTo>
                    <a:pt x="4248150" y="15887"/>
                  </a:lnTo>
                  <a:lnTo>
                    <a:pt x="4260850" y="15887"/>
                  </a:lnTo>
                  <a:lnTo>
                    <a:pt x="4260850" y="31773"/>
                  </a:lnTo>
                  <a:lnTo>
                    <a:pt x="12700" y="31773"/>
                  </a:lnTo>
                  <a:close/>
                </a:path>
              </a:pathLst>
            </a:custGeom>
            <a:solidFill>
              <a:srgbClr val="2F528F"/>
            </a:solidFill>
          </p:spPr>
          <p:txBody>
            <a:bodyPr/>
            <a:lstStyle/>
            <a:p>
              <a:endParaRPr lang="en-GB"/>
            </a:p>
          </p:txBody>
        </p:sp>
        <p:sp>
          <p:nvSpPr>
            <p:cNvPr id="13" name="TextBox 13"/>
            <p:cNvSpPr txBox="1"/>
            <p:nvPr/>
          </p:nvSpPr>
          <p:spPr>
            <a:xfrm>
              <a:off x="0" y="-66675"/>
              <a:ext cx="4273550" cy="2171657"/>
            </a:xfrm>
            <a:prstGeom prst="rect">
              <a:avLst/>
            </a:prstGeom>
          </p:spPr>
          <p:txBody>
            <a:bodyPr lIns="50800" tIns="50800" rIns="50800" bIns="50800" rtlCol="0" anchor="ctr"/>
            <a:lstStyle/>
            <a:p>
              <a:pPr algn="ctr">
                <a:lnSpc>
                  <a:spcPts val="3719"/>
                </a:lnSpc>
              </a:pPr>
              <a:r>
                <a:rPr lang="en-US" sz="3099" spc="29">
                  <a:solidFill>
                    <a:srgbClr val="FFFFFF"/>
                  </a:solidFill>
                  <a:latin typeface="Arial"/>
                  <a:ea typeface="Arial"/>
                  <a:cs typeface="Arial"/>
                  <a:sym typeface="Arial"/>
                </a:rPr>
                <a:t>Expulsion of Asians from East Africa</a:t>
              </a:r>
            </a:p>
          </p:txBody>
        </p:sp>
      </p:grpSp>
      <p:sp>
        <p:nvSpPr>
          <p:cNvPr id="14" name="AutoShape 14"/>
          <p:cNvSpPr/>
          <p:nvPr/>
        </p:nvSpPr>
        <p:spPr>
          <a:xfrm rot="9210698">
            <a:off x="6769730" y="4564856"/>
            <a:ext cx="1591003" cy="0"/>
          </a:xfrm>
          <a:prstGeom prst="line">
            <a:avLst/>
          </a:prstGeom>
          <a:ln w="9525" cap="rnd">
            <a:solidFill>
              <a:srgbClr val="4472C4"/>
            </a:solidFill>
            <a:prstDash val="solid"/>
            <a:headEnd type="none" w="sm" len="sm"/>
            <a:tailEnd type="triangle" w="lg" len="med"/>
          </a:ln>
        </p:spPr>
        <p:txBody>
          <a:bodyPr/>
          <a:lstStyle/>
          <a:p>
            <a:endParaRPr lang="en-GB"/>
          </a:p>
        </p:txBody>
      </p:sp>
      <p:grpSp>
        <p:nvGrpSpPr>
          <p:cNvPr id="15" name="Group 15"/>
          <p:cNvGrpSpPr/>
          <p:nvPr/>
        </p:nvGrpSpPr>
        <p:grpSpPr>
          <a:xfrm>
            <a:off x="13406438" y="6548438"/>
            <a:ext cx="3852862" cy="1262062"/>
            <a:chOff x="0" y="0"/>
            <a:chExt cx="5137150" cy="1682750"/>
          </a:xfrm>
        </p:grpSpPr>
        <p:sp>
          <p:nvSpPr>
            <p:cNvPr id="16" name="Freeform 16"/>
            <p:cNvSpPr/>
            <p:nvPr/>
          </p:nvSpPr>
          <p:spPr>
            <a:xfrm>
              <a:off x="15266" y="12700"/>
              <a:ext cx="5106617" cy="1657350"/>
            </a:xfrm>
            <a:custGeom>
              <a:avLst/>
              <a:gdLst/>
              <a:ahLst/>
              <a:cxnLst/>
              <a:rect l="l" t="t" r="r" b="b"/>
              <a:pathLst>
                <a:path w="5106617" h="1657350">
                  <a:moveTo>
                    <a:pt x="0" y="0"/>
                  </a:moveTo>
                  <a:lnTo>
                    <a:pt x="5106617" y="0"/>
                  </a:lnTo>
                  <a:lnTo>
                    <a:pt x="5106617" y="1657350"/>
                  </a:lnTo>
                  <a:lnTo>
                    <a:pt x="0" y="1657350"/>
                  </a:lnTo>
                  <a:close/>
                </a:path>
              </a:pathLst>
            </a:custGeom>
            <a:solidFill>
              <a:srgbClr val="4472C4"/>
            </a:solidFill>
          </p:spPr>
          <p:txBody>
            <a:bodyPr/>
            <a:lstStyle/>
            <a:p>
              <a:endParaRPr lang="en-GB"/>
            </a:p>
          </p:txBody>
        </p:sp>
        <p:sp>
          <p:nvSpPr>
            <p:cNvPr id="17" name="Freeform 17"/>
            <p:cNvSpPr/>
            <p:nvPr/>
          </p:nvSpPr>
          <p:spPr>
            <a:xfrm>
              <a:off x="0" y="0"/>
              <a:ext cx="5137150" cy="1682750"/>
            </a:xfrm>
            <a:custGeom>
              <a:avLst/>
              <a:gdLst/>
              <a:ahLst/>
              <a:cxnLst/>
              <a:rect l="l" t="t" r="r" b="b"/>
              <a:pathLst>
                <a:path w="5137150" h="1682750">
                  <a:moveTo>
                    <a:pt x="15266" y="0"/>
                  </a:moveTo>
                  <a:lnTo>
                    <a:pt x="5121883" y="0"/>
                  </a:lnTo>
                  <a:cubicBezTo>
                    <a:pt x="5130280" y="0"/>
                    <a:pt x="5137150" y="5715"/>
                    <a:pt x="5137150" y="12700"/>
                  </a:cubicBezTo>
                  <a:lnTo>
                    <a:pt x="5137150" y="1670050"/>
                  </a:lnTo>
                  <a:cubicBezTo>
                    <a:pt x="5137150" y="1677035"/>
                    <a:pt x="5130280" y="1682750"/>
                    <a:pt x="5121883" y="1682750"/>
                  </a:cubicBezTo>
                  <a:lnTo>
                    <a:pt x="15266" y="1682750"/>
                  </a:lnTo>
                  <a:cubicBezTo>
                    <a:pt x="6870" y="1682750"/>
                    <a:pt x="0" y="1677035"/>
                    <a:pt x="0" y="1670050"/>
                  </a:cubicBezTo>
                  <a:lnTo>
                    <a:pt x="0" y="12700"/>
                  </a:lnTo>
                  <a:cubicBezTo>
                    <a:pt x="0" y="5715"/>
                    <a:pt x="6870" y="0"/>
                    <a:pt x="15266" y="0"/>
                  </a:cubicBezTo>
                  <a:moveTo>
                    <a:pt x="15266" y="25400"/>
                  </a:moveTo>
                  <a:lnTo>
                    <a:pt x="15266" y="12700"/>
                  </a:lnTo>
                  <a:lnTo>
                    <a:pt x="30533" y="12700"/>
                  </a:lnTo>
                  <a:lnTo>
                    <a:pt x="30533" y="1670050"/>
                  </a:lnTo>
                  <a:lnTo>
                    <a:pt x="15266" y="1670050"/>
                  </a:lnTo>
                  <a:lnTo>
                    <a:pt x="15266" y="1657350"/>
                  </a:lnTo>
                  <a:lnTo>
                    <a:pt x="5121883" y="1657350"/>
                  </a:lnTo>
                  <a:lnTo>
                    <a:pt x="5121883" y="1670050"/>
                  </a:lnTo>
                  <a:lnTo>
                    <a:pt x="5106617" y="1670050"/>
                  </a:lnTo>
                  <a:lnTo>
                    <a:pt x="5106617" y="12700"/>
                  </a:lnTo>
                  <a:lnTo>
                    <a:pt x="5121883" y="12700"/>
                  </a:lnTo>
                  <a:lnTo>
                    <a:pt x="5121883" y="25400"/>
                  </a:lnTo>
                  <a:lnTo>
                    <a:pt x="15266" y="25400"/>
                  </a:lnTo>
                  <a:close/>
                </a:path>
              </a:pathLst>
            </a:custGeom>
            <a:solidFill>
              <a:srgbClr val="2F528F"/>
            </a:solidFill>
          </p:spPr>
          <p:txBody>
            <a:bodyPr/>
            <a:lstStyle/>
            <a:p>
              <a:endParaRPr lang="en-GB"/>
            </a:p>
          </p:txBody>
        </p:sp>
        <p:sp>
          <p:nvSpPr>
            <p:cNvPr id="18" name="TextBox 18"/>
            <p:cNvSpPr txBox="1"/>
            <p:nvPr/>
          </p:nvSpPr>
          <p:spPr>
            <a:xfrm>
              <a:off x="0" y="-57150"/>
              <a:ext cx="5137150" cy="1739900"/>
            </a:xfrm>
            <a:prstGeom prst="rect">
              <a:avLst/>
            </a:prstGeom>
          </p:spPr>
          <p:txBody>
            <a:bodyPr lIns="50800" tIns="50800" rIns="50800" bIns="50800" rtlCol="0" anchor="ctr"/>
            <a:lstStyle/>
            <a:p>
              <a:pPr algn="ctr">
                <a:lnSpc>
                  <a:spcPts val="3599"/>
                </a:lnSpc>
              </a:pPr>
              <a:r>
                <a:rPr lang="en-US" sz="2999" spc="28">
                  <a:solidFill>
                    <a:srgbClr val="FFFFFF"/>
                  </a:solidFill>
                  <a:latin typeface="Arial"/>
                  <a:ea typeface="Arial"/>
                  <a:cs typeface="Arial"/>
                  <a:sym typeface="Arial"/>
                </a:rPr>
                <a:t>Immigration from EU</a:t>
              </a:r>
            </a:p>
          </p:txBody>
        </p:sp>
      </p:grpSp>
      <p:sp>
        <p:nvSpPr>
          <p:cNvPr id="19" name="AutoShape 19"/>
          <p:cNvSpPr/>
          <p:nvPr/>
        </p:nvSpPr>
        <p:spPr>
          <a:xfrm rot="-8071272">
            <a:off x="11335416" y="6315075"/>
            <a:ext cx="2418018" cy="0"/>
          </a:xfrm>
          <a:prstGeom prst="line">
            <a:avLst/>
          </a:prstGeom>
          <a:ln w="9525" cap="rnd">
            <a:solidFill>
              <a:srgbClr val="4472C4"/>
            </a:solidFill>
            <a:prstDash val="solid"/>
            <a:headEnd type="none" w="sm" len="sm"/>
            <a:tailEnd type="triangle" w="lg" len="med"/>
          </a:ln>
        </p:spPr>
        <p:txBody>
          <a:bodyPr/>
          <a:lstStyle/>
          <a:p>
            <a:endParaRPr lang="en-GB"/>
          </a:p>
        </p:txBody>
      </p:sp>
      <p:grpSp>
        <p:nvGrpSpPr>
          <p:cNvPr id="20" name="Group 20"/>
          <p:cNvGrpSpPr/>
          <p:nvPr/>
        </p:nvGrpSpPr>
        <p:grpSpPr>
          <a:xfrm>
            <a:off x="14981631" y="3955257"/>
            <a:ext cx="3205162" cy="1262062"/>
            <a:chOff x="0" y="0"/>
            <a:chExt cx="4273550" cy="1682750"/>
          </a:xfrm>
        </p:grpSpPr>
        <p:sp>
          <p:nvSpPr>
            <p:cNvPr id="21" name="Freeform 21"/>
            <p:cNvSpPr/>
            <p:nvPr/>
          </p:nvSpPr>
          <p:spPr>
            <a:xfrm>
              <a:off x="12700" y="12700"/>
              <a:ext cx="4248150" cy="1657350"/>
            </a:xfrm>
            <a:custGeom>
              <a:avLst/>
              <a:gdLst/>
              <a:ahLst/>
              <a:cxnLst/>
              <a:rect l="l" t="t" r="r" b="b"/>
              <a:pathLst>
                <a:path w="4248150" h="1657350">
                  <a:moveTo>
                    <a:pt x="0" y="0"/>
                  </a:moveTo>
                  <a:lnTo>
                    <a:pt x="4248150" y="0"/>
                  </a:lnTo>
                  <a:lnTo>
                    <a:pt x="4248150" y="1657350"/>
                  </a:lnTo>
                  <a:lnTo>
                    <a:pt x="0" y="1657350"/>
                  </a:lnTo>
                  <a:close/>
                </a:path>
              </a:pathLst>
            </a:custGeom>
            <a:solidFill>
              <a:srgbClr val="4472C4"/>
            </a:solidFill>
          </p:spPr>
          <p:txBody>
            <a:bodyPr/>
            <a:lstStyle/>
            <a:p>
              <a:endParaRPr lang="en-GB"/>
            </a:p>
          </p:txBody>
        </p:sp>
        <p:sp>
          <p:nvSpPr>
            <p:cNvPr id="22" name="Freeform 22"/>
            <p:cNvSpPr/>
            <p:nvPr/>
          </p:nvSpPr>
          <p:spPr>
            <a:xfrm>
              <a:off x="0" y="0"/>
              <a:ext cx="4273550" cy="1682750"/>
            </a:xfrm>
            <a:custGeom>
              <a:avLst/>
              <a:gdLst/>
              <a:ahLst/>
              <a:cxnLst/>
              <a:rect l="l" t="t" r="r" b="b"/>
              <a:pathLst>
                <a:path w="4273550" h="1682750">
                  <a:moveTo>
                    <a:pt x="12700" y="0"/>
                  </a:moveTo>
                  <a:lnTo>
                    <a:pt x="4260850" y="0"/>
                  </a:lnTo>
                  <a:cubicBezTo>
                    <a:pt x="4267835" y="0"/>
                    <a:pt x="4273550" y="5715"/>
                    <a:pt x="4273550" y="12700"/>
                  </a:cubicBezTo>
                  <a:lnTo>
                    <a:pt x="4273550" y="1670050"/>
                  </a:lnTo>
                  <a:cubicBezTo>
                    <a:pt x="4273550" y="1677035"/>
                    <a:pt x="4267835" y="1682750"/>
                    <a:pt x="4260850" y="1682750"/>
                  </a:cubicBezTo>
                  <a:lnTo>
                    <a:pt x="12700" y="1682750"/>
                  </a:lnTo>
                  <a:cubicBezTo>
                    <a:pt x="5715" y="1682750"/>
                    <a:pt x="0" y="1677035"/>
                    <a:pt x="0" y="1670050"/>
                  </a:cubicBezTo>
                  <a:lnTo>
                    <a:pt x="0" y="12700"/>
                  </a:lnTo>
                  <a:cubicBezTo>
                    <a:pt x="0" y="5715"/>
                    <a:pt x="5715" y="0"/>
                    <a:pt x="12700" y="0"/>
                  </a:cubicBezTo>
                  <a:moveTo>
                    <a:pt x="12700" y="25400"/>
                  </a:moveTo>
                  <a:lnTo>
                    <a:pt x="12700" y="12700"/>
                  </a:lnTo>
                  <a:lnTo>
                    <a:pt x="25400" y="12700"/>
                  </a:lnTo>
                  <a:lnTo>
                    <a:pt x="25400" y="1670050"/>
                  </a:lnTo>
                  <a:lnTo>
                    <a:pt x="12700" y="1670050"/>
                  </a:lnTo>
                  <a:lnTo>
                    <a:pt x="12700" y="1657350"/>
                  </a:lnTo>
                  <a:lnTo>
                    <a:pt x="4260850" y="1657350"/>
                  </a:lnTo>
                  <a:lnTo>
                    <a:pt x="4260850" y="1670050"/>
                  </a:lnTo>
                  <a:lnTo>
                    <a:pt x="4248150" y="1670050"/>
                  </a:lnTo>
                  <a:lnTo>
                    <a:pt x="4248150" y="12700"/>
                  </a:lnTo>
                  <a:lnTo>
                    <a:pt x="4260850" y="12700"/>
                  </a:lnTo>
                  <a:lnTo>
                    <a:pt x="4260850" y="25400"/>
                  </a:lnTo>
                  <a:lnTo>
                    <a:pt x="12700" y="25400"/>
                  </a:lnTo>
                  <a:close/>
                </a:path>
              </a:pathLst>
            </a:custGeom>
            <a:solidFill>
              <a:srgbClr val="2F528F"/>
            </a:solidFill>
          </p:spPr>
          <p:txBody>
            <a:bodyPr/>
            <a:lstStyle/>
            <a:p>
              <a:endParaRPr lang="en-GB"/>
            </a:p>
          </p:txBody>
        </p:sp>
        <p:sp>
          <p:nvSpPr>
            <p:cNvPr id="23" name="TextBox 23"/>
            <p:cNvSpPr txBox="1"/>
            <p:nvPr/>
          </p:nvSpPr>
          <p:spPr>
            <a:xfrm>
              <a:off x="0" y="-66675"/>
              <a:ext cx="4273550" cy="1749425"/>
            </a:xfrm>
            <a:prstGeom prst="rect">
              <a:avLst/>
            </a:prstGeom>
          </p:spPr>
          <p:txBody>
            <a:bodyPr lIns="50800" tIns="50800" rIns="50800" bIns="50800" rtlCol="0" anchor="ctr"/>
            <a:lstStyle/>
            <a:p>
              <a:pPr algn="ctr">
                <a:lnSpc>
                  <a:spcPts val="3839"/>
                </a:lnSpc>
              </a:pPr>
              <a:r>
                <a:rPr lang="en-US" sz="3199" spc="29">
                  <a:solidFill>
                    <a:srgbClr val="FFFFFF"/>
                  </a:solidFill>
                  <a:latin typeface="Arial"/>
                  <a:ea typeface="Arial"/>
                  <a:cs typeface="Arial"/>
                  <a:sym typeface="Arial"/>
                </a:rPr>
                <a:t>Financial Crash</a:t>
              </a:r>
            </a:p>
          </p:txBody>
        </p:sp>
      </p:grpSp>
      <p:sp>
        <p:nvSpPr>
          <p:cNvPr id="24" name="AutoShape 24"/>
          <p:cNvSpPr/>
          <p:nvPr/>
        </p:nvSpPr>
        <p:spPr>
          <a:xfrm flipH="1" flipV="1">
            <a:off x="13904116" y="4471988"/>
            <a:ext cx="1077515" cy="114301"/>
          </a:xfrm>
          <a:prstGeom prst="line">
            <a:avLst/>
          </a:prstGeom>
          <a:ln w="9525" cap="rnd">
            <a:solidFill>
              <a:srgbClr val="4472C4"/>
            </a:solidFill>
            <a:prstDash val="solid"/>
            <a:headEnd type="none" w="sm" len="sm"/>
            <a:tailEnd type="triangle" w="lg" len="med"/>
          </a:ln>
        </p:spPr>
        <p:txBody>
          <a:bodyPr/>
          <a:lstStyle/>
          <a:p>
            <a:endParaRPr lang="en-GB"/>
          </a:p>
        </p:txBody>
      </p:sp>
      <p:sp>
        <p:nvSpPr>
          <p:cNvPr id="25" name="TextBox 25"/>
          <p:cNvSpPr txBox="1"/>
          <p:nvPr/>
        </p:nvSpPr>
        <p:spPr>
          <a:xfrm>
            <a:off x="153825" y="9720271"/>
            <a:ext cx="3083602"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26</a:t>
            </a:r>
          </a:p>
        </p:txBody>
      </p:sp>
      <p:sp>
        <p:nvSpPr>
          <p:cNvPr id="26" name="Freeform 26"/>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4"/>
            <a:stretch>
              <a:fillRect b="-714"/>
            </a:stretch>
          </a:blipFill>
        </p:spPr>
        <p:txBody>
          <a:bodyPr/>
          <a:lstStyle/>
          <a:p>
            <a:endParaRPr lang="en-GB"/>
          </a:p>
        </p:txBody>
      </p:sp>
      <p:sp>
        <p:nvSpPr>
          <p:cNvPr id="27" name="Freeform 27"/>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grpSp>
        <p:nvGrpSpPr>
          <p:cNvPr id="28" name="Group 28"/>
          <p:cNvGrpSpPr/>
          <p:nvPr/>
        </p:nvGrpSpPr>
        <p:grpSpPr>
          <a:xfrm>
            <a:off x="10296525" y="132066"/>
            <a:ext cx="3583948" cy="1283328"/>
            <a:chOff x="0" y="0"/>
            <a:chExt cx="6252799" cy="2238982"/>
          </a:xfrm>
        </p:grpSpPr>
        <p:sp>
          <p:nvSpPr>
            <p:cNvPr id="29" name="Freeform 29"/>
            <p:cNvSpPr/>
            <p:nvPr/>
          </p:nvSpPr>
          <p:spPr>
            <a:xfrm>
              <a:off x="18582" y="16898"/>
              <a:ext cx="6215636" cy="2205186"/>
            </a:xfrm>
            <a:custGeom>
              <a:avLst/>
              <a:gdLst/>
              <a:ahLst/>
              <a:cxnLst/>
              <a:rect l="l" t="t" r="r" b="b"/>
              <a:pathLst>
                <a:path w="6215636" h="2205186">
                  <a:moveTo>
                    <a:pt x="0" y="0"/>
                  </a:moveTo>
                  <a:lnTo>
                    <a:pt x="6215636" y="0"/>
                  </a:lnTo>
                  <a:lnTo>
                    <a:pt x="6215636" y="2205186"/>
                  </a:lnTo>
                  <a:lnTo>
                    <a:pt x="0" y="2205186"/>
                  </a:lnTo>
                  <a:close/>
                </a:path>
              </a:pathLst>
            </a:custGeom>
            <a:solidFill>
              <a:srgbClr val="4472C4"/>
            </a:solidFill>
          </p:spPr>
          <p:txBody>
            <a:bodyPr/>
            <a:lstStyle/>
            <a:p>
              <a:endParaRPr lang="en-GB"/>
            </a:p>
          </p:txBody>
        </p:sp>
        <p:sp>
          <p:nvSpPr>
            <p:cNvPr id="30" name="Freeform 30"/>
            <p:cNvSpPr/>
            <p:nvPr/>
          </p:nvSpPr>
          <p:spPr>
            <a:xfrm>
              <a:off x="0" y="0"/>
              <a:ext cx="6252799" cy="2238982"/>
            </a:xfrm>
            <a:custGeom>
              <a:avLst/>
              <a:gdLst/>
              <a:ahLst/>
              <a:cxnLst/>
              <a:rect l="l" t="t" r="r" b="b"/>
              <a:pathLst>
                <a:path w="6252799" h="2238982">
                  <a:moveTo>
                    <a:pt x="18582" y="0"/>
                  </a:moveTo>
                  <a:lnTo>
                    <a:pt x="6234218" y="0"/>
                  </a:lnTo>
                  <a:cubicBezTo>
                    <a:pt x="6244437" y="0"/>
                    <a:pt x="6252799" y="7604"/>
                    <a:pt x="6252799" y="16898"/>
                  </a:cubicBezTo>
                  <a:lnTo>
                    <a:pt x="6252799" y="2222084"/>
                  </a:lnTo>
                  <a:cubicBezTo>
                    <a:pt x="6252799" y="2231378"/>
                    <a:pt x="6244437" y="2238982"/>
                    <a:pt x="6234218" y="2238982"/>
                  </a:cubicBezTo>
                  <a:lnTo>
                    <a:pt x="18582" y="2238982"/>
                  </a:lnTo>
                  <a:cubicBezTo>
                    <a:pt x="8362" y="2238982"/>
                    <a:pt x="0" y="2231378"/>
                    <a:pt x="0" y="2222084"/>
                  </a:cubicBezTo>
                  <a:lnTo>
                    <a:pt x="0" y="16898"/>
                  </a:lnTo>
                  <a:cubicBezTo>
                    <a:pt x="0" y="7604"/>
                    <a:pt x="8362" y="0"/>
                    <a:pt x="18582" y="0"/>
                  </a:cubicBezTo>
                  <a:moveTo>
                    <a:pt x="18582" y="33796"/>
                  </a:moveTo>
                  <a:lnTo>
                    <a:pt x="18582" y="16898"/>
                  </a:lnTo>
                  <a:lnTo>
                    <a:pt x="37164" y="16898"/>
                  </a:lnTo>
                  <a:lnTo>
                    <a:pt x="37164" y="2222084"/>
                  </a:lnTo>
                  <a:lnTo>
                    <a:pt x="18582" y="2222084"/>
                  </a:lnTo>
                  <a:lnTo>
                    <a:pt x="18582" y="2205186"/>
                  </a:lnTo>
                  <a:lnTo>
                    <a:pt x="6234218" y="2205186"/>
                  </a:lnTo>
                  <a:lnTo>
                    <a:pt x="6234218" y="2222084"/>
                  </a:lnTo>
                  <a:lnTo>
                    <a:pt x="6215636" y="2222084"/>
                  </a:lnTo>
                  <a:lnTo>
                    <a:pt x="6215636" y="16898"/>
                  </a:lnTo>
                  <a:lnTo>
                    <a:pt x="6234218" y="16898"/>
                  </a:lnTo>
                  <a:lnTo>
                    <a:pt x="6234218" y="33796"/>
                  </a:lnTo>
                  <a:lnTo>
                    <a:pt x="18582" y="33796"/>
                  </a:lnTo>
                  <a:close/>
                </a:path>
              </a:pathLst>
            </a:custGeom>
            <a:solidFill>
              <a:srgbClr val="2F528F"/>
            </a:solidFill>
          </p:spPr>
          <p:txBody>
            <a:bodyPr/>
            <a:lstStyle/>
            <a:p>
              <a:endParaRPr lang="en-GB"/>
            </a:p>
          </p:txBody>
        </p:sp>
        <p:sp>
          <p:nvSpPr>
            <p:cNvPr id="31" name="TextBox 31"/>
            <p:cNvSpPr txBox="1"/>
            <p:nvPr/>
          </p:nvSpPr>
          <p:spPr>
            <a:xfrm>
              <a:off x="0" y="-76200"/>
              <a:ext cx="6252799" cy="2315182"/>
            </a:xfrm>
            <a:prstGeom prst="rect">
              <a:avLst/>
            </a:prstGeom>
          </p:spPr>
          <p:txBody>
            <a:bodyPr lIns="38823" tIns="38823" rIns="38823" bIns="38823" rtlCol="0" anchor="ctr"/>
            <a:lstStyle/>
            <a:p>
              <a:pPr algn="ctr">
                <a:lnSpc>
                  <a:spcPts val="4368"/>
                </a:lnSpc>
              </a:pPr>
              <a:r>
                <a:rPr lang="en-US" sz="3640" spc="34">
                  <a:solidFill>
                    <a:srgbClr val="FFFFFF"/>
                  </a:solidFill>
                  <a:latin typeface="Arial"/>
                  <a:ea typeface="Arial"/>
                  <a:cs typeface="Arial"/>
                  <a:sym typeface="Arial"/>
                </a:rPr>
                <a:t>Syrian refugee crisis</a:t>
              </a:r>
            </a:p>
          </p:txBody>
        </p:sp>
      </p:grpSp>
      <p:sp>
        <p:nvSpPr>
          <p:cNvPr id="32" name="AutoShape 32"/>
          <p:cNvSpPr/>
          <p:nvPr/>
        </p:nvSpPr>
        <p:spPr>
          <a:xfrm flipH="1" flipV="1">
            <a:off x="13590437" y="1209648"/>
            <a:ext cx="1742432" cy="427730"/>
          </a:xfrm>
          <a:prstGeom prst="line">
            <a:avLst/>
          </a:prstGeom>
          <a:ln w="9525" cap="rnd">
            <a:solidFill>
              <a:srgbClr val="4472C4"/>
            </a:solidFill>
            <a:prstDash val="solid"/>
            <a:headEnd type="none" w="sm" len="sm"/>
            <a:tailEnd type="triangle" w="lg" len="med"/>
          </a:ln>
        </p:spPr>
        <p:txBody>
          <a:bodyPr/>
          <a:lstStyle/>
          <a:p>
            <a:endParaRPr lang="en-GB"/>
          </a:p>
        </p:txBody>
      </p:sp>
      <p:grpSp>
        <p:nvGrpSpPr>
          <p:cNvPr id="33" name="Group 33"/>
          <p:cNvGrpSpPr/>
          <p:nvPr/>
        </p:nvGrpSpPr>
        <p:grpSpPr>
          <a:xfrm>
            <a:off x="162933" y="7758271"/>
            <a:ext cx="3042230" cy="1197906"/>
            <a:chOff x="0" y="0"/>
            <a:chExt cx="4273550" cy="1682750"/>
          </a:xfrm>
        </p:grpSpPr>
        <p:sp>
          <p:nvSpPr>
            <p:cNvPr id="34" name="Freeform 34"/>
            <p:cNvSpPr/>
            <p:nvPr/>
          </p:nvSpPr>
          <p:spPr>
            <a:xfrm>
              <a:off x="12700" y="12700"/>
              <a:ext cx="4248150" cy="1657350"/>
            </a:xfrm>
            <a:custGeom>
              <a:avLst/>
              <a:gdLst/>
              <a:ahLst/>
              <a:cxnLst/>
              <a:rect l="l" t="t" r="r" b="b"/>
              <a:pathLst>
                <a:path w="4248150" h="1657350">
                  <a:moveTo>
                    <a:pt x="0" y="0"/>
                  </a:moveTo>
                  <a:lnTo>
                    <a:pt x="4248150" y="0"/>
                  </a:lnTo>
                  <a:lnTo>
                    <a:pt x="4248150" y="1657350"/>
                  </a:lnTo>
                  <a:lnTo>
                    <a:pt x="0" y="1657350"/>
                  </a:lnTo>
                  <a:close/>
                </a:path>
              </a:pathLst>
            </a:custGeom>
            <a:solidFill>
              <a:srgbClr val="4472C4"/>
            </a:solidFill>
          </p:spPr>
          <p:txBody>
            <a:bodyPr/>
            <a:lstStyle/>
            <a:p>
              <a:endParaRPr lang="en-GB"/>
            </a:p>
          </p:txBody>
        </p:sp>
        <p:sp>
          <p:nvSpPr>
            <p:cNvPr id="35" name="Freeform 35"/>
            <p:cNvSpPr/>
            <p:nvPr/>
          </p:nvSpPr>
          <p:spPr>
            <a:xfrm>
              <a:off x="0" y="0"/>
              <a:ext cx="4273550" cy="1682750"/>
            </a:xfrm>
            <a:custGeom>
              <a:avLst/>
              <a:gdLst/>
              <a:ahLst/>
              <a:cxnLst/>
              <a:rect l="l" t="t" r="r" b="b"/>
              <a:pathLst>
                <a:path w="4273550" h="1682750">
                  <a:moveTo>
                    <a:pt x="12700" y="0"/>
                  </a:moveTo>
                  <a:lnTo>
                    <a:pt x="4260850" y="0"/>
                  </a:lnTo>
                  <a:cubicBezTo>
                    <a:pt x="4267835" y="0"/>
                    <a:pt x="4273550" y="5715"/>
                    <a:pt x="4273550" y="12700"/>
                  </a:cubicBezTo>
                  <a:lnTo>
                    <a:pt x="4273550" y="1670050"/>
                  </a:lnTo>
                  <a:cubicBezTo>
                    <a:pt x="4273550" y="1677035"/>
                    <a:pt x="4267835" y="1682750"/>
                    <a:pt x="4260850" y="1682750"/>
                  </a:cubicBezTo>
                  <a:lnTo>
                    <a:pt x="12700" y="1682750"/>
                  </a:lnTo>
                  <a:cubicBezTo>
                    <a:pt x="5715" y="1682750"/>
                    <a:pt x="0" y="1677035"/>
                    <a:pt x="0" y="1670050"/>
                  </a:cubicBezTo>
                  <a:lnTo>
                    <a:pt x="0" y="12700"/>
                  </a:lnTo>
                  <a:cubicBezTo>
                    <a:pt x="0" y="5715"/>
                    <a:pt x="5715" y="0"/>
                    <a:pt x="12700" y="0"/>
                  </a:cubicBezTo>
                  <a:moveTo>
                    <a:pt x="12700" y="25400"/>
                  </a:moveTo>
                  <a:lnTo>
                    <a:pt x="12700" y="12700"/>
                  </a:lnTo>
                  <a:lnTo>
                    <a:pt x="25400" y="12700"/>
                  </a:lnTo>
                  <a:lnTo>
                    <a:pt x="25400" y="1670050"/>
                  </a:lnTo>
                  <a:lnTo>
                    <a:pt x="12700" y="1670050"/>
                  </a:lnTo>
                  <a:lnTo>
                    <a:pt x="12700" y="1657350"/>
                  </a:lnTo>
                  <a:lnTo>
                    <a:pt x="4260850" y="1657350"/>
                  </a:lnTo>
                  <a:lnTo>
                    <a:pt x="4260850" y="1670050"/>
                  </a:lnTo>
                  <a:lnTo>
                    <a:pt x="4248150" y="1670050"/>
                  </a:lnTo>
                  <a:lnTo>
                    <a:pt x="4248150" y="12700"/>
                  </a:lnTo>
                  <a:lnTo>
                    <a:pt x="4260850" y="12700"/>
                  </a:lnTo>
                  <a:lnTo>
                    <a:pt x="4260850" y="25400"/>
                  </a:lnTo>
                  <a:lnTo>
                    <a:pt x="12700" y="25400"/>
                  </a:lnTo>
                  <a:close/>
                </a:path>
              </a:pathLst>
            </a:custGeom>
            <a:solidFill>
              <a:srgbClr val="2F528F"/>
            </a:solidFill>
          </p:spPr>
          <p:txBody>
            <a:bodyPr/>
            <a:lstStyle/>
            <a:p>
              <a:endParaRPr lang="en-GB"/>
            </a:p>
          </p:txBody>
        </p:sp>
        <p:sp>
          <p:nvSpPr>
            <p:cNvPr id="36" name="TextBox 36"/>
            <p:cNvSpPr txBox="1"/>
            <p:nvPr/>
          </p:nvSpPr>
          <p:spPr>
            <a:xfrm>
              <a:off x="0" y="-57150"/>
              <a:ext cx="4273550" cy="1739900"/>
            </a:xfrm>
            <a:prstGeom prst="rect">
              <a:avLst/>
            </a:prstGeom>
          </p:spPr>
          <p:txBody>
            <a:bodyPr lIns="48218" tIns="48218" rIns="48218" bIns="48218" rtlCol="0" anchor="ctr"/>
            <a:lstStyle/>
            <a:p>
              <a:pPr algn="ctr">
                <a:lnSpc>
                  <a:spcPts val="3530"/>
                </a:lnSpc>
              </a:pPr>
              <a:r>
                <a:rPr lang="en-US" sz="2942" spc="27">
                  <a:solidFill>
                    <a:srgbClr val="FFFFFF"/>
                  </a:solidFill>
                  <a:latin typeface="Arial"/>
                  <a:ea typeface="Arial"/>
                  <a:cs typeface="Arial"/>
                  <a:sym typeface="Arial"/>
                </a:rPr>
                <a:t>1951 Refugee Convention</a:t>
              </a:r>
            </a:p>
          </p:txBody>
        </p:sp>
      </p:grpSp>
      <p:grpSp>
        <p:nvGrpSpPr>
          <p:cNvPr id="37" name="Group 37"/>
          <p:cNvGrpSpPr/>
          <p:nvPr/>
        </p:nvGrpSpPr>
        <p:grpSpPr>
          <a:xfrm>
            <a:off x="2993735" y="6086411"/>
            <a:ext cx="3042230" cy="1197906"/>
            <a:chOff x="0" y="0"/>
            <a:chExt cx="4273550" cy="1682750"/>
          </a:xfrm>
        </p:grpSpPr>
        <p:sp>
          <p:nvSpPr>
            <p:cNvPr id="38" name="Freeform 38"/>
            <p:cNvSpPr/>
            <p:nvPr/>
          </p:nvSpPr>
          <p:spPr>
            <a:xfrm>
              <a:off x="12700" y="12700"/>
              <a:ext cx="4248150" cy="1657350"/>
            </a:xfrm>
            <a:custGeom>
              <a:avLst/>
              <a:gdLst/>
              <a:ahLst/>
              <a:cxnLst/>
              <a:rect l="l" t="t" r="r" b="b"/>
              <a:pathLst>
                <a:path w="4248150" h="1657350">
                  <a:moveTo>
                    <a:pt x="0" y="0"/>
                  </a:moveTo>
                  <a:lnTo>
                    <a:pt x="4248150" y="0"/>
                  </a:lnTo>
                  <a:lnTo>
                    <a:pt x="4248150" y="1657350"/>
                  </a:lnTo>
                  <a:lnTo>
                    <a:pt x="0" y="1657350"/>
                  </a:lnTo>
                  <a:close/>
                </a:path>
              </a:pathLst>
            </a:custGeom>
            <a:solidFill>
              <a:srgbClr val="4472C4"/>
            </a:solidFill>
          </p:spPr>
          <p:txBody>
            <a:bodyPr/>
            <a:lstStyle/>
            <a:p>
              <a:endParaRPr lang="en-GB"/>
            </a:p>
          </p:txBody>
        </p:sp>
        <p:sp>
          <p:nvSpPr>
            <p:cNvPr id="39" name="Freeform 39"/>
            <p:cNvSpPr/>
            <p:nvPr/>
          </p:nvSpPr>
          <p:spPr>
            <a:xfrm>
              <a:off x="0" y="0"/>
              <a:ext cx="4273550" cy="1682750"/>
            </a:xfrm>
            <a:custGeom>
              <a:avLst/>
              <a:gdLst/>
              <a:ahLst/>
              <a:cxnLst/>
              <a:rect l="l" t="t" r="r" b="b"/>
              <a:pathLst>
                <a:path w="4273550" h="1682750">
                  <a:moveTo>
                    <a:pt x="12700" y="0"/>
                  </a:moveTo>
                  <a:lnTo>
                    <a:pt x="4260850" y="0"/>
                  </a:lnTo>
                  <a:cubicBezTo>
                    <a:pt x="4267835" y="0"/>
                    <a:pt x="4273550" y="5715"/>
                    <a:pt x="4273550" y="12700"/>
                  </a:cubicBezTo>
                  <a:lnTo>
                    <a:pt x="4273550" y="1670050"/>
                  </a:lnTo>
                  <a:cubicBezTo>
                    <a:pt x="4273550" y="1677035"/>
                    <a:pt x="4267835" y="1682750"/>
                    <a:pt x="4260850" y="1682750"/>
                  </a:cubicBezTo>
                  <a:lnTo>
                    <a:pt x="12700" y="1682750"/>
                  </a:lnTo>
                  <a:cubicBezTo>
                    <a:pt x="5715" y="1682750"/>
                    <a:pt x="0" y="1677035"/>
                    <a:pt x="0" y="1670050"/>
                  </a:cubicBezTo>
                  <a:lnTo>
                    <a:pt x="0" y="12700"/>
                  </a:lnTo>
                  <a:cubicBezTo>
                    <a:pt x="0" y="5715"/>
                    <a:pt x="5715" y="0"/>
                    <a:pt x="12700" y="0"/>
                  </a:cubicBezTo>
                  <a:moveTo>
                    <a:pt x="12700" y="25400"/>
                  </a:moveTo>
                  <a:lnTo>
                    <a:pt x="12700" y="12700"/>
                  </a:lnTo>
                  <a:lnTo>
                    <a:pt x="25400" y="12700"/>
                  </a:lnTo>
                  <a:lnTo>
                    <a:pt x="25400" y="1670050"/>
                  </a:lnTo>
                  <a:lnTo>
                    <a:pt x="12700" y="1670050"/>
                  </a:lnTo>
                  <a:lnTo>
                    <a:pt x="12700" y="1657350"/>
                  </a:lnTo>
                  <a:lnTo>
                    <a:pt x="4260850" y="1657350"/>
                  </a:lnTo>
                  <a:lnTo>
                    <a:pt x="4260850" y="1670050"/>
                  </a:lnTo>
                  <a:lnTo>
                    <a:pt x="4248150" y="1670050"/>
                  </a:lnTo>
                  <a:lnTo>
                    <a:pt x="4248150" y="12700"/>
                  </a:lnTo>
                  <a:lnTo>
                    <a:pt x="4260850" y="12700"/>
                  </a:lnTo>
                  <a:lnTo>
                    <a:pt x="4260850" y="25400"/>
                  </a:lnTo>
                  <a:lnTo>
                    <a:pt x="12700" y="25400"/>
                  </a:lnTo>
                  <a:close/>
                </a:path>
              </a:pathLst>
            </a:custGeom>
            <a:solidFill>
              <a:srgbClr val="2F528F"/>
            </a:solidFill>
          </p:spPr>
          <p:txBody>
            <a:bodyPr/>
            <a:lstStyle/>
            <a:p>
              <a:endParaRPr lang="en-GB"/>
            </a:p>
          </p:txBody>
        </p:sp>
        <p:sp>
          <p:nvSpPr>
            <p:cNvPr id="40" name="TextBox 40"/>
            <p:cNvSpPr txBox="1"/>
            <p:nvPr/>
          </p:nvSpPr>
          <p:spPr>
            <a:xfrm>
              <a:off x="0" y="-57150"/>
              <a:ext cx="4273550" cy="1739900"/>
            </a:xfrm>
            <a:prstGeom prst="rect">
              <a:avLst/>
            </a:prstGeom>
          </p:spPr>
          <p:txBody>
            <a:bodyPr lIns="48218" tIns="48218" rIns="48218" bIns="48218" rtlCol="0" anchor="ctr"/>
            <a:lstStyle/>
            <a:p>
              <a:pPr algn="ctr">
                <a:lnSpc>
                  <a:spcPts val="3530"/>
                </a:lnSpc>
              </a:pPr>
              <a:r>
                <a:rPr lang="en-US" sz="2942" spc="27">
                  <a:solidFill>
                    <a:srgbClr val="FFFFFF"/>
                  </a:solidFill>
                  <a:latin typeface="Arial"/>
                  <a:ea typeface="Arial"/>
                  <a:cs typeface="Arial"/>
                  <a:sym typeface="Arial"/>
                </a:rPr>
                <a:t>1967 Additional Protocol</a:t>
              </a:r>
            </a:p>
          </p:txBody>
        </p:sp>
      </p:grpSp>
      <p:sp>
        <p:nvSpPr>
          <p:cNvPr id="41" name="AutoShape 41"/>
          <p:cNvSpPr/>
          <p:nvPr/>
        </p:nvSpPr>
        <p:spPr>
          <a:xfrm flipH="1">
            <a:off x="1621777" y="7179469"/>
            <a:ext cx="231847" cy="578802"/>
          </a:xfrm>
          <a:prstGeom prst="line">
            <a:avLst/>
          </a:prstGeom>
          <a:ln w="9525" cap="rnd">
            <a:solidFill>
              <a:srgbClr val="4472C4"/>
            </a:solidFill>
            <a:prstDash val="solid"/>
            <a:headEnd type="none" w="sm" len="sm"/>
            <a:tailEnd type="triangle" w="lg" len="med"/>
          </a:ln>
        </p:spPr>
        <p:txBody>
          <a:bodyPr/>
          <a:lstStyle/>
          <a:p>
            <a:endParaRPr lang="en-GB"/>
          </a:p>
        </p:txBody>
      </p:sp>
      <p:sp>
        <p:nvSpPr>
          <p:cNvPr id="42" name="AutoShape 42"/>
          <p:cNvSpPr/>
          <p:nvPr/>
        </p:nvSpPr>
        <p:spPr>
          <a:xfrm flipV="1">
            <a:off x="4514850" y="5457825"/>
            <a:ext cx="282174" cy="628586"/>
          </a:xfrm>
          <a:prstGeom prst="line">
            <a:avLst/>
          </a:prstGeom>
          <a:ln w="9525" cap="rnd">
            <a:solidFill>
              <a:srgbClr val="4472C4"/>
            </a:solidFill>
            <a:prstDash val="solid"/>
            <a:headEnd type="none" w="sm" len="sm"/>
            <a:tailEnd type="triangle" w="lg" len="med"/>
          </a:ln>
        </p:spPr>
        <p:txBody>
          <a:bodyPr/>
          <a:lstStyle/>
          <a:p>
            <a:endParaRPr lang="en-GB"/>
          </a:p>
        </p:txBody>
      </p:sp>
      <p:sp>
        <p:nvSpPr>
          <p:cNvPr id="43" name="Freeform 43"/>
          <p:cNvSpPr/>
          <p:nvPr/>
        </p:nvSpPr>
        <p:spPr>
          <a:xfrm>
            <a:off x="16703673" y="578910"/>
            <a:ext cx="1111254" cy="1058469"/>
          </a:xfrm>
          <a:custGeom>
            <a:avLst/>
            <a:gdLst/>
            <a:ahLst/>
            <a:cxnLst/>
            <a:rect l="l" t="t" r="r" b="b"/>
            <a:pathLst>
              <a:path w="1111254" h="1058469">
                <a:moveTo>
                  <a:pt x="0" y="0"/>
                </a:moveTo>
                <a:lnTo>
                  <a:pt x="1111254" y="0"/>
                </a:lnTo>
                <a:lnTo>
                  <a:pt x="1111254" y="1058469"/>
                </a:lnTo>
                <a:lnTo>
                  <a:pt x="0" y="1058469"/>
                </a:lnTo>
                <a:lnTo>
                  <a:pt x="0" y="0"/>
                </a:lnTo>
                <a:close/>
              </a:path>
            </a:pathLst>
          </a:custGeom>
          <a:blipFill>
            <a:blip r:embed="rId7"/>
            <a:stretch>
              <a:fillRect/>
            </a:stretch>
          </a:blipFill>
        </p:spPr>
        <p:txBody>
          <a:bodyPr/>
          <a:lstStyle/>
          <a:p>
            <a:endParaRPr lang="en-GB"/>
          </a:p>
        </p:txBody>
      </p:sp>
      <p:sp>
        <p:nvSpPr>
          <p:cNvPr id="44" name="TextBox 44"/>
          <p:cNvSpPr txBox="1"/>
          <p:nvPr/>
        </p:nvSpPr>
        <p:spPr>
          <a:xfrm>
            <a:off x="153825" y="55866"/>
            <a:ext cx="7802233" cy="309700"/>
          </a:xfrm>
          <a:prstGeom prst="rect">
            <a:avLst/>
          </a:prstGeom>
        </p:spPr>
        <p:txBody>
          <a:bodyPr lIns="0" tIns="0" rIns="0" bIns="0" rtlCol="0" anchor="t">
            <a:spAutoFit/>
          </a:bodyPr>
          <a:lstStyle/>
          <a:p>
            <a:pPr algn="just">
              <a:lnSpc>
                <a:spcPts val="2520"/>
              </a:lnSpc>
              <a:spcBef>
                <a:spcPct val="0"/>
              </a:spcBef>
            </a:pPr>
            <a:r>
              <a:rPr lang="en-US" sz="1800" b="1" dirty="0">
                <a:solidFill>
                  <a:srgbClr val="000000"/>
                </a:solidFill>
                <a:latin typeface="Arial Bold"/>
                <a:ea typeface="Arial Bold"/>
                <a:cs typeface="Arial Bold"/>
                <a:sym typeface="Arial Bold"/>
              </a:rPr>
              <a:t>Take 30 Activity – History of Immigration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grpSp>
        <p:nvGrpSpPr>
          <p:cNvPr id="2" name="Group 2"/>
          <p:cNvGrpSpPr/>
          <p:nvPr/>
        </p:nvGrpSpPr>
        <p:grpSpPr>
          <a:xfrm>
            <a:off x="1257300" y="1165119"/>
            <a:ext cx="13773680" cy="955802"/>
            <a:chOff x="0" y="0"/>
            <a:chExt cx="18364907" cy="1274403"/>
          </a:xfrm>
        </p:grpSpPr>
        <p:sp>
          <p:nvSpPr>
            <p:cNvPr id="3" name="Freeform 3"/>
            <p:cNvSpPr/>
            <p:nvPr/>
          </p:nvSpPr>
          <p:spPr>
            <a:xfrm>
              <a:off x="0" y="0"/>
              <a:ext cx="18364907" cy="1274403"/>
            </a:xfrm>
            <a:custGeom>
              <a:avLst/>
              <a:gdLst/>
              <a:ahLst/>
              <a:cxnLst/>
              <a:rect l="l" t="t" r="r" b="b"/>
              <a:pathLst>
                <a:path w="18364907" h="1274403">
                  <a:moveTo>
                    <a:pt x="0" y="0"/>
                  </a:moveTo>
                  <a:lnTo>
                    <a:pt x="18364907" y="0"/>
                  </a:lnTo>
                  <a:lnTo>
                    <a:pt x="18364907" y="1274403"/>
                  </a:lnTo>
                  <a:lnTo>
                    <a:pt x="0" y="1274403"/>
                  </a:lnTo>
                  <a:close/>
                </a:path>
              </a:pathLst>
            </a:custGeom>
            <a:solidFill>
              <a:srgbClr val="000000">
                <a:alpha val="0"/>
              </a:srgbClr>
            </a:solidFill>
          </p:spPr>
          <p:txBody>
            <a:bodyPr/>
            <a:lstStyle/>
            <a:p>
              <a:endParaRPr lang="en-GB"/>
            </a:p>
          </p:txBody>
        </p:sp>
        <p:sp>
          <p:nvSpPr>
            <p:cNvPr id="4" name="TextBox 4"/>
            <p:cNvSpPr txBox="1"/>
            <p:nvPr/>
          </p:nvSpPr>
          <p:spPr>
            <a:xfrm>
              <a:off x="0" y="-47625"/>
              <a:ext cx="18364907" cy="1322028"/>
            </a:xfrm>
            <a:prstGeom prst="rect">
              <a:avLst/>
            </a:prstGeom>
          </p:spPr>
          <p:txBody>
            <a:bodyPr lIns="0" tIns="0" rIns="0" bIns="0" rtlCol="0" anchor="ctr"/>
            <a:lstStyle/>
            <a:p>
              <a:pPr algn="l">
                <a:lnSpc>
                  <a:spcPts val="5615"/>
                </a:lnSpc>
              </a:pPr>
              <a:r>
                <a:rPr lang="en-US" sz="5199" b="1" spc="-31">
                  <a:solidFill>
                    <a:srgbClr val="951B81"/>
                  </a:solidFill>
                  <a:latin typeface="Arial Bold"/>
                  <a:ea typeface="Arial Bold"/>
                  <a:cs typeface="Arial Bold"/>
                  <a:sym typeface="Arial Bold"/>
                </a:rPr>
                <a:t>Challenge- Myth-busting leaflet</a:t>
              </a:r>
            </a:p>
          </p:txBody>
        </p:sp>
      </p:grpSp>
      <p:sp>
        <p:nvSpPr>
          <p:cNvPr id="5" name="TextBox 5"/>
          <p:cNvSpPr txBox="1"/>
          <p:nvPr/>
        </p:nvSpPr>
        <p:spPr>
          <a:xfrm>
            <a:off x="153825" y="9720271"/>
            <a:ext cx="3083602"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27</a:t>
            </a:r>
          </a:p>
        </p:txBody>
      </p:sp>
      <p:sp>
        <p:nvSpPr>
          <p:cNvPr id="6" name="Freeform 6"/>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7" name="Freeform 7"/>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 name="Freeform 8"/>
          <p:cNvSpPr/>
          <p:nvPr/>
        </p:nvSpPr>
        <p:spPr>
          <a:xfrm>
            <a:off x="15446185" y="1643020"/>
            <a:ext cx="2169170" cy="3280408"/>
          </a:xfrm>
          <a:custGeom>
            <a:avLst/>
            <a:gdLst/>
            <a:ahLst/>
            <a:cxnLst/>
            <a:rect l="l" t="t" r="r" b="b"/>
            <a:pathLst>
              <a:path w="2169170" h="3280408">
                <a:moveTo>
                  <a:pt x="0" y="0"/>
                </a:moveTo>
                <a:lnTo>
                  <a:pt x="2169170" y="0"/>
                </a:lnTo>
                <a:lnTo>
                  <a:pt x="2169170" y="3280408"/>
                </a:lnTo>
                <a:lnTo>
                  <a:pt x="0" y="3280408"/>
                </a:lnTo>
                <a:lnTo>
                  <a:pt x="0" y="0"/>
                </a:lnTo>
                <a:close/>
              </a:path>
            </a:pathLst>
          </a:custGeom>
          <a:blipFill>
            <a:blip r:embed="rId6">
              <a:extLst>
                <a:ext uri="{96DAC541-7B7A-43D3-8B79-37D633B846F1}">
                  <asvg:svgBlip xmlns:asvg="http://schemas.microsoft.com/office/drawing/2016/SVG/main" r:embed="rId7"/>
                </a:ext>
              </a:extLst>
            </a:blip>
            <a:stretch>
              <a:fillRect b="-112"/>
            </a:stretch>
          </a:blipFill>
        </p:spPr>
        <p:txBody>
          <a:bodyPr/>
          <a:lstStyle/>
          <a:p>
            <a:endParaRPr lang="en-GB"/>
          </a:p>
        </p:txBody>
      </p:sp>
      <p:grpSp>
        <p:nvGrpSpPr>
          <p:cNvPr id="9" name="Group 9"/>
          <p:cNvGrpSpPr/>
          <p:nvPr/>
        </p:nvGrpSpPr>
        <p:grpSpPr>
          <a:xfrm>
            <a:off x="1028700" y="2634288"/>
            <a:ext cx="14002280" cy="3644715"/>
            <a:chOff x="0" y="0"/>
            <a:chExt cx="18669707" cy="4859620"/>
          </a:xfrm>
        </p:grpSpPr>
        <p:sp>
          <p:nvSpPr>
            <p:cNvPr id="10" name="Freeform 10"/>
            <p:cNvSpPr/>
            <p:nvPr/>
          </p:nvSpPr>
          <p:spPr>
            <a:xfrm>
              <a:off x="0" y="0"/>
              <a:ext cx="18669707" cy="4859620"/>
            </a:xfrm>
            <a:custGeom>
              <a:avLst/>
              <a:gdLst/>
              <a:ahLst/>
              <a:cxnLst/>
              <a:rect l="l" t="t" r="r" b="b"/>
              <a:pathLst>
                <a:path w="18669707" h="4859620">
                  <a:moveTo>
                    <a:pt x="0" y="0"/>
                  </a:moveTo>
                  <a:lnTo>
                    <a:pt x="18669707" y="0"/>
                  </a:lnTo>
                  <a:lnTo>
                    <a:pt x="18669707" y="4859620"/>
                  </a:lnTo>
                  <a:lnTo>
                    <a:pt x="0" y="4859620"/>
                  </a:lnTo>
                  <a:close/>
                </a:path>
              </a:pathLst>
            </a:custGeom>
            <a:solidFill>
              <a:srgbClr val="000000">
                <a:alpha val="0"/>
              </a:srgbClr>
            </a:solidFill>
          </p:spPr>
          <p:txBody>
            <a:bodyPr/>
            <a:lstStyle/>
            <a:p>
              <a:endParaRPr lang="en-GB"/>
            </a:p>
          </p:txBody>
        </p:sp>
        <p:sp>
          <p:nvSpPr>
            <p:cNvPr id="11" name="TextBox 11"/>
            <p:cNvSpPr txBox="1"/>
            <p:nvPr/>
          </p:nvSpPr>
          <p:spPr>
            <a:xfrm>
              <a:off x="0" y="-152400"/>
              <a:ext cx="18669707" cy="5012020"/>
            </a:xfrm>
            <a:prstGeom prst="rect">
              <a:avLst/>
            </a:prstGeom>
          </p:spPr>
          <p:txBody>
            <a:bodyPr lIns="0" tIns="0" rIns="0" bIns="0" rtlCol="0" anchor="ctr"/>
            <a:lstStyle/>
            <a:p>
              <a:pPr marL="647700" lvl="1" indent="-323850" algn="l">
                <a:lnSpc>
                  <a:spcPts val="4500"/>
                </a:lnSpc>
                <a:buFont typeface="Arial"/>
                <a:buChar char="•"/>
              </a:pPr>
              <a:r>
                <a:rPr lang="en-US" sz="3000" spc="-18">
                  <a:solidFill>
                    <a:srgbClr val="000000"/>
                  </a:solidFill>
                  <a:latin typeface="Arial"/>
                  <a:ea typeface="Arial"/>
                  <a:cs typeface="Arial"/>
                  <a:sym typeface="Arial"/>
                </a:rPr>
                <a:t>Create a myth-busting leaflet to help educate people on immigration. Discuss why it is useful and why it is wrong to treat immigrants poorly.</a:t>
              </a:r>
            </a:p>
            <a:p>
              <a:pPr marL="647700" lvl="1" indent="-323850" algn="l">
                <a:lnSpc>
                  <a:spcPts val="4500"/>
                </a:lnSpc>
                <a:buFont typeface="Arial"/>
                <a:buChar char="•"/>
              </a:pPr>
              <a:r>
                <a:rPr lang="en-US" sz="3000" spc="-18">
                  <a:solidFill>
                    <a:srgbClr val="000000"/>
                  </a:solidFill>
                  <a:latin typeface="Arial"/>
                  <a:ea typeface="Arial"/>
                  <a:cs typeface="Arial"/>
                  <a:sym typeface="Arial"/>
                </a:rPr>
                <a:t>How would you reach different audiences? What could be common arguments?</a:t>
              </a:r>
            </a:p>
            <a:p>
              <a:pPr marL="647700" lvl="1" indent="-323850" algn="l">
                <a:lnSpc>
                  <a:spcPts val="4500"/>
                </a:lnSpc>
                <a:buFont typeface="Arial"/>
                <a:buChar char="•"/>
              </a:pPr>
              <a:r>
                <a:rPr lang="en-US" sz="3000" spc="-18">
                  <a:solidFill>
                    <a:srgbClr val="000000"/>
                  </a:solidFill>
                  <a:latin typeface="Arial"/>
                  <a:ea typeface="Arial"/>
                  <a:cs typeface="Arial"/>
                  <a:sym typeface="Arial"/>
                </a:rPr>
                <a:t>Think about the misconceptions of immigration, why they may have their viewpoints and ensure your leaflet addresses these points</a:t>
              </a:r>
            </a:p>
            <a:p>
              <a:pPr marL="647700" lvl="1" indent="-323850" algn="l">
                <a:lnSpc>
                  <a:spcPts val="4500"/>
                </a:lnSpc>
                <a:buFont typeface="Arial"/>
                <a:buChar char="•"/>
              </a:pPr>
              <a:r>
                <a:rPr lang="en-US" sz="3000" spc="-18">
                  <a:solidFill>
                    <a:srgbClr val="000000"/>
                  </a:solidFill>
                  <a:latin typeface="Arial"/>
                  <a:ea typeface="Arial"/>
                  <a:cs typeface="Arial"/>
                  <a:sym typeface="Arial"/>
                </a:rPr>
                <a:t>You can present this however you like!</a:t>
              </a: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sp>
        <p:nvSpPr>
          <p:cNvPr id="2" name="Freeform 2"/>
          <p:cNvSpPr/>
          <p:nvPr/>
        </p:nvSpPr>
        <p:spPr>
          <a:xfrm>
            <a:off x="7745775" y="9611508"/>
            <a:ext cx="3219997" cy="586459"/>
          </a:xfrm>
          <a:custGeom>
            <a:avLst/>
            <a:gdLst/>
            <a:ahLst/>
            <a:cxnLst/>
            <a:rect l="l" t="t" r="r" b="b"/>
            <a:pathLst>
              <a:path w="3219997" h="586459">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3" name="Freeform 3"/>
          <p:cNvSpPr/>
          <p:nvPr/>
        </p:nvSpPr>
        <p:spPr>
          <a:xfrm>
            <a:off x="7322229" y="9692965"/>
            <a:ext cx="423546" cy="423545"/>
          </a:xfrm>
          <a:custGeom>
            <a:avLst/>
            <a:gdLst/>
            <a:ahLst/>
            <a:cxnLst/>
            <a:rect l="l" t="t" r="r" b="b"/>
            <a:pathLst>
              <a:path w="423546" h="423545">
                <a:moveTo>
                  <a:pt x="0" y="0"/>
                </a:moveTo>
                <a:lnTo>
                  <a:pt x="423546" y="0"/>
                </a:lnTo>
                <a:lnTo>
                  <a:pt x="423546" y="423545"/>
                </a:lnTo>
                <a:lnTo>
                  <a:pt x="0" y="42354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grpSp>
        <p:nvGrpSpPr>
          <p:cNvPr id="4" name="Group 4"/>
          <p:cNvGrpSpPr/>
          <p:nvPr/>
        </p:nvGrpSpPr>
        <p:grpSpPr>
          <a:xfrm>
            <a:off x="2510600" y="536460"/>
            <a:ext cx="11921320" cy="864333"/>
            <a:chOff x="0" y="0"/>
            <a:chExt cx="15895094" cy="1152444"/>
          </a:xfrm>
        </p:grpSpPr>
        <p:sp>
          <p:nvSpPr>
            <p:cNvPr id="5" name="Freeform 5"/>
            <p:cNvSpPr/>
            <p:nvPr/>
          </p:nvSpPr>
          <p:spPr>
            <a:xfrm>
              <a:off x="0" y="0"/>
              <a:ext cx="15895093" cy="1152444"/>
            </a:xfrm>
            <a:custGeom>
              <a:avLst/>
              <a:gdLst/>
              <a:ahLst/>
              <a:cxnLst/>
              <a:rect l="l" t="t" r="r" b="b"/>
              <a:pathLst>
                <a:path w="15895093" h="1152444">
                  <a:moveTo>
                    <a:pt x="0" y="0"/>
                  </a:moveTo>
                  <a:lnTo>
                    <a:pt x="15895093" y="0"/>
                  </a:lnTo>
                  <a:lnTo>
                    <a:pt x="15895093" y="1152444"/>
                  </a:lnTo>
                  <a:lnTo>
                    <a:pt x="0" y="1152444"/>
                  </a:lnTo>
                  <a:close/>
                </a:path>
              </a:pathLst>
            </a:custGeom>
            <a:solidFill>
              <a:srgbClr val="000000">
                <a:alpha val="0"/>
              </a:srgbClr>
            </a:solidFill>
          </p:spPr>
          <p:txBody>
            <a:bodyPr/>
            <a:lstStyle/>
            <a:p>
              <a:endParaRPr lang="en-GB"/>
            </a:p>
          </p:txBody>
        </p:sp>
        <p:sp>
          <p:nvSpPr>
            <p:cNvPr id="6" name="TextBox 6"/>
            <p:cNvSpPr txBox="1"/>
            <p:nvPr/>
          </p:nvSpPr>
          <p:spPr>
            <a:xfrm>
              <a:off x="0" y="-180975"/>
              <a:ext cx="15895094" cy="1333419"/>
            </a:xfrm>
            <a:prstGeom prst="rect">
              <a:avLst/>
            </a:prstGeom>
          </p:spPr>
          <p:txBody>
            <a:bodyPr lIns="0" tIns="0" rIns="0" bIns="0" rtlCol="0" anchor="t"/>
            <a:lstStyle/>
            <a:p>
              <a:pPr algn="l">
                <a:lnSpc>
                  <a:spcPts val="6580"/>
                </a:lnSpc>
              </a:pPr>
              <a:r>
                <a:rPr lang="en-US" sz="4699" b="1">
                  <a:solidFill>
                    <a:srgbClr val="000000"/>
                  </a:solidFill>
                  <a:latin typeface="Arial Bold"/>
                  <a:ea typeface="Arial Bold"/>
                  <a:cs typeface="Arial Bold"/>
                  <a:sym typeface="Arial Bold"/>
                </a:rPr>
                <a:t>It's a wrap!</a:t>
              </a:r>
            </a:p>
          </p:txBody>
        </p:sp>
      </p:grpSp>
      <p:grpSp>
        <p:nvGrpSpPr>
          <p:cNvPr id="7" name="Group 7"/>
          <p:cNvGrpSpPr/>
          <p:nvPr/>
        </p:nvGrpSpPr>
        <p:grpSpPr>
          <a:xfrm>
            <a:off x="783770" y="1796105"/>
            <a:ext cx="16889676" cy="7611321"/>
            <a:chOff x="0" y="0"/>
            <a:chExt cx="22519568" cy="10148428"/>
          </a:xfrm>
        </p:grpSpPr>
        <p:sp>
          <p:nvSpPr>
            <p:cNvPr id="8" name="Freeform 8"/>
            <p:cNvSpPr/>
            <p:nvPr/>
          </p:nvSpPr>
          <p:spPr>
            <a:xfrm>
              <a:off x="0" y="0"/>
              <a:ext cx="22519568" cy="10148428"/>
            </a:xfrm>
            <a:custGeom>
              <a:avLst/>
              <a:gdLst/>
              <a:ahLst/>
              <a:cxnLst/>
              <a:rect l="l" t="t" r="r" b="b"/>
              <a:pathLst>
                <a:path w="22519568" h="10148428">
                  <a:moveTo>
                    <a:pt x="0" y="0"/>
                  </a:moveTo>
                  <a:lnTo>
                    <a:pt x="22519568" y="0"/>
                  </a:lnTo>
                  <a:lnTo>
                    <a:pt x="22519568" y="10148428"/>
                  </a:lnTo>
                  <a:lnTo>
                    <a:pt x="0" y="10148428"/>
                  </a:lnTo>
                  <a:close/>
                </a:path>
              </a:pathLst>
            </a:custGeom>
            <a:solidFill>
              <a:srgbClr val="000000">
                <a:alpha val="0"/>
              </a:srgbClr>
            </a:solidFill>
          </p:spPr>
          <p:txBody>
            <a:bodyPr/>
            <a:lstStyle/>
            <a:p>
              <a:endParaRPr lang="en-GB"/>
            </a:p>
          </p:txBody>
        </p:sp>
        <p:sp>
          <p:nvSpPr>
            <p:cNvPr id="9" name="TextBox 9"/>
            <p:cNvSpPr txBox="1"/>
            <p:nvPr/>
          </p:nvSpPr>
          <p:spPr>
            <a:xfrm>
              <a:off x="0" y="-180975"/>
              <a:ext cx="22519568" cy="10329403"/>
            </a:xfrm>
            <a:prstGeom prst="rect">
              <a:avLst/>
            </a:prstGeom>
          </p:spPr>
          <p:txBody>
            <a:bodyPr lIns="0" tIns="0" rIns="0" bIns="0" rtlCol="0" anchor="t"/>
            <a:lstStyle/>
            <a:p>
              <a:pPr marL="690772" lvl="1" indent="-345386" algn="l">
                <a:lnSpc>
                  <a:spcPts val="5039"/>
                </a:lnSpc>
                <a:buFont typeface="Arial"/>
                <a:buChar char="•"/>
              </a:pPr>
              <a:r>
                <a:rPr lang="en-US" sz="3199" spc="28">
                  <a:solidFill>
                    <a:srgbClr val="000000"/>
                  </a:solidFill>
                  <a:latin typeface="Arial"/>
                  <a:ea typeface="Arial"/>
                  <a:cs typeface="Arial"/>
                  <a:sym typeface="Arial"/>
                </a:rPr>
                <a:t>People immigrate to the UK for a variety of reasons, such as job opportunities, health, family, fleeing conflict and persecution. </a:t>
              </a:r>
            </a:p>
            <a:p>
              <a:pPr marL="690772" lvl="1" indent="-345386" algn="l">
                <a:lnSpc>
                  <a:spcPts val="5039"/>
                </a:lnSpc>
                <a:buFont typeface="Arial"/>
                <a:buChar char="•"/>
              </a:pPr>
              <a:r>
                <a:rPr lang="en-US" sz="3199" spc="28">
                  <a:solidFill>
                    <a:srgbClr val="000000"/>
                  </a:solidFill>
                  <a:latin typeface="Arial"/>
                  <a:ea typeface="Arial"/>
                  <a:cs typeface="Arial"/>
                  <a:sym typeface="Arial"/>
                </a:rPr>
                <a:t>The influence of the British Empire and the Commonwealth has meant that several people immigrating to the UK have varied over time for different reasons.</a:t>
              </a:r>
            </a:p>
            <a:p>
              <a:pPr marL="690772" lvl="1" indent="-345386" algn="l">
                <a:lnSpc>
                  <a:spcPts val="5039"/>
                </a:lnSpc>
                <a:buFont typeface="Arial"/>
                <a:buChar char="•"/>
              </a:pPr>
              <a:r>
                <a:rPr lang="en-US" sz="3199" spc="28">
                  <a:solidFill>
                    <a:srgbClr val="000000"/>
                  </a:solidFill>
                  <a:latin typeface="Arial"/>
                  <a:ea typeface="Arial"/>
                  <a:cs typeface="Arial"/>
                  <a:sym typeface="Arial"/>
                </a:rPr>
                <a:t> The UK has had similar levels of migration compared to other high-income countries over recent decades.</a:t>
              </a:r>
            </a:p>
            <a:p>
              <a:pPr marL="690772" lvl="1" indent="-345386" algn="l">
                <a:lnSpc>
                  <a:spcPts val="5039"/>
                </a:lnSpc>
                <a:buFont typeface="Arial"/>
                <a:buChar char="•"/>
              </a:pPr>
              <a:r>
                <a:rPr lang="en-US" sz="3199" spc="28">
                  <a:solidFill>
                    <a:srgbClr val="000000"/>
                  </a:solidFill>
                  <a:latin typeface="Arial"/>
                  <a:ea typeface="Arial"/>
                  <a:cs typeface="Arial"/>
                  <a:sym typeface="Arial"/>
                </a:rPr>
                <a:t>There have been some periods where the rate of immigration of certain groups has been higher than others, especially when there has been an outbreak of war. </a:t>
              </a:r>
            </a:p>
            <a:p>
              <a:pPr marL="690772" lvl="1" indent="-345386" algn="l">
                <a:lnSpc>
                  <a:spcPts val="5039"/>
                </a:lnSpc>
                <a:buFont typeface="Arial"/>
                <a:buChar char="•"/>
              </a:pPr>
              <a:r>
                <a:rPr lang="en-US" sz="3199" spc="28">
                  <a:solidFill>
                    <a:srgbClr val="000000"/>
                  </a:solidFill>
                  <a:latin typeface="Arial"/>
                  <a:ea typeface="Arial"/>
                  <a:cs typeface="Arial"/>
                  <a:sym typeface="Arial"/>
                </a:rPr>
                <a:t>The impact of immigration is multifaceted. There can be benefits and drawbacks to the UK both societally and economically. </a:t>
              </a:r>
            </a:p>
            <a:p>
              <a:pPr marL="690772" lvl="1" indent="-345386" algn="l">
                <a:lnSpc>
                  <a:spcPts val="5039"/>
                </a:lnSpc>
                <a:buFont typeface="Arial"/>
                <a:buChar char="•"/>
              </a:pPr>
              <a:r>
                <a:rPr lang="en-US" sz="3199" spc="29">
                  <a:solidFill>
                    <a:srgbClr val="000000"/>
                  </a:solidFill>
                  <a:latin typeface="Arial"/>
                  <a:ea typeface="Arial"/>
                  <a:cs typeface="Arial"/>
                  <a:sym typeface="Arial"/>
                </a:rPr>
                <a:t>That being said, immigration has always been part of the UK and helps make our society multicultural and diverse. </a:t>
              </a:r>
            </a:p>
          </p:txBody>
        </p:sp>
      </p:grpSp>
      <p:sp>
        <p:nvSpPr>
          <p:cNvPr id="10" name="TextBox 10"/>
          <p:cNvSpPr txBox="1"/>
          <p:nvPr/>
        </p:nvSpPr>
        <p:spPr>
          <a:xfrm>
            <a:off x="153825" y="9720271"/>
            <a:ext cx="3083602"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28</a:t>
            </a:r>
          </a:p>
        </p:txBody>
      </p:sp>
      <p:sp>
        <p:nvSpPr>
          <p:cNvPr id="11" name="Freeform 11"/>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12" name="Freeform 12"/>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3" name="Freeform 13"/>
          <p:cNvSpPr/>
          <p:nvPr/>
        </p:nvSpPr>
        <p:spPr>
          <a:xfrm rot="-1026362">
            <a:off x="497906" y="299540"/>
            <a:ext cx="1467492" cy="1458320"/>
          </a:xfrm>
          <a:custGeom>
            <a:avLst/>
            <a:gdLst/>
            <a:ahLst/>
            <a:cxnLst/>
            <a:rect l="l" t="t" r="r" b="b"/>
            <a:pathLst>
              <a:path w="1467492" h="1458320">
                <a:moveTo>
                  <a:pt x="0" y="0"/>
                </a:moveTo>
                <a:lnTo>
                  <a:pt x="1467492" y="0"/>
                </a:lnTo>
                <a:lnTo>
                  <a:pt x="1467492" y="1458320"/>
                </a:lnTo>
                <a:lnTo>
                  <a:pt x="0" y="14583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sp>
        <p:nvSpPr>
          <p:cNvPr id="2" name="Freeform 2"/>
          <p:cNvSpPr/>
          <p:nvPr/>
        </p:nvSpPr>
        <p:spPr>
          <a:xfrm>
            <a:off x="7745775" y="9611508"/>
            <a:ext cx="3219997" cy="586459"/>
          </a:xfrm>
          <a:custGeom>
            <a:avLst/>
            <a:gdLst/>
            <a:ahLst/>
            <a:cxnLst/>
            <a:rect l="l" t="t" r="r" b="b"/>
            <a:pathLst>
              <a:path w="3219997" h="586459">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3" name="Freeform 3"/>
          <p:cNvSpPr/>
          <p:nvPr/>
        </p:nvSpPr>
        <p:spPr>
          <a:xfrm>
            <a:off x="7322229" y="9692965"/>
            <a:ext cx="423546" cy="423545"/>
          </a:xfrm>
          <a:custGeom>
            <a:avLst/>
            <a:gdLst/>
            <a:ahLst/>
            <a:cxnLst/>
            <a:rect l="l" t="t" r="r" b="b"/>
            <a:pathLst>
              <a:path w="423546" h="423545">
                <a:moveTo>
                  <a:pt x="0" y="0"/>
                </a:moveTo>
                <a:lnTo>
                  <a:pt x="423546" y="0"/>
                </a:lnTo>
                <a:lnTo>
                  <a:pt x="423546" y="423545"/>
                </a:lnTo>
                <a:lnTo>
                  <a:pt x="0" y="42354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grpSp>
        <p:nvGrpSpPr>
          <p:cNvPr id="4" name="Group 4"/>
          <p:cNvGrpSpPr/>
          <p:nvPr/>
        </p:nvGrpSpPr>
        <p:grpSpPr>
          <a:xfrm>
            <a:off x="2973788" y="888641"/>
            <a:ext cx="10850426" cy="884301"/>
            <a:chOff x="0" y="0"/>
            <a:chExt cx="14467234" cy="1179068"/>
          </a:xfrm>
        </p:grpSpPr>
        <p:sp>
          <p:nvSpPr>
            <p:cNvPr id="5" name="Freeform 5"/>
            <p:cNvSpPr/>
            <p:nvPr/>
          </p:nvSpPr>
          <p:spPr>
            <a:xfrm>
              <a:off x="0" y="0"/>
              <a:ext cx="14467235" cy="1179068"/>
            </a:xfrm>
            <a:custGeom>
              <a:avLst/>
              <a:gdLst/>
              <a:ahLst/>
              <a:cxnLst/>
              <a:rect l="l" t="t" r="r" b="b"/>
              <a:pathLst>
                <a:path w="14467235" h="1179068">
                  <a:moveTo>
                    <a:pt x="0" y="0"/>
                  </a:moveTo>
                  <a:lnTo>
                    <a:pt x="14467235" y="0"/>
                  </a:lnTo>
                  <a:lnTo>
                    <a:pt x="14467235" y="1179068"/>
                  </a:lnTo>
                  <a:lnTo>
                    <a:pt x="0" y="1179068"/>
                  </a:lnTo>
                  <a:close/>
                </a:path>
              </a:pathLst>
            </a:custGeom>
            <a:solidFill>
              <a:srgbClr val="000000">
                <a:alpha val="0"/>
              </a:srgbClr>
            </a:solidFill>
          </p:spPr>
          <p:txBody>
            <a:bodyPr/>
            <a:lstStyle/>
            <a:p>
              <a:endParaRPr lang="en-GB"/>
            </a:p>
          </p:txBody>
        </p:sp>
        <p:sp>
          <p:nvSpPr>
            <p:cNvPr id="6" name="TextBox 6"/>
            <p:cNvSpPr txBox="1"/>
            <p:nvPr/>
          </p:nvSpPr>
          <p:spPr>
            <a:xfrm>
              <a:off x="0" y="-190500"/>
              <a:ext cx="14467234" cy="1369568"/>
            </a:xfrm>
            <a:prstGeom prst="rect">
              <a:avLst/>
            </a:prstGeom>
          </p:spPr>
          <p:txBody>
            <a:bodyPr lIns="0" tIns="0" rIns="0" bIns="0" rtlCol="0" anchor="t"/>
            <a:lstStyle/>
            <a:p>
              <a:pPr algn="l">
                <a:lnSpc>
                  <a:spcPts val="6720"/>
                </a:lnSpc>
              </a:pPr>
              <a:r>
                <a:rPr lang="en-US" sz="4800" b="1">
                  <a:solidFill>
                    <a:srgbClr val="951B81"/>
                  </a:solidFill>
                  <a:latin typeface="Arial Bold"/>
                  <a:ea typeface="Arial Bold"/>
                  <a:cs typeface="Arial Bold"/>
                  <a:sym typeface="Arial Bold"/>
                </a:rPr>
                <a:t> Homework/ Assessment </a:t>
              </a:r>
            </a:p>
          </p:txBody>
        </p:sp>
      </p:grpSp>
      <p:grpSp>
        <p:nvGrpSpPr>
          <p:cNvPr id="7" name="Group 7"/>
          <p:cNvGrpSpPr/>
          <p:nvPr/>
        </p:nvGrpSpPr>
        <p:grpSpPr>
          <a:xfrm>
            <a:off x="1028700" y="2686139"/>
            <a:ext cx="16230600" cy="6079744"/>
            <a:chOff x="0" y="0"/>
            <a:chExt cx="21640800" cy="8106325"/>
          </a:xfrm>
        </p:grpSpPr>
        <p:sp>
          <p:nvSpPr>
            <p:cNvPr id="8" name="Freeform 8"/>
            <p:cNvSpPr/>
            <p:nvPr/>
          </p:nvSpPr>
          <p:spPr>
            <a:xfrm>
              <a:off x="0" y="0"/>
              <a:ext cx="21640800" cy="8106325"/>
            </a:xfrm>
            <a:custGeom>
              <a:avLst/>
              <a:gdLst/>
              <a:ahLst/>
              <a:cxnLst/>
              <a:rect l="l" t="t" r="r" b="b"/>
              <a:pathLst>
                <a:path w="21640800" h="8106325">
                  <a:moveTo>
                    <a:pt x="0" y="0"/>
                  </a:moveTo>
                  <a:lnTo>
                    <a:pt x="21640800" y="0"/>
                  </a:lnTo>
                  <a:lnTo>
                    <a:pt x="21640800" y="8106325"/>
                  </a:lnTo>
                  <a:lnTo>
                    <a:pt x="0" y="8106325"/>
                  </a:lnTo>
                  <a:close/>
                </a:path>
              </a:pathLst>
            </a:custGeom>
            <a:solidFill>
              <a:srgbClr val="000000">
                <a:alpha val="0"/>
              </a:srgbClr>
            </a:solidFill>
          </p:spPr>
          <p:txBody>
            <a:bodyPr/>
            <a:lstStyle/>
            <a:p>
              <a:endParaRPr lang="en-GB"/>
            </a:p>
          </p:txBody>
        </p:sp>
        <p:sp>
          <p:nvSpPr>
            <p:cNvPr id="9" name="TextBox 9"/>
            <p:cNvSpPr txBox="1"/>
            <p:nvPr/>
          </p:nvSpPr>
          <p:spPr>
            <a:xfrm>
              <a:off x="0" y="-161925"/>
              <a:ext cx="21640800" cy="8268250"/>
            </a:xfrm>
            <a:prstGeom prst="rect">
              <a:avLst/>
            </a:prstGeom>
          </p:spPr>
          <p:txBody>
            <a:bodyPr lIns="0" tIns="0" rIns="0" bIns="0" rtlCol="0" anchor="t"/>
            <a:lstStyle/>
            <a:p>
              <a:pPr algn="l">
                <a:lnSpc>
                  <a:spcPts val="4800"/>
                </a:lnSpc>
              </a:pPr>
              <a:r>
                <a:rPr lang="en-US" sz="3200" spc="-19">
                  <a:solidFill>
                    <a:srgbClr val="000000"/>
                  </a:solidFill>
                  <a:latin typeface="Arial"/>
                  <a:ea typeface="Arial"/>
                  <a:cs typeface="Arial"/>
                  <a:sym typeface="Arial"/>
                </a:rPr>
                <a:t>Think about what we have learnt in today’s lesson. Answer these exam questions:</a:t>
              </a:r>
            </a:p>
            <a:p>
              <a:pPr algn="ctr">
                <a:lnSpc>
                  <a:spcPts val="4800"/>
                </a:lnSpc>
              </a:pPr>
              <a:endParaRPr lang="en-US" sz="3200" spc="-19">
                <a:solidFill>
                  <a:srgbClr val="000000"/>
                </a:solidFill>
                <a:latin typeface="Arial"/>
                <a:ea typeface="Arial"/>
                <a:cs typeface="Arial"/>
                <a:sym typeface="Arial"/>
              </a:endParaRPr>
            </a:p>
            <a:p>
              <a:pPr marL="690881" lvl="1" indent="-345440" algn="l">
                <a:lnSpc>
                  <a:spcPts val="4800"/>
                </a:lnSpc>
                <a:buAutoNum type="arabicPeriod"/>
              </a:pPr>
              <a:r>
                <a:rPr lang="en-US" sz="3200" spc="-19">
                  <a:solidFill>
                    <a:srgbClr val="000000"/>
                  </a:solidFill>
                  <a:latin typeface="Arial"/>
                  <a:ea typeface="Arial"/>
                  <a:cs typeface="Arial"/>
                  <a:sym typeface="Arial"/>
                </a:rPr>
                <a:t>Define what is meant by emigration (1 mark)</a:t>
              </a:r>
            </a:p>
            <a:p>
              <a:pPr marL="690881" lvl="1" indent="-345440" algn="l">
                <a:lnSpc>
                  <a:spcPts val="4800"/>
                </a:lnSpc>
                <a:buAutoNum type="arabicPeriod"/>
              </a:pPr>
              <a:r>
                <a:rPr lang="en-US" sz="3200" spc="-19">
                  <a:solidFill>
                    <a:srgbClr val="000000"/>
                  </a:solidFill>
                  <a:latin typeface="Arial"/>
                  <a:ea typeface="Arial"/>
                  <a:cs typeface="Arial"/>
                  <a:sym typeface="Arial"/>
                </a:rPr>
                <a:t>Explain two reasons why people emigrate (2 marks)</a:t>
              </a:r>
            </a:p>
            <a:p>
              <a:pPr marL="690881" lvl="1" indent="-345440" algn="l">
                <a:lnSpc>
                  <a:spcPts val="4800"/>
                </a:lnSpc>
                <a:buAutoNum type="arabicPeriod"/>
              </a:pPr>
              <a:r>
                <a:rPr lang="en-US" sz="3200" spc="-19">
                  <a:solidFill>
                    <a:srgbClr val="000000"/>
                  </a:solidFill>
                  <a:latin typeface="Arial"/>
                  <a:ea typeface="Arial"/>
                  <a:cs typeface="Arial"/>
                  <a:sym typeface="Arial"/>
                </a:rPr>
                <a:t>Write a reasoned case supporting the viewpoint below: </a:t>
              </a:r>
            </a:p>
            <a:p>
              <a:pPr marL="2072642" lvl="3" indent="-518160" algn="l">
                <a:lnSpc>
                  <a:spcPts val="4800"/>
                </a:lnSpc>
                <a:buAutoNum type="romanLcPeriod"/>
              </a:pPr>
              <a:r>
                <a:rPr lang="en-US" sz="3200" i="1" spc="-19">
                  <a:solidFill>
                    <a:srgbClr val="000000"/>
                  </a:solidFill>
                  <a:latin typeface="Arial Italics"/>
                  <a:ea typeface="Arial Italics"/>
                  <a:cs typeface="Arial Italics"/>
                  <a:sym typeface="Arial Italics"/>
                </a:rPr>
                <a:t>‘International non-governmental organisations (NGOs), such as Save the Children and Oxfam, are more effective than national governments at responding to crises caused by war, natural disasters and famine.’ </a:t>
              </a:r>
              <a:r>
                <a:rPr lang="en-US" sz="3200" spc="-19">
                  <a:solidFill>
                    <a:srgbClr val="000000"/>
                  </a:solidFill>
                  <a:latin typeface="Arial"/>
                  <a:ea typeface="Arial"/>
                  <a:cs typeface="Arial"/>
                  <a:sym typeface="Arial"/>
                </a:rPr>
                <a:t>(8 marks)</a:t>
              </a:r>
            </a:p>
            <a:p>
              <a:pPr algn="l">
                <a:lnSpc>
                  <a:spcPts val="4800"/>
                </a:lnSpc>
              </a:pPr>
              <a:endParaRPr lang="en-US" sz="3200" spc="-19">
                <a:solidFill>
                  <a:srgbClr val="000000"/>
                </a:solidFill>
                <a:latin typeface="Arial"/>
                <a:ea typeface="Arial"/>
                <a:cs typeface="Arial"/>
                <a:sym typeface="Arial"/>
              </a:endParaRPr>
            </a:p>
          </p:txBody>
        </p:sp>
      </p:grpSp>
      <p:sp>
        <p:nvSpPr>
          <p:cNvPr id="10" name="TextBox 10"/>
          <p:cNvSpPr txBox="1"/>
          <p:nvPr/>
        </p:nvSpPr>
        <p:spPr>
          <a:xfrm>
            <a:off x="153825" y="9720271"/>
            <a:ext cx="3083602"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29</a:t>
            </a:r>
          </a:p>
        </p:txBody>
      </p:sp>
      <p:sp>
        <p:nvSpPr>
          <p:cNvPr id="11" name="Freeform 11"/>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6"/>
            <a:stretch>
              <a:fillRect b="-714"/>
            </a:stretch>
          </a:blipFill>
        </p:spPr>
        <p:txBody>
          <a:bodyPr/>
          <a:lstStyle/>
          <a:p>
            <a:endParaRPr lang="en-GB"/>
          </a:p>
        </p:txBody>
      </p:sp>
      <p:sp>
        <p:nvSpPr>
          <p:cNvPr id="12" name="Freeform 12"/>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3" name="Freeform 13"/>
          <p:cNvSpPr/>
          <p:nvPr/>
        </p:nvSpPr>
        <p:spPr>
          <a:xfrm rot="1659944">
            <a:off x="985921" y="324237"/>
            <a:ext cx="1892323" cy="2013109"/>
          </a:xfrm>
          <a:custGeom>
            <a:avLst/>
            <a:gdLst/>
            <a:ahLst/>
            <a:cxnLst/>
            <a:rect l="l" t="t" r="r" b="b"/>
            <a:pathLst>
              <a:path w="1892323" h="2013109">
                <a:moveTo>
                  <a:pt x="0" y="0"/>
                </a:moveTo>
                <a:lnTo>
                  <a:pt x="1892323" y="0"/>
                </a:lnTo>
                <a:lnTo>
                  <a:pt x="1892323" y="2013109"/>
                </a:lnTo>
                <a:lnTo>
                  <a:pt x="0" y="201310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sp>
        <p:nvSpPr>
          <p:cNvPr id="2" name="Freeform 2"/>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3" name="Freeform 3"/>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 name="TextBox 4"/>
          <p:cNvSpPr txBox="1"/>
          <p:nvPr/>
        </p:nvSpPr>
        <p:spPr>
          <a:xfrm>
            <a:off x="1028700" y="1935372"/>
            <a:ext cx="6533737" cy="6610350"/>
          </a:xfrm>
          <a:prstGeom prst="rect">
            <a:avLst/>
          </a:prstGeom>
        </p:spPr>
        <p:txBody>
          <a:bodyPr lIns="0" tIns="0" rIns="0" bIns="0" rtlCol="0" anchor="t">
            <a:spAutoFit/>
          </a:bodyPr>
          <a:lstStyle/>
          <a:p>
            <a:pPr marL="647700" lvl="1" indent="-323850" algn="ctr">
              <a:lnSpc>
                <a:spcPts val="7500"/>
              </a:lnSpc>
              <a:buAutoNum type="arabicPeriod"/>
            </a:pPr>
            <a:r>
              <a:rPr lang="en-US" sz="3000">
                <a:solidFill>
                  <a:srgbClr val="000000"/>
                </a:solidFill>
                <a:latin typeface="Arial"/>
                <a:ea typeface="Arial"/>
                <a:cs typeface="Arial"/>
                <a:sym typeface="Arial"/>
              </a:rPr>
              <a:t>Immigrant </a:t>
            </a:r>
          </a:p>
          <a:p>
            <a:pPr marL="647700" lvl="1" indent="-323850" algn="ctr">
              <a:lnSpc>
                <a:spcPts val="7500"/>
              </a:lnSpc>
              <a:buAutoNum type="arabicPeriod"/>
            </a:pPr>
            <a:r>
              <a:rPr lang="en-US" sz="3000">
                <a:solidFill>
                  <a:srgbClr val="000000"/>
                </a:solidFill>
                <a:latin typeface="Arial"/>
                <a:ea typeface="Arial"/>
                <a:cs typeface="Arial"/>
                <a:sym typeface="Arial"/>
              </a:rPr>
              <a:t>Refugee</a:t>
            </a:r>
          </a:p>
          <a:p>
            <a:pPr marL="647700" lvl="1" indent="-323850" algn="ctr">
              <a:lnSpc>
                <a:spcPts val="7500"/>
              </a:lnSpc>
              <a:buAutoNum type="arabicPeriod"/>
            </a:pPr>
            <a:r>
              <a:rPr lang="en-US" sz="3000">
                <a:solidFill>
                  <a:srgbClr val="000000"/>
                </a:solidFill>
                <a:latin typeface="Arial"/>
                <a:ea typeface="Arial"/>
                <a:cs typeface="Arial"/>
                <a:sym typeface="Arial"/>
              </a:rPr>
              <a:t>Immigration</a:t>
            </a:r>
          </a:p>
          <a:p>
            <a:pPr marL="647700" lvl="1" indent="-323850" algn="ctr">
              <a:lnSpc>
                <a:spcPts val="7500"/>
              </a:lnSpc>
              <a:buAutoNum type="arabicPeriod"/>
            </a:pPr>
            <a:r>
              <a:rPr lang="en-US" sz="3000">
                <a:solidFill>
                  <a:srgbClr val="000000"/>
                </a:solidFill>
                <a:latin typeface="Arial"/>
                <a:ea typeface="Arial"/>
                <a:cs typeface="Arial"/>
                <a:sym typeface="Arial"/>
              </a:rPr>
              <a:t>Asylum- seeker</a:t>
            </a:r>
          </a:p>
          <a:p>
            <a:pPr marL="647700" lvl="1" indent="-323850" algn="ctr">
              <a:lnSpc>
                <a:spcPts val="7500"/>
              </a:lnSpc>
              <a:buAutoNum type="arabicPeriod"/>
            </a:pPr>
            <a:r>
              <a:rPr lang="en-US" sz="3000">
                <a:solidFill>
                  <a:srgbClr val="000000"/>
                </a:solidFill>
                <a:latin typeface="Arial"/>
                <a:ea typeface="Arial"/>
                <a:cs typeface="Arial"/>
                <a:sym typeface="Arial"/>
              </a:rPr>
              <a:t>Emigration</a:t>
            </a:r>
          </a:p>
          <a:p>
            <a:pPr marL="647700" lvl="1" indent="-323850" algn="ctr">
              <a:lnSpc>
                <a:spcPts val="7500"/>
              </a:lnSpc>
              <a:buAutoNum type="arabicPeriod"/>
            </a:pPr>
            <a:r>
              <a:rPr lang="en-US" sz="3000">
                <a:solidFill>
                  <a:srgbClr val="000000"/>
                </a:solidFill>
                <a:latin typeface="Arial"/>
                <a:ea typeface="Arial"/>
                <a:cs typeface="Arial"/>
                <a:sym typeface="Arial"/>
              </a:rPr>
              <a:t>Migration</a:t>
            </a:r>
          </a:p>
          <a:p>
            <a:pPr marL="647700" lvl="1" indent="-323850" algn="ctr">
              <a:lnSpc>
                <a:spcPts val="7500"/>
              </a:lnSpc>
              <a:buAutoNum type="arabicPeriod"/>
            </a:pPr>
            <a:r>
              <a:rPr lang="en-US" sz="3000">
                <a:solidFill>
                  <a:srgbClr val="000000"/>
                </a:solidFill>
                <a:latin typeface="Arial"/>
                <a:ea typeface="Arial"/>
                <a:cs typeface="Arial"/>
                <a:sym typeface="Arial"/>
              </a:rPr>
              <a:t>Economic migrant </a:t>
            </a:r>
          </a:p>
        </p:txBody>
      </p:sp>
      <p:sp>
        <p:nvSpPr>
          <p:cNvPr id="5" name="TextBox 5"/>
          <p:cNvSpPr txBox="1"/>
          <p:nvPr/>
        </p:nvSpPr>
        <p:spPr>
          <a:xfrm>
            <a:off x="133598" y="9720271"/>
            <a:ext cx="5794760"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3</a:t>
            </a:r>
          </a:p>
        </p:txBody>
      </p:sp>
      <p:sp>
        <p:nvSpPr>
          <p:cNvPr id="6" name="TextBox 6"/>
          <p:cNvSpPr txBox="1"/>
          <p:nvPr/>
        </p:nvSpPr>
        <p:spPr>
          <a:xfrm>
            <a:off x="3148327" y="828675"/>
            <a:ext cx="11991346" cy="991870"/>
          </a:xfrm>
          <a:prstGeom prst="rect">
            <a:avLst/>
          </a:prstGeom>
        </p:spPr>
        <p:txBody>
          <a:bodyPr lIns="0" tIns="0" rIns="0" bIns="0" rtlCol="0" anchor="t">
            <a:spAutoFit/>
          </a:bodyPr>
          <a:lstStyle/>
          <a:p>
            <a:pPr algn="ctr">
              <a:lnSpc>
                <a:spcPts val="7279"/>
              </a:lnSpc>
            </a:pPr>
            <a:r>
              <a:rPr lang="en-US" sz="5199" b="1">
                <a:solidFill>
                  <a:srgbClr val="000000"/>
                </a:solidFill>
                <a:latin typeface="Arial Bold"/>
                <a:ea typeface="Arial Bold"/>
                <a:cs typeface="Arial Bold"/>
                <a:sym typeface="Arial Bold"/>
              </a:rPr>
              <a:t>Match the words to the definitions</a:t>
            </a:r>
          </a:p>
        </p:txBody>
      </p:sp>
      <p:sp>
        <p:nvSpPr>
          <p:cNvPr id="7" name="TextBox 7"/>
          <p:cNvSpPr txBox="1"/>
          <p:nvPr/>
        </p:nvSpPr>
        <p:spPr>
          <a:xfrm>
            <a:off x="6736367" y="2192547"/>
            <a:ext cx="11237592" cy="6467475"/>
          </a:xfrm>
          <a:prstGeom prst="rect">
            <a:avLst/>
          </a:prstGeom>
        </p:spPr>
        <p:txBody>
          <a:bodyPr lIns="0" tIns="0" rIns="0" bIns="0" rtlCol="0" anchor="t">
            <a:spAutoFit/>
          </a:bodyPr>
          <a:lstStyle/>
          <a:p>
            <a:pPr algn="l">
              <a:lnSpc>
                <a:spcPts val="3600"/>
              </a:lnSpc>
            </a:pPr>
            <a:r>
              <a:rPr lang="en-US" sz="3000">
                <a:solidFill>
                  <a:srgbClr val="000000"/>
                </a:solidFill>
                <a:latin typeface="Arial"/>
                <a:ea typeface="Arial"/>
                <a:cs typeface="Arial"/>
                <a:sym typeface="Arial"/>
              </a:rPr>
              <a:t>A. Someone seeking asylum awaiting a decision on their claim</a:t>
            </a:r>
          </a:p>
          <a:p>
            <a:pPr algn="l">
              <a:lnSpc>
                <a:spcPts val="3600"/>
              </a:lnSpc>
            </a:pPr>
            <a:r>
              <a:rPr lang="en-US" sz="3000">
                <a:solidFill>
                  <a:srgbClr val="000000"/>
                </a:solidFill>
                <a:latin typeface="Arial"/>
                <a:ea typeface="Arial"/>
                <a:cs typeface="Arial"/>
                <a:sym typeface="Arial"/>
              </a:rPr>
              <a:t> </a:t>
            </a:r>
          </a:p>
          <a:p>
            <a:pPr algn="l">
              <a:lnSpc>
                <a:spcPts val="3600"/>
              </a:lnSpc>
            </a:pPr>
            <a:r>
              <a:rPr lang="en-US" sz="3000">
                <a:solidFill>
                  <a:srgbClr val="000000"/>
                </a:solidFill>
                <a:latin typeface="Arial"/>
                <a:ea typeface="Arial"/>
                <a:cs typeface="Arial"/>
                <a:sym typeface="Arial"/>
              </a:rPr>
              <a:t>B. A general term for someone coming to live in a different country</a:t>
            </a:r>
          </a:p>
          <a:p>
            <a:pPr algn="l">
              <a:lnSpc>
                <a:spcPts val="3600"/>
              </a:lnSpc>
            </a:pPr>
            <a:endParaRPr lang="en-US" sz="3000">
              <a:solidFill>
                <a:srgbClr val="000000"/>
              </a:solidFill>
              <a:latin typeface="Arial"/>
              <a:ea typeface="Arial"/>
              <a:cs typeface="Arial"/>
              <a:sym typeface="Arial"/>
            </a:endParaRPr>
          </a:p>
          <a:p>
            <a:pPr algn="l">
              <a:lnSpc>
                <a:spcPts val="3600"/>
              </a:lnSpc>
            </a:pPr>
            <a:r>
              <a:rPr lang="en-US" sz="3000">
                <a:solidFill>
                  <a:srgbClr val="000000"/>
                </a:solidFill>
                <a:latin typeface="Arial"/>
                <a:ea typeface="Arial"/>
                <a:cs typeface="Arial"/>
                <a:sym typeface="Arial"/>
              </a:rPr>
              <a:t>C. Someone forced to flee their home country because of a well-founded fear of persecution who has been granted legal status </a:t>
            </a:r>
          </a:p>
          <a:p>
            <a:pPr algn="l">
              <a:lnSpc>
                <a:spcPts val="3600"/>
              </a:lnSpc>
            </a:pPr>
            <a:endParaRPr lang="en-US" sz="3000">
              <a:solidFill>
                <a:srgbClr val="000000"/>
              </a:solidFill>
              <a:latin typeface="Arial"/>
              <a:ea typeface="Arial"/>
              <a:cs typeface="Arial"/>
              <a:sym typeface="Arial"/>
            </a:endParaRPr>
          </a:p>
          <a:p>
            <a:pPr algn="l">
              <a:lnSpc>
                <a:spcPts val="3600"/>
              </a:lnSpc>
            </a:pPr>
            <a:r>
              <a:rPr lang="en-US" sz="3000">
                <a:solidFill>
                  <a:srgbClr val="000000"/>
                </a:solidFill>
                <a:latin typeface="Arial"/>
                <a:ea typeface="Arial"/>
                <a:cs typeface="Arial"/>
                <a:sym typeface="Arial"/>
              </a:rPr>
              <a:t>D. The act of arriving in a new country having left your own </a:t>
            </a:r>
          </a:p>
          <a:p>
            <a:pPr algn="l">
              <a:lnSpc>
                <a:spcPts val="3600"/>
              </a:lnSpc>
            </a:pPr>
            <a:endParaRPr lang="en-US" sz="3000">
              <a:solidFill>
                <a:srgbClr val="000000"/>
              </a:solidFill>
              <a:latin typeface="Arial"/>
              <a:ea typeface="Arial"/>
              <a:cs typeface="Arial"/>
              <a:sym typeface="Arial"/>
            </a:endParaRPr>
          </a:p>
          <a:p>
            <a:pPr algn="l">
              <a:lnSpc>
                <a:spcPts val="3600"/>
              </a:lnSpc>
            </a:pPr>
            <a:r>
              <a:rPr lang="en-US" sz="3000">
                <a:solidFill>
                  <a:srgbClr val="000000"/>
                </a:solidFill>
                <a:latin typeface="Arial"/>
                <a:ea typeface="Arial"/>
                <a:cs typeface="Arial"/>
                <a:sym typeface="Arial"/>
              </a:rPr>
              <a:t>E. Someone moving for job opportunities and higher wages</a:t>
            </a:r>
          </a:p>
          <a:p>
            <a:pPr algn="l">
              <a:lnSpc>
                <a:spcPts val="3600"/>
              </a:lnSpc>
            </a:pPr>
            <a:endParaRPr lang="en-US" sz="3000">
              <a:solidFill>
                <a:srgbClr val="000000"/>
              </a:solidFill>
              <a:latin typeface="Arial"/>
              <a:ea typeface="Arial"/>
              <a:cs typeface="Arial"/>
              <a:sym typeface="Arial"/>
            </a:endParaRPr>
          </a:p>
          <a:p>
            <a:pPr algn="l">
              <a:lnSpc>
                <a:spcPts val="3600"/>
              </a:lnSpc>
            </a:pPr>
            <a:r>
              <a:rPr lang="en-US" sz="3000">
                <a:solidFill>
                  <a:srgbClr val="000000"/>
                </a:solidFill>
                <a:latin typeface="Arial"/>
                <a:ea typeface="Arial"/>
                <a:cs typeface="Arial"/>
                <a:sym typeface="Arial"/>
              </a:rPr>
              <a:t>F. The act of leaving your own country to live in another</a:t>
            </a:r>
          </a:p>
          <a:p>
            <a:pPr algn="l">
              <a:lnSpc>
                <a:spcPts val="3600"/>
              </a:lnSpc>
            </a:pPr>
            <a:endParaRPr lang="en-US" sz="3000">
              <a:solidFill>
                <a:srgbClr val="000000"/>
              </a:solidFill>
              <a:latin typeface="Arial"/>
              <a:ea typeface="Arial"/>
              <a:cs typeface="Arial"/>
              <a:sym typeface="Arial"/>
            </a:endParaRPr>
          </a:p>
          <a:p>
            <a:pPr algn="l">
              <a:lnSpc>
                <a:spcPts val="3600"/>
              </a:lnSpc>
            </a:pPr>
            <a:r>
              <a:rPr lang="en-US" sz="3000">
                <a:solidFill>
                  <a:srgbClr val="000000"/>
                </a:solidFill>
                <a:latin typeface="Arial"/>
                <a:ea typeface="Arial"/>
                <a:cs typeface="Arial"/>
                <a:sym typeface="Arial"/>
              </a:rPr>
              <a:t>G. The general movement of people from one place to another </a:t>
            </a:r>
          </a:p>
        </p:txBody>
      </p:sp>
      <p:sp>
        <p:nvSpPr>
          <p:cNvPr id="8" name="TextBox 8"/>
          <p:cNvSpPr txBox="1"/>
          <p:nvPr/>
        </p:nvSpPr>
        <p:spPr>
          <a:xfrm>
            <a:off x="153825" y="170733"/>
            <a:ext cx="7802233" cy="344805"/>
          </a:xfrm>
          <a:prstGeom prst="rect">
            <a:avLst/>
          </a:prstGeom>
        </p:spPr>
        <p:txBody>
          <a:bodyPr lIns="0" tIns="0" rIns="0" bIns="0" rtlCol="0" anchor="t">
            <a:spAutoFit/>
          </a:bodyPr>
          <a:lstStyle/>
          <a:p>
            <a:pPr algn="just">
              <a:lnSpc>
                <a:spcPts val="2520"/>
              </a:lnSpc>
              <a:spcBef>
                <a:spcPct val="0"/>
              </a:spcBef>
            </a:pPr>
            <a:r>
              <a:rPr lang="en-US" sz="1800" b="1">
                <a:solidFill>
                  <a:srgbClr val="000000"/>
                </a:solidFill>
                <a:latin typeface="Arial Bold"/>
                <a:ea typeface="Arial Bold"/>
                <a:cs typeface="Arial Bold"/>
                <a:sym typeface="Arial Bold"/>
              </a:rPr>
              <a:t>Take 10 Activity Choice 1 – “Immigrant”</a:t>
            </a:r>
          </a:p>
        </p:txBody>
      </p:sp>
      <p:sp>
        <p:nvSpPr>
          <p:cNvPr id="9" name="Freeform 9"/>
          <p:cNvSpPr/>
          <p:nvPr/>
        </p:nvSpPr>
        <p:spPr>
          <a:xfrm>
            <a:off x="16293801" y="849617"/>
            <a:ext cx="1111254" cy="1058469"/>
          </a:xfrm>
          <a:custGeom>
            <a:avLst/>
            <a:gdLst/>
            <a:ahLst/>
            <a:cxnLst/>
            <a:rect l="l" t="t" r="r" b="b"/>
            <a:pathLst>
              <a:path w="1111254" h="1058469">
                <a:moveTo>
                  <a:pt x="0" y="0"/>
                </a:moveTo>
                <a:lnTo>
                  <a:pt x="1111254" y="0"/>
                </a:lnTo>
                <a:lnTo>
                  <a:pt x="1111254" y="1058469"/>
                </a:lnTo>
                <a:lnTo>
                  <a:pt x="0" y="1058469"/>
                </a:lnTo>
                <a:lnTo>
                  <a:pt x="0" y="0"/>
                </a:lnTo>
                <a:close/>
              </a:path>
            </a:pathLst>
          </a:custGeom>
          <a:blipFill>
            <a:blip r:embed="rId6"/>
            <a:stretch>
              <a:fillRect/>
            </a:stretch>
          </a:blipFill>
        </p:spPr>
        <p:txBody>
          <a:bodyPr/>
          <a:lstStyle/>
          <a:p>
            <a:endParaRPr lang="en-GB"/>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sp>
        <p:nvSpPr>
          <p:cNvPr id="2" name="Freeform 2"/>
          <p:cNvSpPr/>
          <p:nvPr/>
        </p:nvSpPr>
        <p:spPr>
          <a:xfrm>
            <a:off x="1609953" y="211509"/>
            <a:ext cx="15068094" cy="9248703"/>
          </a:xfrm>
          <a:custGeom>
            <a:avLst/>
            <a:gdLst/>
            <a:ahLst/>
            <a:cxnLst/>
            <a:rect l="l" t="t" r="r" b="b"/>
            <a:pathLst>
              <a:path w="15068094" h="9248703">
                <a:moveTo>
                  <a:pt x="0" y="0"/>
                </a:moveTo>
                <a:lnTo>
                  <a:pt x="15068094" y="0"/>
                </a:lnTo>
                <a:lnTo>
                  <a:pt x="15068094" y="9248703"/>
                </a:lnTo>
                <a:lnTo>
                  <a:pt x="0" y="9248703"/>
                </a:lnTo>
                <a:lnTo>
                  <a:pt x="0" y="0"/>
                </a:lnTo>
                <a:close/>
              </a:path>
            </a:pathLst>
          </a:custGeom>
          <a:blipFill>
            <a:blip r:embed="rId3"/>
            <a:stretch>
              <a:fillRect l="-1415" r="-737" b="-11226"/>
            </a:stretch>
          </a:blipFill>
        </p:spPr>
        <p:txBody>
          <a:bodyPr/>
          <a:lstStyle/>
          <a:p>
            <a:endParaRPr lang="en-GB"/>
          </a:p>
        </p:txBody>
      </p:sp>
      <p:sp>
        <p:nvSpPr>
          <p:cNvPr id="3" name="Freeform 3"/>
          <p:cNvSpPr/>
          <p:nvPr/>
        </p:nvSpPr>
        <p:spPr>
          <a:xfrm>
            <a:off x="7745775" y="9611508"/>
            <a:ext cx="3219997" cy="586459"/>
          </a:xfrm>
          <a:custGeom>
            <a:avLst/>
            <a:gdLst/>
            <a:ahLst/>
            <a:cxnLst/>
            <a:rect l="l" t="t" r="r" b="b"/>
            <a:pathLst>
              <a:path w="3219997" h="586459">
                <a:moveTo>
                  <a:pt x="0" y="0"/>
                </a:moveTo>
                <a:lnTo>
                  <a:pt x="3219997" y="0"/>
                </a:lnTo>
                <a:lnTo>
                  <a:pt x="3219997" y="586460"/>
                </a:lnTo>
                <a:lnTo>
                  <a:pt x="0" y="586460"/>
                </a:lnTo>
                <a:lnTo>
                  <a:pt x="0" y="0"/>
                </a:lnTo>
                <a:close/>
              </a:path>
            </a:pathLst>
          </a:custGeom>
          <a:blipFill>
            <a:blip r:embed="rId4"/>
            <a:stretch>
              <a:fillRect b="-714"/>
            </a:stretch>
          </a:blipFill>
        </p:spPr>
        <p:txBody>
          <a:bodyPr/>
          <a:lstStyle/>
          <a:p>
            <a:endParaRPr lang="en-GB"/>
          </a:p>
        </p:txBody>
      </p:sp>
      <p:sp>
        <p:nvSpPr>
          <p:cNvPr id="4" name="Freeform 4"/>
          <p:cNvSpPr/>
          <p:nvPr/>
        </p:nvSpPr>
        <p:spPr>
          <a:xfrm>
            <a:off x="7322229" y="9692965"/>
            <a:ext cx="423546" cy="423545"/>
          </a:xfrm>
          <a:custGeom>
            <a:avLst/>
            <a:gdLst/>
            <a:ahLst/>
            <a:cxnLst/>
            <a:rect l="l" t="t" r="r" b="b"/>
            <a:pathLst>
              <a:path w="423546" h="423545">
                <a:moveTo>
                  <a:pt x="0" y="0"/>
                </a:moveTo>
                <a:lnTo>
                  <a:pt x="423546" y="0"/>
                </a:lnTo>
                <a:lnTo>
                  <a:pt x="423546" y="423545"/>
                </a:lnTo>
                <a:lnTo>
                  <a:pt x="0" y="42354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5" name="TextBox 5"/>
          <p:cNvSpPr txBox="1"/>
          <p:nvPr/>
        </p:nvSpPr>
        <p:spPr>
          <a:xfrm>
            <a:off x="100352" y="9720271"/>
            <a:ext cx="3083602"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30</a:t>
            </a:r>
          </a:p>
        </p:txBody>
      </p:sp>
      <p:sp>
        <p:nvSpPr>
          <p:cNvPr id="6" name="Freeform 6"/>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7"/>
            <a:stretch>
              <a:fillRect b="-714"/>
            </a:stretch>
          </a:blipFill>
        </p:spPr>
        <p:txBody>
          <a:bodyPr/>
          <a:lstStyle/>
          <a:p>
            <a:endParaRPr lang="en-GB"/>
          </a:p>
        </p:txBody>
      </p:sp>
      <p:sp>
        <p:nvSpPr>
          <p:cNvPr id="7" name="Freeform 7"/>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grpSp>
        <p:nvGrpSpPr>
          <p:cNvPr id="2" name="Group 2"/>
          <p:cNvGrpSpPr/>
          <p:nvPr/>
        </p:nvGrpSpPr>
        <p:grpSpPr>
          <a:xfrm>
            <a:off x="4204472" y="831538"/>
            <a:ext cx="9879055" cy="963832"/>
            <a:chOff x="0" y="0"/>
            <a:chExt cx="13172074" cy="1285109"/>
          </a:xfrm>
        </p:grpSpPr>
        <p:sp>
          <p:nvSpPr>
            <p:cNvPr id="3" name="Freeform 3"/>
            <p:cNvSpPr/>
            <p:nvPr/>
          </p:nvSpPr>
          <p:spPr>
            <a:xfrm>
              <a:off x="0" y="0"/>
              <a:ext cx="13172074" cy="1285109"/>
            </a:xfrm>
            <a:custGeom>
              <a:avLst/>
              <a:gdLst/>
              <a:ahLst/>
              <a:cxnLst/>
              <a:rect l="l" t="t" r="r" b="b"/>
              <a:pathLst>
                <a:path w="13172074" h="1285109">
                  <a:moveTo>
                    <a:pt x="0" y="0"/>
                  </a:moveTo>
                  <a:lnTo>
                    <a:pt x="13172074" y="0"/>
                  </a:lnTo>
                  <a:lnTo>
                    <a:pt x="13172074" y="1285109"/>
                  </a:lnTo>
                  <a:lnTo>
                    <a:pt x="0" y="1285109"/>
                  </a:lnTo>
                  <a:close/>
                </a:path>
              </a:pathLst>
            </a:custGeom>
            <a:solidFill>
              <a:srgbClr val="000000">
                <a:alpha val="0"/>
              </a:srgbClr>
            </a:solidFill>
          </p:spPr>
          <p:txBody>
            <a:bodyPr/>
            <a:lstStyle/>
            <a:p>
              <a:endParaRPr lang="en-GB"/>
            </a:p>
          </p:txBody>
        </p:sp>
        <p:sp>
          <p:nvSpPr>
            <p:cNvPr id="4" name="TextBox 4"/>
            <p:cNvSpPr txBox="1"/>
            <p:nvPr/>
          </p:nvSpPr>
          <p:spPr>
            <a:xfrm>
              <a:off x="0" y="-200025"/>
              <a:ext cx="13172074" cy="1485134"/>
            </a:xfrm>
            <a:prstGeom prst="rect">
              <a:avLst/>
            </a:prstGeom>
          </p:spPr>
          <p:txBody>
            <a:bodyPr lIns="0" tIns="0" rIns="0" bIns="0" rtlCol="0" anchor="t"/>
            <a:lstStyle/>
            <a:p>
              <a:pPr algn="ctr">
                <a:lnSpc>
                  <a:spcPts val="7277"/>
                </a:lnSpc>
              </a:pPr>
              <a:r>
                <a:rPr lang="en-US" sz="5199" b="1">
                  <a:solidFill>
                    <a:srgbClr val="951B81"/>
                  </a:solidFill>
                  <a:latin typeface="Arial Bold"/>
                  <a:ea typeface="Arial Bold"/>
                  <a:cs typeface="Arial Bold"/>
                  <a:sym typeface="Arial Bold"/>
                </a:rPr>
                <a:t>The hidden meaning in words</a:t>
              </a:r>
            </a:p>
          </p:txBody>
        </p:sp>
      </p:grpSp>
      <p:grpSp>
        <p:nvGrpSpPr>
          <p:cNvPr id="5" name="Group 5"/>
          <p:cNvGrpSpPr/>
          <p:nvPr/>
        </p:nvGrpSpPr>
        <p:grpSpPr>
          <a:xfrm>
            <a:off x="1311064" y="2111370"/>
            <a:ext cx="15948236" cy="6079744"/>
            <a:chOff x="0" y="0"/>
            <a:chExt cx="21264315" cy="8106325"/>
          </a:xfrm>
        </p:grpSpPr>
        <p:sp>
          <p:nvSpPr>
            <p:cNvPr id="6" name="Freeform 6"/>
            <p:cNvSpPr/>
            <p:nvPr/>
          </p:nvSpPr>
          <p:spPr>
            <a:xfrm>
              <a:off x="0" y="0"/>
              <a:ext cx="21264316" cy="8106325"/>
            </a:xfrm>
            <a:custGeom>
              <a:avLst/>
              <a:gdLst/>
              <a:ahLst/>
              <a:cxnLst/>
              <a:rect l="l" t="t" r="r" b="b"/>
              <a:pathLst>
                <a:path w="21264316" h="8106325">
                  <a:moveTo>
                    <a:pt x="0" y="0"/>
                  </a:moveTo>
                  <a:lnTo>
                    <a:pt x="21264316" y="0"/>
                  </a:lnTo>
                  <a:lnTo>
                    <a:pt x="21264316" y="8106325"/>
                  </a:lnTo>
                  <a:lnTo>
                    <a:pt x="0" y="8106325"/>
                  </a:lnTo>
                  <a:close/>
                </a:path>
              </a:pathLst>
            </a:custGeom>
            <a:solidFill>
              <a:srgbClr val="000000">
                <a:alpha val="0"/>
              </a:srgbClr>
            </a:solidFill>
          </p:spPr>
          <p:txBody>
            <a:bodyPr/>
            <a:lstStyle/>
            <a:p>
              <a:endParaRPr lang="en-GB"/>
            </a:p>
          </p:txBody>
        </p:sp>
        <p:sp>
          <p:nvSpPr>
            <p:cNvPr id="7" name="TextBox 7"/>
            <p:cNvSpPr txBox="1"/>
            <p:nvPr/>
          </p:nvSpPr>
          <p:spPr>
            <a:xfrm>
              <a:off x="0" y="-161925"/>
              <a:ext cx="21264315" cy="8268250"/>
            </a:xfrm>
            <a:prstGeom prst="rect">
              <a:avLst/>
            </a:prstGeom>
          </p:spPr>
          <p:txBody>
            <a:bodyPr lIns="0" tIns="0" rIns="0" bIns="0" rtlCol="0" anchor="t"/>
            <a:lstStyle/>
            <a:p>
              <a:pPr algn="ctr">
                <a:lnSpc>
                  <a:spcPts val="4800"/>
                </a:lnSpc>
              </a:pPr>
              <a:r>
                <a:rPr lang="en-US" sz="3200" spc="28">
                  <a:solidFill>
                    <a:srgbClr val="000000"/>
                  </a:solidFill>
                  <a:latin typeface="Arial"/>
                  <a:ea typeface="Arial"/>
                  <a:cs typeface="Arial"/>
                  <a:sym typeface="Arial"/>
                </a:rPr>
                <a:t>In language, we do not only know the word, but we also have a societal connection with it. One of the most notable examples of this is the Inuit language, which has a vast vocabulary of words for snow.</a:t>
              </a:r>
            </a:p>
            <a:p>
              <a:pPr algn="ctr">
                <a:lnSpc>
                  <a:spcPts val="4800"/>
                </a:lnSpc>
              </a:pPr>
              <a:endParaRPr lang="en-US" sz="3200" spc="28">
                <a:solidFill>
                  <a:srgbClr val="000000"/>
                </a:solidFill>
                <a:latin typeface="Arial"/>
                <a:ea typeface="Arial"/>
                <a:cs typeface="Arial"/>
                <a:sym typeface="Arial"/>
              </a:endParaRPr>
            </a:p>
            <a:p>
              <a:pPr algn="ctr">
                <a:lnSpc>
                  <a:spcPts val="4800"/>
                </a:lnSpc>
              </a:pPr>
              <a:r>
                <a:rPr lang="en-US" sz="3200" spc="29">
                  <a:solidFill>
                    <a:srgbClr val="000000"/>
                  </a:solidFill>
                  <a:latin typeface="Arial"/>
                  <a:ea typeface="Arial"/>
                  <a:cs typeface="Arial"/>
                  <a:sym typeface="Arial"/>
                </a:rPr>
                <a:t>If our society or media has attached negative connotations to a word, it can be difficult to hear the word without thinking of those connotations.</a:t>
              </a:r>
            </a:p>
            <a:p>
              <a:pPr algn="ctr">
                <a:lnSpc>
                  <a:spcPts val="4800"/>
                </a:lnSpc>
              </a:pPr>
              <a:endParaRPr lang="en-US" sz="3200" spc="29">
                <a:solidFill>
                  <a:srgbClr val="000000"/>
                </a:solidFill>
                <a:latin typeface="Arial"/>
                <a:ea typeface="Arial"/>
                <a:cs typeface="Arial"/>
                <a:sym typeface="Arial"/>
              </a:endParaRPr>
            </a:p>
            <a:p>
              <a:pPr algn="ctr">
                <a:lnSpc>
                  <a:spcPts val="4800"/>
                </a:lnSpc>
              </a:pPr>
              <a:r>
                <a:rPr lang="en-US" sz="3200" spc="29">
                  <a:solidFill>
                    <a:srgbClr val="000000"/>
                  </a:solidFill>
                  <a:latin typeface="Arial"/>
                  <a:ea typeface="Arial"/>
                  <a:cs typeface="Arial"/>
                  <a:sym typeface="Arial"/>
                </a:rPr>
                <a:t>A good example of this is in the LGBTQ+ community. The societal negative connotations of the word “Queer”, initially meaning weird/odd, has been reclaimed by the younger generation over time.</a:t>
              </a:r>
            </a:p>
          </p:txBody>
        </p:sp>
      </p:grpSp>
      <p:sp>
        <p:nvSpPr>
          <p:cNvPr id="8" name="Freeform 8"/>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9" name="Freeform 9"/>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0" name="TextBox 10"/>
          <p:cNvSpPr txBox="1"/>
          <p:nvPr/>
        </p:nvSpPr>
        <p:spPr>
          <a:xfrm>
            <a:off x="153825" y="9720271"/>
            <a:ext cx="2314479"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4</a:t>
            </a:r>
          </a:p>
        </p:txBody>
      </p:sp>
      <p:sp>
        <p:nvSpPr>
          <p:cNvPr id="11" name="TextBox 11"/>
          <p:cNvSpPr txBox="1"/>
          <p:nvPr/>
        </p:nvSpPr>
        <p:spPr>
          <a:xfrm>
            <a:off x="153825" y="170733"/>
            <a:ext cx="7802233" cy="344805"/>
          </a:xfrm>
          <a:prstGeom prst="rect">
            <a:avLst/>
          </a:prstGeom>
        </p:spPr>
        <p:txBody>
          <a:bodyPr lIns="0" tIns="0" rIns="0" bIns="0" rtlCol="0" anchor="t">
            <a:spAutoFit/>
          </a:bodyPr>
          <a:lstStyle/>
          <a:p>
            <a:pPr algn="just">
              <a:lnSpc>
                <a:spcPts val="2520"/>
              </a:lnSpc>
              <a:spcBef>
                <a:spcPct val="0"/>
              </a:spcBef>
            </a:pPr>
            <a:r>
              <a:rPr lang="en-US" sz="1800" b="1">
                <a:solidFill>
                  <a:srgbClr val="000000"/>
                </a:solidFill>
                <a:latin typeface="Arial Bold"/>
                <a:ea typeface="Arial Bold"/>
                <a:cs typeface="Arial Bold"/>
                <a:sym typeface="Arial Bold"/>
              </a:rPr>
              <a:t>Take 10 Activity Choice 1 – “Immigrant”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sp>
        <p:nvSpPr>
          <p:cNvPr id="2" name="Freeform 2" descr="A stack of brown luggage"/>
          <p:cNvSpPr/>
          <p:nvPr/>
        </p:nvSpPr>
        <p:spPr>
          <a:xfrm>
            <a:off x="6049826" y="3104252"/>
            <a:ext cx="5460093" cy="3793934"/>
          </a:xfrm>
          <a:custGeom>
            <a:avLst/>
            <a:gdLst/>
            <a:ahLst/>
            <a:cxnLst/>
            <a:rect l="l" t="t" r="r" b="b"/>
            <a:pathLst>
              <a:path w="5460093" h="3793934">
                <a:moveTo>
                  <a:pt x="0" y="0"/>
                </a:moveTo>
                <a:lnTo>
                  <a:pt x="5460092" y="0"/>
                </a:lnTo>
                <a:lnTo>
                  <a:pt x="5460092" y="3793933"/>
                </a:lnTo>
                <a:lnTo>
                  <a:pt x="0" y="3793933"/>
                </a:lnTo>
                <a:lnTo>
                  <a:pt x="0" y="0"/>
                </a:lnTo>
                <a:close/>
              </a:path>
            </a:pathLst>
          </a:custGeom>
          <a:blipFill>
            <a:blip r:embed="rId3"/>
            <a:stretch>
              <a:fillRect r="-14"/>
            </a:stretch>
          </a:blipFill>
        </p:spPr>
        <p:txBody>
          <a:bodyPr/>
          <a:lstStyle/>
          <a:p>
            <a:endParaRPr lang="en-GB"/>
          </a:p>
        </p:txBody>
      </p:sp>
      <p:grpSp>
        <p:nvGrpSpPr>
          <p:cNvPr id="3" name="Group 3"/>
          <p:cNvGrpSpPr/>
          <p:nvPr/>
        </p:nvGrpSpPr>
        <p:grpSpPr>
          <a:xfrm>
            <a:off x="3848346" y="866417"/>
            <a:ext cx="10140926" cy="1913985"/>
            <a:chOff x="0" y="0"/>
            <a:chExt cx="13521235" cy="2551980"/>
          </a:xfrm>
        </p:grpSpPr>
        <p:sp>
          <p:nvSpPr>
            <p:cNvPr id="4" name="Freeform 4"/>
            <p:cNvSpPr/>
            <p:nvPr/>
          </p:nvSpPr>
          <p:spPr>
            <a:xfrm>
              <a:off x="0" y="0"/>
              <a:ext cx="13521234" cy="2551980"/>
            </a:xfrm>
            <a:custGeom>
              <a:avLst/>
              <a:gdLst/>
              <a:ahLst/>
              <a:cxnLst/>
              <a:rect l="l" t="t" r="r" b="b"/>
              <a:pathLst>
                <a:path w="13521234" h="2551980">
                  <a:moveTo>
                    <a:pt x="0" y="0"/>
                  </a:moveTo>
                  <a:lnTo>
                    <a:pt x="13521234" y="0"/>
                  </a:lnTo>
                  <a:lnTo>
                    <a:pt x="13521234" y="2551980"/>
                  </a:lnTo>
                  <a:lnTo>
                    <a:pt x="0" y="2551980"/>
                  </a:lnTo>
                  <a:close/>
                </a:path>
              </a:pathLst>
            </a:custGeom>
            <a:solidFill>
              <a:srgbClr val="000000">
                <a:alpha val="0"/>
              </a:srgbClr>
            </a:solidFill>
          </p:spPr>
          <p:txBody>
            <a:bodyPr/>
            <a:lstStyle/>
            <a:p>
              <a:endParaRPr lang="en-GB"/>
            </a:p>
          </p:txBody>
        </p:sp>
        <p:sp>
          <p:nvSpPr>
            <p:cNvPr id="5" name="TextBox 5"/>
            <p:cNvSpPr txBox="1"/>
            <p:nvPr/>
          </p:nvSpPr>
          <p:spPr>
            <a:xfrm>
              <a:off x="0" y="-200025"/>
              <a:ext cx="13521235" cy="2752005"/>
            </a:xfrm>
            <a:prstGeom prst="rect">
              <a:avLst/>
            </a:prstGeom>
          </p:spPr>
          <p:txBody>
            <a:bodyPr lIns="0" tIns="0" rIns="0" bIns="0" rtlCol="0" anchor="t"/>
            <a:lstStyle/>
            <a:p>
              <a:pPr algn="ctr">
                <a:lnSpc>
                  <a:spcPts val="7277"/>
                </a:lnSpc>
              </a:pPr>
              <a:r>
                <a:rPr lang="en-US" sz="5199" b="1">
                  <a:solidFill>
                    <a:srgbClr val="951B81"/>
                  </a:solidFill>
                  <a:latin typeface="Arial Bold"/>
                  <a:ea typeface="Arial Bold"/>
                  <a:cs typeface="Arial Bold"/>
                  <a:sym typeface="Arial Bold"/>
                </a:rPr>
                <a:t>Why do you think people would want to move to the UK?</a:t>
              </a:r>
            </a:p>
          </p:txBody>
        </p:sp>
      </p:grpSp>
      <p:grpSp>
        <p:nvGrpSpPr>
          <p:cNvPr id="6" name="Group 6"/>
          <p:cNvGrpSpPr/>
          <p:nvPr/>
        </p:nvGrpSpPr>
        <p:grpSpPr>
          <a:xfrm>
            <a:off x="836648" y="1661188"/>
            <a:ext cx="2419540" cy="1447212"/>
            <a:chOff x="0" y="0"/>
            <a:chExt cx="3226054" cy="1929616"/>
          </a:xfrm>
        </p:grpSpPr>
        <p:grpSp>
          <p:nvGrpSpPr>
            <p:cNvPr id="7" name="Group 7"/>
            <p:cNvGrpSpPr/>
            <p:nvPr/>
          </p:nvGrpSpPr>
          <p:grpSpPr>
            <a:xfrm>
              <a:off x="0" y="0"/>
              <a:ext cx="3226054" cy="1929616"/>
              <a:chOff x="0" y="0"/>
              <a:chExt cx="3226054" cy="1929616"/>
            </a:xfrm>
          </p:grpSpPr>
          <p:sp>
            <p:nvSpPr>
              <p:cNvPr id="8" name="Freeform 8"/>
              <p:cNvSpPr/>
              <p:nvPr/>
            </p:nvSpPr>
            <p:spPr>
              <a:xfrm>
                <a:off x="0" y="0"/>
                <a:ext cx="3226054" cy="1929638"/>
              </a:xfrm>
              <a:custGeom>
                <a:avLst/>
                <a:gdLst/>
                <a:ahLst/>
                <a:cxnLst/>
                <a:rect l="l" t="t" r="r" b="b"/>
                <a:pathLst>
                  <a:path w="3226054" h="1929638">
                    <a:moveTo>
                      <a:pt x="0" y="0"/>
                    </a:moveTo>
                    <a:lnTo>
                      <a:pt x="3226054" y="0"/>
                    </a:lnTo>
                    <a:lnTo>
                      <a:pt x="3226054" y="1929638"/>
                    </a:lnTo>
                    <a:lnTo>
                      <a:pt x="0" y="1929638"/>
                    </a:lnTo>
                    <a:close/>
                  </a:path>
                </a:pathLst>
              </a:custGeom>
              <a:solidFill>
                <a:srgbClr val="FAD81C"/>
              </a:solidFill>
            </p:spPr>
            <p:txBody>
              <a:bodyPr/>
              <a:lstStyle/>
              <a:p>
                <a:endParaRPr lang="en-GB"/>
              </a:p>
            </p:txBody>
          </p:sp>
        </p:grpSp>
        <p:grpSp>
          <p:nvGrpSpPr>
            <p:cNvPr id="9" name="Group 9"/>
            <p:cNvGrpSpPr/>
            <p:nvPr/>
          </p:nvGrpSpPr>
          <p:grpSpPr>
            <a:xfrm>
              <a:off x="0" y="288268"/>
              <a:ext cx="3226054" cy="1427722"/>
              <a:chOff x="0" y="0"/>
              <a:chExt cx="3226054" cy="1427722"/>
            </a:xfrm>
          </p:grpSpPr>
          <p:sp>
            <p:nvSpPr>
              <p:cNvPr id="10" name="Freeform 10"/>
              <p:cNvSpPr/>
              <p:nvPr/>
            </p:nvSpPr>
            <p:spPr>
              <a:xfrm>
                <a:off x="0" y="0"/>
                <a:ext cx="3226054" cy="1427722"/>
              </a:xfrm>
              <a:custGeom>
                <a:avLst/>
                <a:gdLst/>
                <a:ahLst/>
                <a:cxnLst/>
                <a:rect l="l" t="t" r="r" b="b"/>
                <a:pathLst>
                  <a:path w="3226054" h="1427722">
                    <a:moveTo>
                      <a:pt x="0" y="0"/>
                    </a:moveTo>
                    <a:lnTo>
                      <a:pt x="3226054" y="0"/>
                    </a:lnTo>
                    <a:lnTo>
                      <a:pt x="3226054" y="1427722"/>
                    </a:lnTo>
                    <a:lnTo>
                      <a:pt x="0" y="1427722"/>
                    </a:lnTo>
                    <a:close/>
                  </a:path>
                </a:pathLst>
              </a:custGeom>
              <a:solidFill>
                <a:srgbClr val="000000">
                  <a:alpha val="0"/>
                </a:srgbClr>
              </a:solidFill>
            </p:spPr>
            <p:txBody>
              <a:bodyPr/>
              <a:lstStyle/>
              <a:p>
                <a:endParaRPr lang="en-GB"/>
              </a:p>
            </p:txBody>
          </p:sp>
          <p:sp>
            <p:nvSpPr>
              <p:cNvPr id="11" name="TextBox 11"/>
              <p:cNvSpPr txBox="1"/>
              <p:nvPr/>
            </p:nvSpPr>
            <p:spPr>
              <a:xfrm>
                <a:off x="0" y="-114300"/>
                <a:ext cx="3226054" cy="1542022"/>
              </a:xfrm>
              <a:prstGeom prst="rect">
                <a:avLst/>
              </a:prstGeom>
            </p:spPr>
            <p:txBody>
              <a:bodyPr lIns="0" tIns="0" rIns="0" bIns="0" rtlCol="0" anchor="t"/>
              <a:lstStyle/>
              <a:p>
                <a:pPr algn="ctr">
                  <a:lnSpc>
                    <a:spcPts val="4198"/>
                  </a:lnSpc>
                </a:pPr>
                <a:r>
                  <a:rPr lang="en-US" sz="3000">
                    <a:solidFill>
                      <a:srgbClr val="000000"/>
                    </a:solidFill>
                    <a:latin typeface="Arial"/>
                    <a:ea typeface="Arial"/>
                    <a:cs typeface="Arial"/>
                    <a:sym typeface="Arial"/>
                  </a:rPr>
                  <a:t>Armed Conflict/ War</a:t>
                </a:r>
              </a:p>
            </p:txBody>
          </p:sp>
        </p:grpSp>
      </p:grpSp>
      <p:grpSp>
        <p:nvGrpSpPr>
          <p:cNvPr id="12" name="Group 12"/>
          <p:cNvGrpSpPr/>
          <p:nvPr/>
        </p:nvGrpSpPr>
        <p:grpSpPr>
          <a:xfrm>
            <a:off x="2046418" y="3832300"/>
            <a:ext cx="3064612" cy="1532585"/>
            <a:chOff x="0" y="0"/>
            <a:chExt cx="4086149" cy="2043447"/>
          </a:xfrm>
        </p:grpSpPr>
        <p:grpSp>
          <p:nvGrpSpPr>
            <p:cNvPr id="13" name="Group 13"/>
            <p:cNvGrpSpPr/>
            <p:nvPr/>
          </p:nvGrpSpPr>
          <p:grpSpPr>
            <a:xfrm>
              <a:off x="112576" y="0"/>
              <a:ext cx="3973573" cy="2043447"/>
              <a:chOff x="0" y="0"/>
              <a:chExt cx="3226054" cy="1659028"/>
            </a:xfrm>
          </p:grpSpPr>
          <p:sp>
            <p:nvSpPr>
              <p:cNvPr id="14" name="Freeform 14"/>
              <p:cNvSpPr/>
              <p:nvPr/>
            </p:nvSpPr>
            <p:spPr>
              <a:xfrm>
                <a:off x="0" y="0"/>
                <a:ext cx="3226054" cy="1659050"/>
              </a:xfrm>
              <a:custGeom>
                <a:avLst/>
                <a:gdLst/>
                <a:ahLst/>
                <a:cxnLst/>
                <a:rect l="l" t="t" r="r" b="b"/>
                <a:pathLst>
                  <a:path w="3226054" h="1659050">
                    <a:moveTo>
                      <a:pt x="0" y="0"/>
                    </a:moveTo>
                    <a:lnTo>
                      <a:pt x="3226054" y="0"/>
                    </a:lnTo>
                    <a:lnTo>
                      <a:pt x="3226054" y="1659050"/>
                    </a:lnTo>
                    <a:lnTo>
                      <a:pt x="0" y="1659050"/>
                    </a:lnTo>
                    <a:close/>
                  </a:path>
                </a:pathLst>
              </a:custGeom>
              <a:solidFill>
                <a:srgbClr val="FAD81C"/>
              </a:solidFill>
            </p:spPr>
            <p:txBody>
              <a:bodyPr/>
              <a:lstStyle/>
              <a:p>
                <a:endParaRPr lang="en-GB"/>
              </a:p>
            </p:txBody>
          </p:sp>
        </p:grpSp>
        <p:grpSp>
          <p:nvGrpSpPr>
            <p:cNvPr id="15" name="Group 15"/>
            <p:cNvGrpSpPr/>
            <p:nvPr/>
          </p:nvGrpSpPr>
          <p:grpSpPr>
            <a:xfrm>
              <a:off x="0" y="254781"/>
              <a:ext cx="4086149" cy="1427722"/>
              <a:chOff x="0" y="0"/>
              <a:chExt cx="3931809" cy="1373795"/>
            </a:xfrm>
          </p:grpSpPr>
          <p:sp>
            <p:nvSpPr>
              <p:cNvPr id="16" name="Freeform 16"/>
              <p:cNvSpPr/>
              <p:nvPr/>
            </p:nvSpPr>
            <p:spPr>
              <a:xfrm>
                <a:off x="0" y="0"/>
                <a:ext cx="3931809" cy="1373795"/>
              </a:xfrm>
              <a:custGeom>
                <a:avLst/>
                <a:gdLst/>
                <a:ahLst/>
                <a:cxnLst/>
                <a:rect l="l" t="t" r="r" b="b"/>
                <a:pathLst>
                  <a:path w="3931809" h="1373795">
                    <a:moveTo>
                      <a:pt x="0" y="0"/>
                    </a:moveTo>
                    <a:lnTo>
                      <a:pt x="3931809" y="0"/>
                    </a:lnTo>
                    <a:lnTo>
                      <a:pt x="3931809" y="1373795"/>
                    </a:lnTo>
                    <a:lnTo>
                      <a:pt x="0" y="1373795"/>
                    </a:lnTo>
                    <a:close/>
                  </a:path>
                </a:pathLst>
              </a:custGeom>
              <a:solidFill>
                <a:srgbClr val="000000">
                  <a:alpha val="0"/>
                </a:srgbClr>
              </a:solidFill>
            </p:spPr>
            <p:txBody>
              <a:bodyPr/>
              <a:lstStyle/>
              <a:p>
                <a:endParaRPr lang="en-GB"/>
              </a:p>
            </p:txBody>
          </p:sp>
          <p:sp>
            <p:nvSpPr>
              <p:cNvPr id="17" name="TextBox 17"/>
              <p:cNvSpPr txBox="1"/>
              <p:nvPr/>
            </p:nvSpPr>
            <p:spPr>
              <a:xfrm>
                <a:off x="0" y="-114300"/>
                <a:ext cx="3931809" cy="1488095"/>
              </a:xfrm>
              <a:prstGeom prst="rect">
                <a:avLst/>
              </a:prstGeom>
            </p:spPr>
            <p:txBody>
              <a:bodyPr lIns="0" tIns="0" rIns="0" bIns="0" rtlCol="0" anchor="t"/>
              <a:lstStyle/>
              <a:p>
                <a:pPr algn="ctr">
                  <a:lnSpc>
                    <a:spcPts val="4198"/>
                  </a:lnSpc>
                </a:pPr>
                <a:r>
                  <a:rPr lang="en-US" sz="3000">
                    <a:solidFill>
                      <a:srgbClr val="000000"/>
                    </a:solidFill>
                    <a:latin typeface="Arial"/>
                    <a:ea typeface="Arial"/>
                    <a:cs typeface="Arial"/>
                    <a:sym typeface="Arial"/>
                  </a:rPr>
                  <a:t>Natural disaster/ Climate change</a:t>
                </a:r>
              </a:p>
            </p:txBody>
          </p:sp>
        </p:grpSp>
      </p:grpSp>
      <p:grpSp>
        <p:nvGrpSpPr>
          <p:cNvPr id="18" name="Group 18"/>
          <p:cNvGrpSpPr/>
          <p:nvPr/>
        </p:nvGrpSpPr>
        <p:grpSpPr>
          <a:xfrm>
            <a:off x="14666665" y="7804479"/>
            <a:ext cx="3018823" cy="1447212"/>
            <a:chOff x="0" y="0"/>
            <a:chExt cx="4025098" cy="1929616"/>
          </a:xfrm>
        </p:grpSpPr>
        <p:grpSp>
          <p:nvGrpSpPr>
            <p:cNvPr id="19" name="Group 19"/>
            <p:cNvGrpSpPr/>
            <p:nvPr/>
          </p:nvGrpSpPr>
          <p:grpSpPr>
            <a:xfrm>
              <a:off x="0" y="0"/>
              <a:ext cx="4025098" cy="1929616"/>
              <a:chOff x="0" y="0"/>
              <a:chExt cx="4025098" cy="1929616"/>
            </a:xfrm>
          </p:grpSpPr>
          <p:sp>
            <p:nvSpPr>
              <p:cNvPr id="20" name="Freeform 20"/>
              <p:cNvSpPr/>
              <p:nvPr/>
            </p:nvSpPr>
            <p:spPr>
              <a:xfrm>
                <a:off x="0" y="0"/>
                <a:ext cx="4025138" cy="1929638"/>
              </a:xfrm>
              <a:custGeom>
                <a:avLst/>
                <a:gdLst/>
                <a:ahLst/>
                <a:cxnLst/>
                <a:rect l="l" t="t" r="r" b="b"/>
                <a:pathLst>
                  <a:path w="4025138" h="1929638">
                    <a:moveTo>
                      <a:pt x="0" y="0"/>
                    </a:moveTo>
                    <a:lnTo>
                      <a:pt x="4025138" y="0"/>
                    </a:lnTo>
                    <a:lnTo>
                      <a:pt x="4025138" y="1929638"/>
                    </a:lnTo>
                    <a:lnTo>
                      <a:pt x="0" y="1929638"/>
                    </a:lnTo>
                    <a:close/>
                  </a:path>
                </a:pathLst>
              </a:custGeom>
              <a:solidFill>
                <a:srgbClr val="FAD81C"/>
              </a:solidFill>
            </p:spPr>
            <p:txBody>
              <a:bodyPr/>
              <a:lstStyle/>
              <a:p>
                <a:endParaRPr lang="en-GB"/>
              </a:p>
            </p:txBody>
          </p:sp>
        </p:grpSp>
        <p:grpSp>
          <p:nvGrpSpPr>
            <p:cNvPr id="21" name="Group 21"/>
            <p:cNvGrpSpPr/>
            <p:nvPr/>
          </p:nvGrpSpPr>
          <p:grpSpPr>
            <a:xfrm>
              <a:off x="2" y="600197"/>
              <a:ext cx="4025096" cy="729222"/>
              <a:chOff x="0" y="0"/>
              <a:chExt cx="4025096" cy="729222"/>
            </a:xfrm>
          </p:grpSpPr>
          <p:sp>
            <p:nvSpPr>
              <p:cNvPr id="22" name="Freeform 22"/>
              <p:cNvSpPr/>
              <p:nvPr/>
            </p:nvSpPr>
            <p:spPr>
              <a:xfrm>
                <a:off x="0" y="0"/>
                <a:ext cx="4025096" cy="729222"/>
              </a:xfrm>
              <a:custGeom>
                <a:avLst/>
                <a:gdLst/>
                <a:ahLst/>
                <a:cxnLst/>
                <a:rect l="l" t="t" r="r" b="b"/>
                <a:pathLst>
                  <a:path w="4025096" h="729222">
                    <a:moveTo>
                      <a:pt x="0" y="0"/>
                    </a:moveTo>
                    <a:lnTo>
                      <a:pt x="4025096" y="0"/>
                    </a:lnTo>
                    <a:lnTo>
                      <a:pt x="4025096" y="729222"/>
                    </a:lnTo>
                    <a:lnTo>
                      <a:pt x="0" y="729222"/>
                    </a:lnTo>
                    <a:close/>
                  </a:path>
                </a:pathLst>
              </a:custGeom>
              <a:solidFill>
                <a:srgbClr val="000000">
                  <a:alpha val="0"/>
                </a:srgbClr>
              </a:solidFill>
            </p:spPr>
            <p:txBody>
              <a:bodyPr/>
              <a:lstStyle/>
              <a:p>
                <a:endParaRPr lang="en-GB"/>
              </a:p>
            </p:txBody>
          </p:sp>
          <p:sp>
            <p:nvSpPr>
              <p:cNvPr id="23" name="TextBox 23"/>
              <p:cNvSpPr txBox="1"/>
              <p:nvPr/>
            </p:nvSpPr>
            <p:spPr>
              <a:xfrm>
                <a:off x="0" y="-114300"/>
                <a:ext cx="4025096" cy="843522"/>
              </a:xfrm>
              <a:prstGeom prst="rect">
                <a:avLst/>
              </a:prstGeom>
            </p:spPr>
            <p:txBody>
              <a:bodyPr lIns="0" tIns="0" rIns="0" bIns="0" rtlCol="0" anchor="t"/>
              <a:lstStyle/>
              <a:p>
                <a:pPr algn="ctr">
                  <a:lnSpc>
                    <a:spcPts val="4198"/>
                  </a:lnSpc>
                </a:pPr>
                <a:r>
                  <a:rPr lang="en-US" sz="3000">
                    <a:solidFill>
                      <a:srgbClr val="000000"/>
                    </a:solidFill>
                    <a:latin typeface="Arial"/>
                    <a:ea typeface="Arial"/>
                    <a:cs typeface="Arial"/>
                    <a:sym typeface="Arial"/>
                  </a:rPr>
                  <a:t>Job opportunities</a:t>
                </a:r>
              </a:p>
            </p:txBody>
          </p:sp>
        </p:grpSp>
      </p:grpSp>
      <p:grpSp>
        <p:nvGrpSpPr>
          <p:cNvPr id="24" name="Group 24"/>
          <p:cNvGrpSpPr/>
          <p:nvPr/>
        </p:nvGrpSpPr>
        <p:grpSpPr>
          <a:xfrm>
            <a:off x="3578724" y="7804479"/>
            <a:ext cx="2419540" cy="1447212"/>
            <a:chOff x="0" y="0"/>
            <a:chExt cx="3226054" cy="1929616"/>
          </a:xfrm>
        </p:grpSpPr>
        <p:grpSp>
          <p:nvGrpSpPr>
            <p:cNvPr id="25" name="Group 25"/>
            <p:cNvGrpSpPr/>
            <p:nvPr/>
          </p:nvGrpSpPr>
          <p:grpSpPr>
            <a:xfrm>
              <a:off x="0" y="0"/>
              <a:ext cx="3226054" cy="1929616"/>
              <a:chOff x="0" y="0"/>
              <a:chExt cx="3226054" cy="1929616"/>
            </a:xfrm>
          </p:grpSpPr>
          <p:sp>
            <p:nvSpPr>
              <p:cNvPr id="26" name="Freeform 26"/>
              <p:cNvSpPr/>
              <p:nvPr/>
            </p:nvSpPr>
            <p:spPr>
              <a:xfrm>
                <a:off x="0" y="0"/>
                <a:ext cx="3226054" cy="1929638"/>
              </a:xfrm>
              <a:custGeom>
                <a:avLst/>
                <a:gdLst/>
                <a:ahLst/>
                <a:cxnLst/>
                <a:rect l="l" t="t" r="r" b="b"/>
                <a:pathLst>
                  <a:path w="3226054" h="1929638">
                    <a:moveTo>
                      <a:pt x="0" y="0"/>
                    </a:moveTo>
                    <a:lnTo>
                      <a:pt x="3226054" y="0"/>
                    </a:lnTo>
                    <a:lnTo>
                      <a:pt x="3226054" y="1929638"/>
                    </a:lnTo>
                    <a:lnTo>
                      <a:pt x="0" y="1929638"/>
                    </a:lnTo>
                    <a:close/>
                  </a:path>
                </a:pathLst>
              </a:custGeom>
              <a:solidFill>
                <a:srgbClr val="FAD81C"/>
              </a:solidFill>
            </p:spPr>
            <p:txBody>
              <a:bodyPr/>
              <a:lstStyle/>
              <a:p>
                <a:endParaRPr lang="en-GB"/>
              </a:p>
            </p:txBody>
          </p:sp>
        </p:grpSp>
        <p:grpSp>
          <p:nvGrpSpPr>
            <p:cNvPr id="27" name="Group 27"/>
            <p:cNvGrpSpPr/>
            <p:nvPr/>
          </p:nvGrpSpPr>
          <p:grpSpPr>
            <a:xfrm>
              <a:off x="0" y="271672"/>
              <a:ext cx="3226054" cy="1427722"/>
              <a:chOff x="0" y="0"/>
              <a:chExt cx="3226054" cy="1427722"/>
            </a:xfrm>
          </p:grpSpPr>
          <p:sp>
            <p:nvSpPr>
              <p:cNvPr id="28" name="Freeform 28"/>
              <p:cNvSpPr/>
              <p:nvPr/>
            </p:nvSpPr>
            <p:spPr>
              <a:xfrm>
                <a:off x="0" y="0"/>
                <a:ext cx="3226054" cy="1427722"/>
              </a:xfrm>
              <a:custGeom>
                <a:avLst/>
                <a:gdLst/>
                <a:ahLst/>
                <a:cxnLst/>
                <a:rect l="l" t="t" r="r" b="b"/>
                <a:pathLst>
                  <a:path w="3226054" h="1427722">
                    <a:moveTo>
                      <a:pt x="0" y="0"/>
                    </a:moveTo>
                    <a:lnTo>
                      <a:pt x="3226054" y="0"/>
                    </a:lnTo>
                    <a:lnTo>
                      <a:pt x="3226054" y="1427722"/>
                    </a:lnTo>
                    <a:lnTo>
                      <a:pt x="0" y="1427722"/>
                    </a:lnTo>
                    <a:close/>
                  </a:path>
                </a:pathLst>
              </a:custGeom>
              <a:solidFill>
                <a:srgbClr val="000000">
                  <a:alpha val="0"/>
                </a:srgbClr>
              </a:solidFill>
            </p:spPr>
            <p:txBody>
              <a:bodyPr/>
              <a:lstStyle/>
              <a:p>
                <a:endParaRPr lang="en-GB"/>
              </a:p>
            </p:txBody>
          </p:sp>
          <p:sp>
            <p:nvSpPr>
              <p:cNvPr id="29" name="TextBox 29"/>
              <p:cNvSpPr txBox="1"/>
              <p:nvPr/>
            </p:nvSpPr>
            <p:spPr>
              <a:xfrm>
                <a:off x="0" y="-114300"/>
                <a:ext cx="3226054" cy="1542022"/>
              </a:xfrm>
              <a:prstGeom prst="rect">
                <a:avLst/>
              </a:prstGeom>
            </p:spPr>
            <p:txBody>
              <a:bodyPr lIns="0" tIns="0" rIns="0" bIns="0" rtlCol="0" anchor="t"/>
              <a:lstStyle/>
              <a:p>
                <a:pPr algn="ctr">
                  <a:lnSpc>
                    <a:spcPts val="4198"/>
                  </a:lnSpc>
                </a:pPr>
                <a:r>
                  <a:rPr lang="en-US" sz="3000">
                    <a:solidFill>
                      <a:srgbClr val="000000"/>
                    </a:solidFill>
                    <a:latin typeface="Arial"/>
                    <a:ea typeface="Arial"/>
                    <a:cs typeface="Arial"/>
                    <a:sym typeface="Arial"/>
                  </a:rPr>
                  <a:t>Religious persecution</a:t>
                </a:r>
              </a:p>
            </p:txBody>
          </p:sp>
        </p:grpSp>
      </p:grpSp>
      <p:grpSp>
        <p:nvGrpSpPr>
          <p:cNvPr id="30" name="Group 30"/>
          <p:cNvGrpSpPr/>
          <p:nvPr/>
        </p:nvGrpSpPr>
        <p:grpSpPr>
          <a:xfrm>
            <a:off x="7322228" y="7804479"/>
            <a:ext cx="2413211" cy="1453821"/>
            <a:chOff x="0" y="0"/>
            <a:chExt cx="3217614" cy="1938428"/>
          </a:xfrm>
        </p:grpSpPr>
        <p:grpSp>
          <p:nvGrpSpPr>
            <p:cNvPr id="31" name="Group 31"/>
            <p:cNvGrpSpPr/>
            <p:nvPr/>
          </p:nvGrpSpPr>
          <p:grpSpPr>
            <a:xfrm>
              <a:off x="0" y="0"/>
              <a:ext cx="3217614" cy="1938428"/>
              <a:chOff x="0" y="0"/>
              <a:chExt cx="3217614" cy="1938428"/>
            </a:xfrm>
          </p:grpSpPr>
          <p:sp>
            <p:nvSpPr>
              <p:cNvPr id="32" name="Freeform 32"/>
              <p:cNvSpPr/>
              <p:nvPr/>
            </p:nvSpPr>
            <p:spPr>
              <a:xfrm>
                <a:off x="0" y="0"/>
                <a:ext cx="3217672" cy="1938418"/>
              </a:xfrm>
              <a:custGeom>
                <a:avLst/>
                <a:gdLst/>
                <a:ahLst/>
                <a:cxnLst/>
                <a:rect l="l" t="t" r="r" b="b"/>
                <a:pathLst>
                  <a:path w="3217672" h="1938418">
                    <a:moveTo>
                      <a:pt x="0" y="0"/>
                    </a:moveTo>
                    <a:lnTo>
                      <a:pt x="3217672" y="0"/>
                    </a:lnTo>
                    <a:lnTo>
                      <a:pt x="3217672" y="1938418"/>
                    </a:lnTo>
                    <a:lnTo>
                      <a:pt x="0" y="1938418"/>
                    </a:lnTo>
                    <a:close/>
                  </a:path>
                </a:pathLst>
              </a:custGeom>
              <a:solidFill>
                <a:srgbClr val="FAD81C"/>
              </a:solidFill>
            </p:spPr>
            <p:txBody>
              <a:bodyPr/>
              <a:lstStyle/>
              <a:p>
                <a:endParaRPr lang="en-GB"/>
              </a:p>
            </p:txBody>
          </p:sp>
        </p:grpSp>
        <p:grpSp>
          <p:nvGrpSpPr>
            <p:cNvPr id="33" name="Group 33"/>
            <p:cNvGrpSpPr/>
            <p:nvPr/>
          </p:nvGrpSpPr>
          <p:grpSpPr>
            <a:xfrm>
              <a:off x="0" y="215901"/>
              <a:ext cx="3217614" cy="1452783"/>
              <a:chOff x="0" y="0"/>
              <a:chExt cx="3217614" cy="1452783"/>
            </a:xfrm>
          </p:grpSpPr>
          <p:sp>
            <p:nvSpPr>
              <p:cNvPr id="34" name="Freeform 34"/>
              <p:cNvSpPr/>
              <p:nvPr/>
            </p:nvSpPr>
            <p:spPr>
              <a:xfrm>
                <a:off x="0" y="0"/>
                <a:ext cx="3217614" cy="1452783"/>
              </a:xfrm>
              <a:custGeom>
                <a:avLst/>
                <a:gdLst/>
                <a:ahLst/>
                <a:cxnLst/>
                <a:rect l="l" t="t" r="r" b="b"/>
                <a:pathLst>
                  <a:path w="3217614" h="1452783">
                    <a:moveTo>
                      <a:pt x="0" y="0"/>
                    </a:moveTo>
                    <a:lnTo>
                      <a:pt x="3217614" y="0"/>
                    </a:lnTo>
                    <a:lnTo>
                      <a:pt x="3217614" y="1452783"/>
                    </a:lnTo>
                    <a:lnTo>
                      <a:pt x="0" y="1452783"/>
                    </a:lnTo>
                    <a:close/>
                  </a:path>
                </a:pathLst>
              </a:custGeom>
              <a:solidFill>
                <a:srgbClr val="000000">
                  <a:alpha val="0"/>
                </a:srgbClr>
              </a:solidFill>
            </p:spPr>
            <p:txBody>
              <a:bodyPr/>
              <a:lstStyle/>
              <a:p>
                <a:endParaRPr lang="en-GB"/>
              </a:p>
            </p:txBody>
          </p:sp>
          <p:sp>
            <p:nvSpPr>
              <p:cNvPr id="35" name="TextBox 35"/>
              <p:cNvSpPr txBox="1"/>
              <p:nvPr/>
            </p:nvSpPr>
            <p:spPr>
              <a:xfrm>
                <a:off x="0" y="-123825"/>
                <a:ext cx="3217614" cy="1576608"/>
              </a:xfrm>
              <a:prstGeom prst="rect">
                <a:avLst/>
              </a:prstGeom>
            </p:spPr>
            <p:txBody>
              <a:bodyPr lIns="0" tIns="0" rIns="0" bIns="0" rtlCol="0" anchor="t"/>
              <a:lstStyle/>
              <a:p>
                <a:pPr algn="ctr">
                  <a:lnSpc>
                    <a:spcPts val="4200"/>
                  </a:lnSpc>
                </a:pPr>
                <a:r>
                  <a:rPr lang="en-US" sz="3000">
                    <a:solidFill>
                      <a:srgbClr val="000000"/>
                    </a:solidFill>
                    <a:latin typeface="Arial"/>
                    <a:ea typeface="Arial"/>
                    <a:cs typeface="Arial"/>
                    <a:sym typeface="Arial"/>
                  </a:rPr>
                  <a:t>Political corruption</a:t>
                </a:r>
              </a:p>
            </p:txBody>
          </p:sp>
        </p:grpSp>
      </p:grpSp>
      <p:grpSp>
        <p:nvGrpSpPr>
          <p:cNvPr id="36" name="Group 36"/>
          <p:cNvGrpSpPr/>
          <p:nvPr/>
        </p:nvGrpSpPr>
        <p:grpSpPr>
          <a:xfrm>
            <a:off x="12779502" y="5177343"/>
            <a:ext cx="2419540" cy="1720842"/>
            <a:chOff x="0" y="0"/>
            <a:chExt cx="3226054" cy="2294456"/>
          </a:xfrm>
        </p:grpSpPr>
        <p:grpSp>
          <p:nvGrpSpPr>
            <p:cNvPr id="37" name="Group 37"/>
            <p:cNvGrpSpPr/>
            <p:nvPr/>
          </p:nvGrpSpPr>
          <p:grpSpPr>
            <a:xfrm>
              <a:off x="0" y="0"/>
              <a:ext cx="3226054" cy="2294456"/>
              <a:chOff x="0" y="0"/>
              <a:chExt cx="3226054" cy="2294456"/>
            </a:xfrm>
          </p:grpSpPr>
          <p:sp>
            <p:nvSpPr>
              <p:cNvPr id="38" name="Freeform 38"/>
              <p:cNvSpPr/>
              <p:nvPr/>
            </p:nvSpPr>
            <p:spPr>
              <a:xfrm>
                <a:off x="0" y="0"/>
                <a:ext cx="3226054" cy="2294509"/>
              </a:xfrm>
              <a:custGeom>
                <a:avLst/>
                <a:gdLst/>
                <a:ahLst/>
                <a:cxnLst/>
                <a:rect l="l" t="t" r="r" b="b"/>
                <a:pathLst>
                  <a:path w="3226054" h="2294509">
                    <a:moveTo>
                      <a:pt x="0" y="0"/>
                    </a:moveTo>
                    <a:lnTo>
                      <a:pt x="3226054" y="0"/>
                    </a:lnTo>
                    <a:lnTo>
                      <a:pt x="3226054" y="2294509"/>
                    </a:lnTo>
                    <a:lnTo>
                      <a:pt x="0" y="2294509"/>
                    </a:lnTo>
                    <a:close/>
                  </a:path>
                </a:pathLst>
              </a:custGeom>
              <a:solidFill>
                <a:srgbClr val="FAD81C"/>
              </a:solidFill>
            </p:spPr>
            <p:txBody>
              <a:bodyPr/>
              <a:lstStyle/>
              <a:p>
                <a:endParaRPr lang="en-GB"/>
              </a:p>
            </p:txBody>
          </p:sp>
        </p:grpSp>
        <p:grpSp>
          <p:nvGrpSpPr>
            <p:cNvPr id="39" name="Group 39"/>
            <p:cNvGrpSpPr/>
            <p:nvPr/>
          </p:nvGrpSpPr>
          <p:grpSpPr>
            <a:xfrm>
              <a:off x="198162" y="88718"/>
              <a:ext cx="2829728" cy="2168030"/>
              <a:chOff x="0" y="0"/>
              <a:chExt cx="2829728" cy="2168030"/>
            </a:xfrm>
          </p:grpSpPr>
          <p:sp>
            <p:nvSpPr>
              <p:cNvPr id="40" name="Freeform 40"/>
              <p:cNvSpPr/>
              <p:nvPr/>
            </p:nvSpPr>
            <p:spPr>
              <a:xfrm>
                <a:off x="0" y="0"/>
                <a:ext cx="2829728" cy="2168030"/>
              </a:xfrm>
              <a:custGeom>
                <a:avLst/>
                <a:gdLst/>
                <a:ahLst/>
                <a:cxnLst/>
                <a:rect l="l" t="t" r="r" b="b"/>
                <a:pathLst>
                  <a:path w="2829728" h="2168030">
                    <a:moveTo>
                      <a:pt x="0" y="0"/>
                    </a:moveTo>
                    <a:lnTo>
                      <a:pt x="2829728" y="0"/>
                    </a:lnTo>
                    <a:lnTo>
                      <a:pt x="2829728" y="2168030"/>
                    </a:lnTo>
                    <a:lnTo>
                      <a:pt x="0" y="2168030"/>
                    </a:lnTo>
                    <a:close/>
                  </a:path>
                </a:pathLst>
              </a:custGeom>
              <a:solidFill>
                <a:srgbClr val="000000">
                  <a:alpha val="0"/>
                </a:srgbClr>
              </a:solidFill>
            </p:spPr>
            <p:txBody>
              <a:bodyPr/>
              <a:lstStyle/>
              <a:p>
                <a:endParaRPr lang="en-GB"/>
              </a:p>
            </p:txBody>
          </p:sp>
          <p:sp>
            <p:nvSpPr>
              <p:cNvPr id="41" name="TextBox 41"/>
              <p:cNvSpPr txBox="1"/>
              <p:nvPr/>
            </p:nvSpPr>
            <p:spPr>
              <a:xfrm>
                <a:off x="0" y="-114300"/>
                <a:ext cx="2829728" cy="2282330"/>
              </a:xfrm>
              <a:prstGeom prst="rect">
                <a:avLst/>
              </a:prstGeom>
            </p:spPr>
            <p:txBody>
              <a:bodyPr lIns="0" tIns="0" rIns="0" bIns="0" rtlCol="0" anchor="t"/>
              <a:lstStyle/>
              <a:p>
                <a:pPr algn="ctr">
                  <a:lnSpc>
                    <a:spcPts val="4197"/>
                  </a:lnSpc>
                </a:pPr>
                <a:r>
                  <a:rPr lang="en-US" sz="3000">
                    <a:solidFill>
                      <a:srgbClr val="000000"/>
                    </a:solidFill>
                    <a:latin typeface="Arial"/>
                    <a:ea typeface="Arial"/>
                    <a:cs typeface="Arial"/>
                    <a:sym typeface="Arial"/>
                  </a:rPr>
                  <a:t>Lack of healthcare/</a:t>
                </a:r>
              </a:p>
              <a:p>
                <a:pPr algn="ctr">
                  <a:lnSpc>
                    <a:spcPts val="4198"/>
                  </a:lnSpc>
                </a:pPr>
                <a:r>
                  <a:rPr lang="en-US" sz="3000">
                    <a:solidFill>
                      <a:srgbClr val="000000"/>
                    </a:solidFill>
                    <a:latin typeface="Arial"/>
                    <a:ea typeface="Arial"/>
                    <a:cs typeface="Arial"/>
                    <a:sym typeface="Arial"/>
                  </a:rPr>
                  <a:t>education</a:t>
                </a:r>
              </a:p>
            </p:txBody>
          </p:sp>
        </p:grpSp>
      </p:grpSp>
      <p:grpSp>
        <p:nvGrpSpPr>
          <p:cNvPr id="42" name="Group 42"/>
          <p:cNvGrpSpPr/>
          <p:nvPr/>
        </p:nvGrpSpPr>
        <p:grpSpPr>
          <a:xfrm>
            <a:off x="10716123" y="7531240"/>
            <a:ext cx="2419540" cy="1447212"/>
            <a:chOff x="0" y="0"/>
            <a:chExt cx="3226054" cy="1929616"/>
          </a:xfrm>
        </p:grpSpPr>
        <p:grpSp>
          <p:nvGrpSpPr>
            <p:cNvPr id="43" name="Group 43"/>
            <p:cNvGrpSpPr/>
            <p:nvPr/>
          </p:nvGrpSpPr>
          <p:grpSpPr>
            <a:xfrm>
              <a:off x="0" y="0"/>
              <a:ext cx="3226054" cy="1929616"/>
              <a:chOff x="0" y="0"/>
              <a:chExt cx="3226054" cy="1929616"/>
            </a:xfrm>
          </p:grpSpPr>
          <p:sp>
            <p:nvSpPr>
              <p:cNvPr id="44" name="Freeform 44"/>
              <p:cNvSpPr/>
              <p:nvPr/>
            </p:nvSpPr>
            <p:spPr>
              <a:xfrm>
                <a:off x="0" y="0"/>
                <a:ext cx="3226054" cy="1929638"/>
              </a:xfrm>
              <a:custGeom>
                <a:avLst/>
                <a:gdLst/>
                <a:ahLst/>
                <a:cxnLst/>
                <a:rect l="l" t="t" r="r" b="b"/>
                <a:pathLst>
                  <a:path w="3226054" h="1929638">
                    <a:moveTo>
                      <a:pt x="0" y="0"/>
                    </a:moveTo>
                    <a:lnTo>
                      <a:pt x="3226054" y="0"/>
                    </a:lnTo>
                    <a:lnTo>
                      <a:pt x="3226054" y="1929638"/>
                    </a:lnTo>
                    <a:lnTo>
                      <a:pt x="0" y="1929638"/>
                    </a:lnTo>
                    <a:close/>
                  </a:path>
                </a:pathLst>
              </a:custGeom>
              <a:solidFill>
                <a:srgbClr val="FAD81C"/>
              </a:solidFill>
            </p:spPr>
            <p:txBody>
              <a:bodyPr/>
              <a:lstStyle/>
              <a:p>
                <a:endParaRPr lang="en-GB"/>
              </a:p>
            </p:txBody>
          </p:sp>
        </p:grpSp>
        <p:grpSp>
          <p:nvGrpSpPr>
            <p:cNvPr id="45" name="Group 45"/>
            <p:cNvGrpSpPr/>
            <p:nvPr/>
          </p:nvGrpSpPr>
          <p:grpSpPr>
            <a:xfrm>
              <a:off x="0" y="240962"/>
              <a:ext cx="3226054" cy="1427722"/>
              <a:chOff x="0" y="0"/>
              <a:chExt cx="3226054" cy="1427722"/>
            </a:xfrm>
          </p:grpSpPr>
          <p:sp>
            <p:nvSpPr>
              <p:cNvPr id="46" name="Freeform 46"/>
              <p:cNvSpPr/>
              <p:nvPr/>
            </p:nvSpPr>
            <p:spPr>
              <a:xfrm>
                <a:off x="0" y="0"/>
                <a:ext cx="3226054" cy="1427722"/>
              </a:xfrm>
              <a:custGeom>
                <a:avLst/>
                <a:gdLst/>
                <a:ahLst/>
                <a:cxnLst/>
                <a:rect l="l" t="t" r="r" b="b"/>
                <a:pathLst>
                  <a:path w="3226054" h="1427722">
                    <a:moveTo>
                      <a:pt x="0" y="0"/>
                    </a:moveTo>
                    <a:lnTo>
                      <a:pt x="3226054" y="0"/>
                    </a:lnTo>
                    <a:lnTo>
                      <a:pt x="3226054" y="1427722"/>
                    </a:lnTo>
                    <a:lnTo>
                      <a:pt x="0" y="1427722"/>
                    </a:lnTo>
                    <a:close/>
                  </a:path>
                </a:pathLst>
              </a:custGeom>
              <a:solidFill>
                <a:srgbClr val="000000">
                  <a:alpha val="0"/>
                </a:srgbClr>
              </a:solidFill>
            </p:spPr>
            <p:txBody>
              <a:bodyPr/>
              <a:lstStyle/>
              <a:p>
                <a:endParaRPr lang="en-GB"/>
              </a:p>
            </p:txBody>
          </p:sp>
          <p:sp>
            <p:nvSpPr>
              <p:cNvPr id="47" name="TextBox 47"/>
              <p:cNvSpPr txBox="1"/>
              <p:nvPr/>
            </p:nvSpPr>
            <p:spPr>
              <a:xfrm>
                <a:off x="0" y="-114300"/>
                <a:ext cx="3226054" cy="1542022"/>
              </a:xfrm>
              <a:prstGeom prst="rect">
                <a:avLst/>
              </a:prstGeom>
            </p:spPr>
            <p:txBody>
              <a:bodyPr lIns="0" tIns="0" rIns="0" bIns="0" rtlCol="0" anchor="t"/>
              <a:lstStyle/>
              <a:p>
                <a:pPr algn="ctr">
                  <a:lnSpc>
                    <a:spcPts val="4198"/>
                  </a:lnSpc>
                </a:pPr>
                <a:r>
                  <a:rPr lang="en-US" sz="3000">
                    <a:solidFill>
                      <a:srgbClr val="000000"/>
                    </a:solidFill>
                    <a:latin typeface="Arial"/>
                    <a:ea typeface="Arial"/>
                    <a:cs typeface="Arial"/>
                    <a:sym typeface="Arial"/>
                  </a:rPr>
                  <a:t>Gender inequality</a:t>
                </a:r>
              </a:p>
            </p:txBody>
          </p:sp>
        </p:grpSp>
      </p:grpSp>
      <p:grpSp>
        <p:nvGrpSpPr>
          <p:cNvPr id="48" name="Group 48"/>
          <p:cNvGrpSpPr/>
          <p:nvPr/>
        </p:nvGrpSpPr>
        <p:grpSpPr>
          <a:xfrm>
            <a:off x="575383" y="6092934"/>
            <a:ext cx="2413211" cy="1443426"/>
            <a:chOff x="0" y="0"/>
            <a:chExt cx="3217614" cy="1924568"/>
          </a:xfrm>
        </p:grpSpPr>
        <p:grpSp>
          <p:nvGrpSpPr>
            <p:cNvPr id="49" name="Group 49"/>
            <p:cNvGrpSpPr/>
            <p:nvPr/>
          </p:nvGrpSpPr>
          <p:grpSpPr>
            <a:xfrm>
              <a:off x="0" y="0"/>
              <a:ext cx="3217614" cy="1924568"/>
              <a:chOff x="0" y="0"/>
              <a:chExt cx="3217614" cy="1924568"/>
            </a:xfrm>
          </p:grpSpPr>
          <p:sp>
            <p:nvSpPr>
              <p:cNvPr id="50" name="Freeform 50"/>
              <p:cNvSpPr/>
              <p:nvPr/>
            </p:nvSpPr>
            <p:spPr>
              <a:xfrm>
                <a:off x="0" y="0"/>
                <a:ext cx="3217672" cy="1924558"/>
              </a:xfrm>
              <a:custGeom>
                <a:avLst/>
                <a:gdLst/>
                <a:ahLst/>
                <a:cxnLst/>
                <a:rect l="l" t="t" r="r" b="b"/>
                <a:pathLst>
                  <a:path w="3217672" h="1924558">
                    <a:moveTo>
                      <a:pt x="0" y="0"/>
                    </a:moveTo>
                    <a:lnTo>
                      <a:pt x="3217672" y="0"/>
                    </a:lnTo>
                    <a:lnTo>
                      <a:pt x="3217672" y="1924558"/>
                    </a:lnTo>
                    <a:lnTo>
                      <a:pt x="0" y="1924558"/>
                    </a:lnTo>
                    <a:close/>
                  </a:path>
                </a:pathLst>
              </a:custGeom>
              <a:solidFill>
                <a:srgbClr val="FAD81C"/>
              </a:solidFill>
            </p:spPr>
            <p:txBody>
              <a:bodyPr/>
              <a:lstStyle/>
              <a:p>
                <a:endParaRPr lang="en-GB"/>
              </a:p>
            </p:txBody>
          </p:sp>
        </p:grpSp>
        <p:grpSp>
          <p:nvGrpSpPr>
            <p:cNvPr id="51" name="Group 51"/>
            <p:cNvGrpSpPr/>
            <p:nvPr/>
          </p:nvGrpSpPr>
          <p:grpSpPr>
            <a:xfrm>
              <a:off x="0" y="241342"/>
              <a:ext cx="3217614" cy="1452783"/>
              <a:chOff x="0" y="0"/>
              <a:chExt cx="3217614" cy="1452783"/>
            </a:xfrm>
          </p:grpSpPr>
          <p:sp>
            <p:nvSpPr>
              <p:cNvPr id="52" name="Freeform 52"/>
              <p:cNvSpPr/>
              <p:nvPr/>
            </p:nvSpPr>
            <p:spPr>
              <a:xfrm>
                <a:off x="0" y="0"/>
                <a:ext cx="3217614" cy="1452783"/>
              </a:xfrm>
              <a:custGeom>
                <a:avLst/>
                <a:gdLst/>
                <a:ahLst/>
                <a:cxnLst/>
                <a:rect l="l" t="t" r="r" b="b"/>
                <a:pathLst>
                  <a:path w="3217614" h="1452783">
                    <a:moveTo>
                      <a:pt x="0" y="0"/>
                    </a:moveTo>
                    <a:lnTo>
                      <a:pt x="3217614" y="0"/>
                    </a:lnTo>
                    <a:lnTo>
                      <a:pt x="3217614" y="1452783"/>
                    </a:lnTo>
                    <a:lnTo>
                      <a:pt x="0" y="1452783"/>
                    </a:lnTo>
                    <a:close/>
                  </a:path>
                </a:pathLst>
              </a:custGeom>
              <a:solidFill>
                <a:srgbClr val="000000">
                  <a:alpha val="0"/>
                </a:srgbClr>
              </a:solidFill>
            </p:spPr>
            <p:txBody>
              <a:bodyPr/>
              <a:lstStyle/>
              <a:p>
                <a:endParaRPr lang="en-GB"/>
              </a:p>
            </p:txBody>
          </p:sp>
          <p:sp>
            <p:nvSpPr>
              <p:cNvPr id="53" name="TextBox 53"/>
              <p:cNvSpPr txBox="1"/>
              <p:nvPr/>
            </p:nvSpPr>
            <p:spPr>
              <a:xfrm>
                <a:off x="0" y="-123825"/>
                <a:ext cx="3217614" cy="1576608"/>
              </a:xfrm>
              <a:prstGeom prst="rect">
                <a:avLst/>
              </a:prstGeom>
            </p:spPr>
            <p:txBody>
              <a:bodyPr lIns="0" tIns="0" rIns="0" bIns="0" rtlCol="0" anchor="t"/>
              <a:lstStyle/>
              <a:p>
                <a:pPr algn="ctr">
                  <a:lnSpc>
                    <a:spcPts val="4200"/>
                  </a:lnSpc>
                </a:pPr>
                <a:r>
                  <a:rPr lang="en-US" sz="3000">
                    <a:solidFill>
                      <a:srgbClr val="000000"/>
                    </a:solidFill>
                    <a:latin typeface="Arial"/>
                    <a:ea typeface="Arial"/>
                    <a:cs typeface="Arial"/>
                    <a:sym typeface="Arial"/>
                  </a:rPr>
                  <a:t>LGBTQ+ persecution</a:t>
                </a:r>
              </a:p>
            </p:txBody>
          </p:sp>
        </p:grpSp>
      </p:grpSp>
      <p:grpSp>
        <p:nvGrpSpPr>
          <p:cNvPr id="54" name="Group 54"/>
          <p:cNvGrpSpPr/>
          <p:nvPr/>
        </p:nvGrpSpPr>
        <p:grpSpPr>
          <a:xfrm>
            <a:off x="14394228" y="1530707"/>
            <a:ext cx="2413211" cy="1443426"/>
            <a:chOff x="0" y="0"/>
            <a:chExt cx="3217614" cy="1924568"/>
          </a:xfrm>
        </p:grpSpPr>
        <p:grpSp>
          <p:nvGrpSpPr>
            <p:cNvPr id="55" name="Group 55"/>
            <p:cNvGrpSpPr/>
            <p:nvPr/>
          </p:nvGrpSpPr>
          <p:grpSpPr>
            <a:xfrm>
              <a:off x="0" y="0"/>
              <a:ext cx="3217614" cy="1924568"/>
              <a:chOff x="0" y="0"/>
              <a:chExt cx="3217614" cy="1924568"/>
            </a:xfrm>
          </p:grpSpPr>
          <p:sp>
            <p:nvSpPr>
              <p:cNvPr id="56" name="Freeform 56"/>
              <p:cNvSpPr/>
              <p:nvPr/>
            </p:nvSpPr>
            <p:spPr>
              <a:xfrm>
                <a:off x="0" y="0"/>
                <a:ext cx="3217672" cy="1924558"/>
              </a:xfrm>
              <a:custGeom>
                <a:avLst/>
                <a:gdLst/>
                <a:ahLst/>
                <a:cxnLst/>
                <a:rect l="l" t="t" r="r" b="b"/>
                <a:pathLst>
                  <a:path w="3217672" h="1924558">
                    <a:moveTo>
                      <a:pt x="0" y="0"/>
                    </a:moveTo>
                    <a:lnTo>
                      <a:pt x="3217672" y="0"/>
                    </a:lnTo>
                    <a:lnTo>
                      <a:pt x="3217672" y="1924558"/>
                    </a:lnTo>
                    <a:lnTo>
                      <a:pt x="0" y="1924558"/>
                    </a:lnTo>
                    <a:close/>
                  </a:path>
                </a:pathLst>
              </a:custGeom>
              <a:solidFill>
                <a:srgbClr val="FAD81C"/>
              </a:solidFill>
            </p:spPr>
            <p:txBody>
              <a:bodyPr/>
              <a:lstStyle/>
              <a:p>
                <a:endParaRPr lang="en-GB"/>
              </a:p>
            </p:txBody>
          </p:sp>
        </p:grpSp>
        <p:grpSp>
          <p:nvGrpSpPr>
            <p:cNvPr id="57" name="Group 57"/>
            <p:cNvGrpSpPr/>
            <p:nvPr/>
          </p:nvGrpSpPr>
          <p:grpSpPr>
            <a:xfrm>
              <a:off x="73226" y="179675"/>
              <a:ext cx="3144388" cy="1590291"/>
              <a:chOff x="0" y="0"/>
              <a:chExt cx="3144388" cy="1590291"/>
            </a:xfrm>
          </p:grpSpPr>
          <p:sp>
            <p:nvSpPr>
              <p:cNvPr id="58" name="Freeform 58"/>
              <p:cNvSpPr/>
              <p:nvPr/>
            </p:nvSpPr>
            <p:spPr>
              <a:xfrm>
                <a:off x="0" y="0"/>
                <a:ext cx="3144388" cy="1590291"/>
              </a:xfrm>
              <a:custGeom>
                <a:avLst/>
                <a:gdLst/>
                <a:ahLst/>
                <a:cxnLst/>
                <a:rect l="l" t="t" r="r" b="b"/>
                <a:pathLst>
                  <a:path w="3144388" h="1590291">
                    <a:moveTo>
                      <a:pt x="0" y="0"/>
                    </a:moveTo>
                    <a:lnTo>
                      <a:pt x="3144388" y="0"/>
                    </a:lnTo>
                    <a:lnTo>
                      <a:pt x="3144388" y="1590291"/>
                    </a:lnTo>
                    <a:lnTo>
                      <a:pt x="0" y="1590291"/>
                    </a:lnTo>
                    <a:close/>
                  </a:path>
                </a:pathLst>
              </a:custGeom>
              <a:solidFill>
                <a:srgbClr val="000000">
                  <a:alpha val="0"/>
                </a:srgbClr>
              </a:solidFill>
            </p:spPr>
            <p:txBody>
              <a:bodyPr/>
              <a:lstStyle/>
              <a:p>
                <a:endParaRPr lang="en-GB"/>
              </a:p>
            </p:txBody>
          </p:sp>
          <p:sp>
            <p:nvSpPr>
              <p:cNvPr id="59" name="TextBox 59"/>
              <p:cNvSpPr txBox="1"/>
              <p:nvPr/>
            </p:nvSpPr>
            <p:spPr>
              <a:xfrm>
                <a:off x="0" y="-123825"/>
                <a:ext cx="3144388" cy="1714116"/>
              </a:xfrm>
              <a:prstGeom prst="rect">
                <a:avLst/>
              </a:prstGeom>
            </p:spPr>
            <p:txBody>
              <a:bodyPr lIns="0" tIns="0" rIns="0" bIns="0" rtlCol="0" anchor="t"/>
              <a:lstStyle/>
              <a:p>
                <a:pPr algn="ctr">
                  <a:lnSpc>
                    <a:spcPts val="4200"/>
                  </a:lnSpc>
                </a:pPr>
                <a:r>
                  <a:rPr lang="en-US" sz="3000">
                    <a:solidFill>
                      <a:srgbClr val="000000"/>
                    </a:solidFill>
                    <a:latin typeface="Arial"/>
                    <a:ea typeface="Arial"/>
                    <a:cs typeface="Arial"/>
                    <a:sym typeface="Arial"/>
                  </a:rPr>
                  <a:t>Racial discrimination</a:t>
                </a:r>
              </a:p>
            </p:txBody>
          </p:sp>
        </p:grpSp>
      </p:grpSp>
      <p:grpSp>
        <p:nvGrpSpPr>
          <p:cNvPr id="60" name="Group 60"/>
          <p:cNvGrpSpPr/>
          <p:nvPr/>
        </p:nvGrpSpPr>
        <p:grpSpPr>
          <a:xfrm>
            <a:off x="15265948" y="3612308"/>
            <a:ext cx="2419540" cy="1388910"/>
            <a:chOff x="0" y="0"/>
            <a:chExt cx="3226054" cy="1851880"/>
          </a:xfrm>
        </p:grpSpPr>
        <p:grpSp>
          <p:nvGrpSpPr>
            <p:cNvPr id="61" name="Group 61"/>
            <p:cNvGrpSpPr/>
            <p:nvPr/>
          </p:nvGrpSpPr>
          <p:grpSpPr>
            <a:xfrm>
              <a:off x="0" y="0"/>
              <a:ext cx="3226054" cy="1851880"/>
              <a:chOff x="0" y="0"/>
              <a:chExt cx="3226054" cy="1851880"/>
            </a:xfrm>
          </p:grpSpPr>
          <p:sp>
            <p:nvSpPr>
              <p:cNvPr id="62" name="Freeform 62"/>
              <p:cNvSpPr/>
              <p:nvPr/>
            </p:nvSpPr>
            <p:spPr>
              <a:xfrm>
                <a:off x="0" y="0"/>
                <a:ext cx="3226054" cy="1851902"/>
              </a:xfrm>
              <a:custGeom>
                <a:avLst/>
                <a:gdLst/>
                <a:ahLst/>
                <a:cxnLst/>
                <a:rect l="l" t="t" r="r" b="b"/>
                <a:pathLst>
                  <a:path w="3226054" h="1851902">
                    <a:moveTo>
                      <a:pt x="0" y="0"/>
                    </a:moveTo>
                    <a:lnTo>
                      <a:pt x="3226054" y="0"/>
                    </a:lnTo>
                    <a:lnTo>
                      <a:pt x="3226054" y="1851902"/>
                    </a:lnTo>
                    <a:lnTo>
                      <a:pt x="0" y="1851902"/>
                    </a:lnTo>
                    <a:close/>
                  </a:path>
                </a:pathLst>
              </a:custGeom>
              <a:solidFill>
                <a:srgbClr val="FAD81C"/>
              </a:solidFill>
            </p:spPr>
            <p:txBody>
              <a:bodyPr/>
              <a:lstStyle/>
              <a:p>
                <a:endParaRPr lang="en-GB"/>
              </a:p>
            </p:txBody>
          </p:sp>
        </p:grpSp>
        <p:grpSp>
          <p:nvGrpSpPr>
            <p:cNvPr id="63" name="Group 63"/>
            <p:cNvGrpSpPr/>
            <p:nvPr/>
          </p:nvGrpSpPr>
          <p:grpSpPr>
            <a:xfrm>
              <a:off x="0" y="212079"/>
              <a:ext cx="3226054" cy="1427722"/>
              <a:chOff x="0" y="0"/>
              <a:chExt cx="3226054" cy="1427722"/>
            </a:xfrm>
          </p:grpSpPr>
          <p:sp>
            <p:nvSpPr>
              <p:cNvPr id="64" name="Freeform 64"/>
              <p:cNvSpPr/>
              <p:nvPr/>
            </p:nvSpPr>
            <p:spPr>
              <a:xfrm>
                <a:off x="0" y="0"/>
                <a:ext cx="3226054" cy="1427722"/>
              </a:xfrm>
              <a:custGeom>
                <a:avLst/>
                <a:gdLst/>
                <a:ahLst/>
                <a:cxnLst/>
                <a:rect l="l" t="t" r="r" b="b"/>
                <a:pathLst>
                  <a:path w="3226054" h="1427722">
                    <a:moveTo>
                      <a:pt x="0" y="0"/>
                    </a:moveTo>
                    <a:lnTo>
                      <a:pt x="3226054" y="0"/>
                    </a:lnTo>
                    <a:lnTo>
                      <a:pt x="3226054" y="1427722"/>
                    </a:lnTo>
                    <a:lnTo>
                      <a:pt x="0" y="1427722"/>
                    </a:lnTo>
                    <a:close/>
                  </a:path>
                </a:pathLst>
              </a:custGeom>
              <a:solidFill>
                <a:srgbClr val="000000">
                  <a:alpha val="0"/>
                </a:srgbClr>
              </a:solidFill>
            </p:spPr>
            <p:txBody>
              <a:bodyPr/>
              <a:lstStyle/>
              <a:p>
                <a:endParaRPr lang="en-GB"/>
              </a:p>
            </p:txBody>
          </p:sp>
          <p:sp>
            <p:nvSpPr>
              <p:cNvPr id="65" name="TextBox 65"/>
              <p:cNvSpPr txBox="1"/>
              <p:nvPr/>
            </p:nvSpPr>
            <p:spPr>
              <a:xfrm>
                <a:off x="0" y="-114300"/>
                <a:ext cx="3226054" cy="1542022"/>
              </a:xfrm>
              <a:prstGeom prst="rect">
                <a:avLst/>
              </a:prstGeom>
            </p:spPr>
            <p:txBody>
              <a:bodyPr lIns="0" tIns="0" rIns="0" bIns="0" rtlCol="0" anchor="t"/>
              <a:lstStyle/>
              <a:p>
                <a:pPr algn="ctr">
                  <a:lnSpc>
                    <a:spcPts val="4198"/>
                  </a:lnSpc>
                </a:pPr>
                <a:r>
                  <a:rPr lang="en-US" sz="3000">
                    <a:solidFill>
                      <a:srgbClr val="000000"/>
                    </a:solidFill>
                    <a:latin typeface="Arial"/>
                    <a:ea typeface="Arial"/>
                    <a:cs typeface="Arial"/>
                    <a:sym typeface="Arial"/>
                  </a:rPr>
                  <a:t>Economic crash</a:t>
                </a:r>
              </a:p>
            </p:txBody>
          </p:sp>
        </p:grpSp>
      </p:grpSp>
      <p:sp>
        <p:nvSpPr>
          <p:cNvPr id="66" name="TextBox 66"/>
          <p:cNvSpPr txBox="1"/>
          <p:nvPr/>
        </p:nvSpPr>
        <p:spPr>
          <a:xfrm>
            <a:off x="134597" y="204292"/>
            <a:ext cx="7802233" cy="344805"/>
          </a:xfrm>
          <a:prstGeom prst="rect">
            <a:avLst/>
          </a:prstGeom>
        </p:spPr>
        <p:txBody>
          <a:bodyPr lIns="0" tIns="0" rIns="0" bIns="0" rtlCol="0" anchor="t">
            <a:spAutoFit/>
          </a:bodyPr>
          <a:lstStyle/>
          <a:p>
            <a:pPr algn="l">
              <a:lnSpc>
                <a:spcPts val="2520"/>
              </a:lnSpc>
              <a:spcBef>
                <a:spcPct val="0"/>
              </a:spcBef>
            </a:pPr>
            <a:r>
              <a:rPr lang="en-US" sz="1800" b="1">
                <a:solidFill>
                  <a:srgbClr val="000000"/>
                </a:solidFill>
                <a:latin typeface="Arial Bold"/>
                <a:ea typeface="Arial Bold"/>
                <a:cs typeface="Arial Bold"/>
                <a:sym typeface="Arial Bold"/>
              </a:rPr>
              <a:t>Take 10 Activity Choice 2 – Scenario</a:t>
            </a:r>
          </a:p>
        </p:txBody>
      </p:sp>
      <p:sp>
        <p:nvSpPr>
          <p:cNvPr id="67" name="TextBox 67"/>
          <p:cNvSpPr txBox="1"/>
          <p:nvPr/>
        </p:nvSpPr>
        <p:spPr>
          <a:xfrm>
            <a:off x="133598" y="9720271"/>
            <a:ext cx="5794760"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5</a:t>
            </a:r>
          </a:p>
        </p:txBody>
      </p:sp>
      <p:sp>
        <p:nvSpPr>
          <p:cNvPr id="68" name="Freeform 68"/>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4"/>
            <a:stretch>
              <a:fillRect b="-714"/>
            </a:stretch>
          </a:blipFill>
        </p:spPr>
        <p:txBody>
          <a:bodyPr/>
          <a:lstStyle/>
          <a:p>
            <a:endParaRPr lang="en-GB"/>
          </a:p>
        </p:txBody>
      </p:sp>
      <p:sp>
        <p:nvSpPr>
          <p:cNvPr id="69" name="Freeform 69"/>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0" name="Freeform 70"/>
          <p:cNvSpPr/>
          <p:nvPr/>
        </p:nvSpPr>
        <p:spPr>
          <a:xfrm>
            <a:off x="16703673" y="499465"/>
            <a:ext cx="1111254" cy="1058469"/>
          </a:xfrm>
          <a:custGeom>
            <a:avLst/>
            <a:gdLst/>
            <a:ahLst/>
            <a:cxnLst/>
            <a:rect l="l" t="t" r="r" b="b"/>
            <a:pathLst>
              <a:path w="1111254" h="1058469">
                <a:moveTo>
                  <a:pt x="0" y="0"/>
                </a:moveTo>
                <a:lnTo>
                  <a:pt x="1111254" y="0"/>
                </a:lnTo>
                <a:lnTo>
                  <a:pt x="1111254" y="1058470"/>
                </a:lnTo>
                <a:lnTo>
                  <a:pt x="0" y="1058470"/>
                </a:lnTo>
                <a:lnTo>
                  <a:pt x="0" y="0"/>
                </a:lnTo>
                <a:close/>
              </a:path>
            </a:pathLst>
          </a:custGeom>
          <a:blipFill>
            <a:blip r:embed="rId7"/>
            <a:stretch>
              <a:fillRect/>
            </a:stretch>
          </a:blipFill>
        </p:spPr>
        <p:txBody>
          <a:bodyPr/>
          <a:lstStyle/>
          <a:p>
            <a:endParaRPr lang="en-GB"/>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sp>
        <p:nvSpPr>
          <p:cNvPr id="2" name="Freeform 2"/>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3" name="Freeform 3"/>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grpSp>
        <p:nvGrpSpPr>
          <p:cNvPr id="4" name="Group 4"/>
          <p:cNvGrpSpPr/>
          <p:nvPr/>
        </p:nvGrpSpPr>
        <p:grpSpPr>
          <a:xfrm>
            <a:off x="3848346" y="866417"/>
            <a:ext cx="10140926" cy="963832"/>
            <a:chOff x="0" y="0"/>
            <a:chExt cx="13521235" cy="1285109"/>
          </a:xfrm>
        </p:grpSpPr>
        <p:sp>
          <p:nvSpPr>
            <p:cNvPr id="5" name="Freeform 5"/>
            <p:cNvSpPr/>
            <p:nvPr/>
          </p:nvSpPr>
          <p:spPr>
            <a:xfrm>
              <a:off x="0" y="0"/>
              <a:ext cx="13521234" cy="1285109"/>
            </a:xfrm>
            <a:custGeom>
              <a:avLst/>
              <a:gdLst/>
              <a:ahLst/>
              <a:cxnLst/>
              <a:rect l="l" t="t" r="r" b="b"/>
              <a:pathLst>
                <a:path w="13521234" h="1285109">
                  <a:moveTo>
                    <a:pt x="0" y="0"/>
                  </a:moveTo>
                  <a:lnTo>
                    <a:pt x="13521234" y="0"/>
                  </a:lnTo>
                  <a:lnTo>
                    <a:pt x="13521234" y="1285109"/>
                  </a:lnTo>
                  <a:lnTo>
                    <a:pt x="0" y="1285109"/>
                  </a:lnTo>
                  <a:close/>
                </a:path>
              </a:pathLst>
            </a:custGeom>
            <a:solidFill>
              <a:srgbClr val="000000">
                <a:alpha val="0"/>
              </a:srgbClr>
            </a:solidFill>
          </p:spPr>
          <p:txBody>
            <a:bodyPr/>
            <a:lstStyle/>
            <a:p>
              <a:endParaRPr lang="en-GB"/>
            </a:p>
          </p:txBody>
        </p:sp>
        <p:sp>
          <p:nvSpPr>
            <p:cNvPr id="6" name="TextBox 6"/>
            <p:cNvSpPr txBox="1"/>
            <p:nvPr/>
          </p:nvSpPr>
          <p:spPr>
            <a:xfrm>
              <a:off x="0" y="-200025"/>
              <a:ext cx="13521235" cy="1485134"/>
            </a:xfrm>
            <a:prstGeom prst="rect">
              <a:avLst/>
            </a:prstGeom>
          </p:spPr>
          <p:txBody>
            <a:bodyPr lIns="0" tIns="0" rIns="0" bIns="0" rtlCol="0" anchor="t"/>
            <a:lstStyle/>
            <a:p>
              <a:pPr algn="ctr">
                <a:lnSpc>
                  <a:spcPts val="7277"/>
                </a:lnSpc>
              </a:pPr>
              <a:r>
                <a:rPr lang="en-US" sz="5199" b="1">
                  <a:solidFill>
                    <a:srgbClr val="000000"/>
                  </a:solidFill>
                  <a:latin typeface="Arial Bold"/>
                  <a:ea typeface="Arial Bold"/>
                  <a:cs typeface="Arial Bold"/>
                  <a:sym typeface="Arial Bold"/>
                </a:rPr>
                <a:t>Refugee Scenario</a:t>
              </a:r>
            </a:p>
          </p:txBody>
        </p:sp>
      </p:grpSp>
      <p:sp>
        <p:nvSpPr>
          <p:cNvPr id="7" name="TextBox 7"/>
          <p:cNvSpPr txBox="1"/>
          <p:nvPr/>
        </p:nvSpPr>
        <p:spPr>
          <a:xfrm>
            <a:off x="153825" y="9720271"/>
            <a:ext cx="2314479"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6</a:t>
            </a:r>
          </a:p>
        </p:txBody>
      </p:sp>
      <p:sp>
        <p:nvSpPr>
          <p:cNvPr id="8" name="TextBox 8"/>
          <p:cNvSpPr txBox="1"/>
          <p:nvPr/>
        </p:nvSpPr>
        <p:spPr>
          <a:xfrm>
            <a:off x="153825" y="170733"/>
            <a:ext cx="7802233" cy="344805"/>
          </a:xfrm>
          <a:prstGeom prst="rect">
            <a:avLst/>
          </a:prstGeom>
        </p:spPr>
        <p:txBody>
          <a:bodyPr lIns="0" tIns="0" rIns="0" bIns="0" rtlCol="0" anchor="t">
            <a:spAutoFit/>
          </a:bodyPr>
          <a:lstStyle/>
          <a:p>
            <a:pPr algn="just">
              <a:lnSpc>
                <a:spcPts val="2520"/>
              </a:lnSpc>
              <a:spcBef>
                <a:spcPct val="0"/>
              </a:spcBef>
            </a:pPr>
            <a:r>
              <a:rPr lang="en-US" sz="1800" b="1">
                <a:solidFill>
                  <a:srgbClr val="000000"/>
                </a:solidFill>
                <a:latin typeface="Arial Bold"/>
                <a:ea typeface="Arial Bold"/>
                <a:cs typeface="Arial Bold"/>
                <a:sym typeface="Arial Bold"/>
              </a:rPr>
              <a:t>Take 10 Activity Choice 2 – Scenario</a:t>
            </a:r>
          </a:p>
        </p:txBody>
      </p:sp>
      <p:sp>
        <p:nvSpPr>
          <p:cNvPr id="9" name="TextBox 9"/>
          <p:cNvSpPr txBox="1"/>
          <p:nvPr/>
        </p:nvSpPr>
        <p:spPr>
          <a:xfrm>
            <a:off x="3416201" y="4305300"/>
            <a:ext cx="11455597" cy="504049"/>
          </a:xfrm>
          <a:prstGeom prst="rect">
            <a:avLst/>
          </a:prstGeom>
        </p:spPr>
        <p:txBody>
          <a:bodyPr wrap="square" lIns="0" tIns="0" rIns="0" bIns="0" rtlCol="0" anchor="t">
            <a:spAutoFit/>
          </a:bodyPr>
          <a:lstStyle/>
          <a:p>
            <a:pPr algn="ctr">
              <a:lnSpc>
                <a:spcPts val="4340"/>
              </a:lnSpc>
            </a:pPr>
            <a:r>
              <a:rPr lang="en-GB" sz="3000" dirty="0">
                <a:latin typeface="Arial" panose="020B0604020202020204" pitchFamily="34" charset="0"/>
                <a:cs typeface="Arial" panose="020B0604020202020204" pitchFamily="34" charset="0"/>
                <a:hlinkClick r:id="rId6"/>
              </a:rPr>
              <a:t>https://www.chameleonpde.com/user/video_resources/595</a:t>
            </a:r>
            <a:endParaRPr lang="en-US" sz="3000" dirty="0">
              <a:solidFill>
                <a:srgbClr val="000000"/>
              </a:solidFill>
              <a:latin typeface="Arial" panose="020B0604020202020204" pitchFamily="34" charset="0"/>
              <a:ea typeface="Arial"/>
              <a:cs typeface="Arial" panose="020B0604020202020204" pitchFamily="34" charset="0"/>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sp>
        <p:nvSpPr>
          <p:cNvPr id="2" name="Freeform 2"/>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3"/>
            <a:stretch>
              <a:fillRect b="-714"/>
            </a:stretch>
          </a:blipFill>
        </p:spPr>
        <p:txBody>
          <a:bodyPr/>
          <a:lstStyle/>
          <a:p>
            <a:endParaRPr lang="en-GB"/>
          </a:p>
        </p:txBody>
      </p:sp>
      <p:sp>
        <p:nvSpPr>
          <p:cNvPr id="3" name="Freeform 3"/>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 name="TextBox 4"/>
          <p:cNvSpPr txBox="1"/>
          <p:nvPr/>
        </p:nvSpPr>
        <p:spPr>
          <a:xfrm>
            <a:off x="153825" y="9720271"/>
            <a:ext cx="2314479"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7</a:t>
            </a:r>
          </a:p>
        </p:txBody>
      </p:sp>
      <p:grpSp>
        <p:nvGrpSpPr>
          <p:cNvPr id="5" name="Group 5"/>
          <p:cNvGrpSpPr/>
          <p:nvPr/>
        </p:nvGrpSpPr>
        <p:grpSpPr>
          <a:xfrm>
            <a:off x="631330" y="5939655"/>
            <a:ext cx="3731060" cy="2691027"/>
            <a:chOff x="0" y="0"/>
            <a:chExt cx="4974747" cy="3588036"/>
          </a:xfrm>
        </p:grpSpPr>
        <p:sp>
          <p:nvSpPr>
            <p:cNvPr id="6" name="Freeform 6"/>
            <p:cNvSpPr/>
            <p:nvPr/>
          </p:nvSpPr>
          <p:spPr>
            <a:xfrm>
              <a:off x="0" y="0"/>
              <a:ext cx="4974747" cy="3588036"/>
            </a:xfrm>
            <a:custGeom>
              <a:avLst/>
              <a:gdLst/>
              <a:ahLst/>
              <a:cxnLst/>
              <a:rect l="l" t="t" r="r" b="b"/>
              <a:pathLst>
                <a:path w="4974747" h="3588036">
                  <a:moveTo>
                    <a:pt x="0" y="0"/>
                  </a:moveTo>
                  <a:lnTo>
                    <a:pt x="4974747" y="0"/>
                  </a:lnTo>
                  <a:lnTo>
                    <a:pt x="4974747" y="3588036"/>
                  </a:lnTo>
                  <a:lnTo>
                    <a:pt x="0" y="3588036"/>
                  </a:lnTo>
                  <a:lnTo>
                    <a:pt x="0" y="0"/>
                  </a:lnTo>
                  <a:close/>
                </a:path>
              </a:pathLst>
            </a:custGeom>
            <a:blipFill>
              <a:blip r:embed="rId6"/>
              <a:stretch>
                <a:fillRect/>
              </a:stretch>
            </a:blipFill>
          </p:spPr>
          <p:txBody>
            <a:bodyPr/>
            <a:lstStyle/>
            <a:p>
              <a:endParaRPr lang="en-GB"/>
            </a:p>
          </p:txBody>
        </p:sp>
        <p:sp>
          <p:nvSpPr>
            <p:cNvPr id="7" name="TextBox 7"/>
            <p:cNvSpPr txBox="1"/>
            <p:nvPr/>
          </p:nvSpPr>
          <p:spPr>
            <a:xfrm>
              <a:off x="410686" y="1402893"/>
              <a:ext cx="4153374" cy="1763183"/>
            </a:xfrm>
            <a:prstGeom prst="rect">
              <a:avLst/>
            </a:prstGeom>
          </p:spPr>
          <p:txBody>
            <a:bodyPr lIns="0" tIns="0" rIns="0" bIns="0" rtlCol="0" anchor="t">
              <a:spAutoFit/>
            </a:bodyPr>
            <a:lstStyle/>
            <a:p>
              <a:pPr algn="ctr">
                <a:lnSpc>
                  <a:spcPts val="3499"/>
                </a:lnSpc>
              </a:pPr>
              <a:r>
                <a:rPr lang="en-US" sz="2499" b="1">
                  <a:solidFill>
                    <a:srgbClr val="000000"/>
                  </a:solidFill>
                  <a:latin typeface="Arial Bold"/>
                  <a:ea typeface="Arial Bold"/>
                  <a:cs typeface="Arial Bold"/>
                  <a:sym typeface="Arial Bold"/>
                </a:rPr>
                <a:t>Immigrants coming illegally in small boats </a:t>
              </a:r>
            </a:p>
          </p:txBody>
        </p:sp>
      </p:grpSp>
      <p:grpSp>
        <p:nvGrpSpPr>
          <p:cNvPr id="8" name="Group 8"/>
          <p:cNvGrpSpPr/>
          <p:nvPr/>
        </p:nvGrpSpPr>
        <p:grpSpPr>
          <a:xfrm>
            <a:off x="9355773" y="1367683"/>
            <a:ext cx="3219997" cy="2807533"/>
            <a:chOff x="0" y="0"/>
            <a:chExt cx="4293330" cy="3743377"/>
          </a:xfrm>
        </p:grpSpPr>
        <p:sp>
          <p:nvSpPr>
            <p:cNvPr id="9" name="Freeform 9"/>
            <p:cNvSpPr/>
            <p:nvPr/>
          </p:nvSpPr>
          <p:spPr>
            <a:xfrm>
              <a:off x="0" y="0"/>
              <a:ext cx="4293330" cy="3743377"/>
            </a:xfrm>
            <a:custGeom>
              <a:avLst/>
              <a:gdLst/>
              <a:ahLst/>
              <a:cxnLst/>
              <a:rect l="l" t="t" r="r" b="b"/>
              <a:pathLst>
                <a:path w="4293330" h="3743377">
                  <a:moveTo>
                    <a:pt x="0" y="0"/>
                  </a:moveTo>
                  <a:lnTo>
                    <a:pt x="4293330" y="0"/>
                  </a:lnTo>
                  <a:lnTo>
                    <a:pt x="4293330" y="3743377"/>
                  </a:lnTo>
                  <a:lnTo>
                    <a:pt x="0" y="3743377"/>
                  </a:lnTo>
                  <a:lnTo>
                    <a:pt x="0" y="0"/>
                  </a:lnTo>
                  <a:close/>
                </a:path>
              </a:pathLst>
            </a:custGeom>
            <a:blipFill>
              <a:blip r:embed="rId6"/>
              <a:stretch>
                <a:fillRect l="-10444" r="-10444"/>
              </a:stretch>
            </a:blipFill>
          </p:spPr>
          <p:txBody>
            <a:bodyPr/>
            <a:lstStyle/>
            <a:p>
              <a:endParaRPr lang="en-GB"/>
            </a:p>
          </p:txBody>
        </p:sp>
        <p:sp>
          <p:nvSpPr>
            <p:cNvPr id="10" name="TextBox 10"/>
            <p:cNvSpPr txBox="1"/>
            <p:nvPr/>
          </p:nvSpPr>
          <p:spPr>
            <a:xfrm>
              <a:off x="209330" y="1386416"/>
              <a:ext cx="3718226" cy="1763183"/>
            </a:xfrm>
            <a:prstGeom prst="rect">
              <a:avLst/>
            </a:prstGeom>
          </p:spPr>
          <p:txBody>
            <a:bodyPr lIns="0" tIns="0" rIns="0" bIns="0" rtlCol="0" anchor="t">
              <a:spAutoFit/>
            </a:bodyPr>
            <a:lstStyle/>
            <a:p>
              <a:pPr algn="ctr">
                <a:lnSpc>
                  <a:spcPts val="3499"/>
                </a:lnSpc>
              </a:pPr>
              <a:r>
                <a:rPr lang="en-US" sz="2499" b="1">
                  <a:solidFill>
                    <a:srgbClr val="000000"/>
                  </a:solidFill>
                  <a:latin typeface="Arial Bold"/>
                  <a:ea typeface="Arial Bold"/>
                  <a:cs typeface="Arial Bold"/>
                  <a:sym typeface="Arial Bold"/>
                </a:rPr>
                <a:t>Immigration does not cause unemployment</a:t>
              </a:r>
            </a:p>
          </p:txBody>
        </p:sp>
      </p:grpSp>
      <p:grpSp>
        <p:nvGrpSpPr>
          <p:cNvPr id="11" name="Group 11"/>
          <p:cNvGrpSpPr/>
          <p:nvPr/>
        </p:nvGrpSpPr>
        <p:grpSpPr>
          <a:xfrm>
            <a:off x="9068061" y="6097890"/>
            <a:ext cx="3540268" cy="2374557"/>
            <a:chOff x="0" y="0"/>
            <a:chExt cx="4720357" cy="3166077"/>
          </a:xfrm>
        </p:grpSpPr>
        <p:sp>
          <p:nvSpPr>
            <p:cNvPr id="12" name="Freeform 12"/>
            <p:cNvSpPr/>
            <p:nvPr/>
          </p:nvSpPr>
          <p:spPr>
            <a:xfrm>
              <a:off x="0" y="0"/>
              <a:ext cx="4720357" cy="3166077"/>
            </a:xfrm>
            <a:custGeom>
              <a:avLst/>
              <a:gdLst/>
              <a:ahLst/>
              <a:cxnLst/>
              <a:rect l="l" t="t" r="r" b="b"/>
              <a:pathLst>
                <a:path w="4720357" h="3166077">
                  <a:moveTo>
                    <a:pt x="0" y="0"/>
                  </a:moveTo>
                  <a:lnTo>
                    <a:pt x="4720357" y="0"/>
                  </a:lnTo>
                  <a:lnTo>
                    <a:pt x="4720357" y="3166077"/>
                  </a:lnTo>
                  <a:lnTo>
                    <a:pt x="0" y="3166077"/>
                  </a:lnTo>
                  <a:lnTo>
                    <a:pt x="0" y="0"/>
                  </a:lnTo>
                  <a:close/>
                </a:path>
              </a:pathLst>
            </a:custGeom>
            <a:blipFill>
              <a:blip r:embed="rId6"/>
              <a:stretch>
                <a:fillRect t="-3766" b="-3766"/>
              </a:stretch>
            </a:blipFill>
          </p:spPr>
          <p:txBody>
            <a:bodyPr/>
            <a:lstStyle/>
            <a:p>
              <a:endParaRPr lang="en-GB"/>
            </a:p>
          </p:txBody>
        </p:sp>
        <p:sp>
          <p:nvSpPr>
            <p:cNvPr id="13" name="TextBox 13"/>
            <p:cNvSpPr txBox="1"/>
            <p:nvPr/>
          </p:nvSpPr>
          <p:spPr>
            <a:xfrm>
              <a:off x="289408" y="1420444"/>
              <a:ext cx="4141541" cy="1178983"/>
            </a:xfrm>
            <a:prstGeom prst="rect">
              <a:avLst/>
            </a:prstGeom>
          </p:spPr>
          <p:txBody>
            <a:bodyPr lIns="0" tIns="0" rIns="0" bIns="0" rtlCol="0" anchor="t">
              <a:spAutoFit/>
            </a:bodyPr>
            <a:lstStyle/>
            <a:p>
              <a:pPr algn="ctr">
                <a:lnSpc>
                  <a:spcPts val="3499"/>
                </a:lnSpc>
              </a:pPr>
              <a:r>
                <a:rPr lang="en-US" sz="2499" b="1">
                  <a:solidFill>
                    <a:srgbClr val="000000"/>
                  </a:solidFill>
                  <a:latin typeface="Arial Bold"/>
                  <a:ea typeface="Arial Bold"/>
                  <a:cs typeface="Arial Bold"/>
                  <a:sym typeface="Arial Bold"/>
                </a:rPr>
                <a:t>Migrants are stealing all our jobs!</a:t>
              </a:r>
            </a:p>
          </p:txBody>
        </p:sp>
      </p:grpSp>
      <p:grpSp>
        <p:nvGrpSpPr>
          <p:cNvPr id="14" name="Group 14"/>
          <p:cNvGrpSpPr/>
          <p:nvPr/>
        </p:nvGrpSpPr>
        <p:grpSpPr>
          <a:xfrm>
            <a:off x="631330" y="1461164"/>
            <a:ext cx="4144887" cy="2620572"/>
            <a:chOff x="0" y="0"/>
            <a:chExt cx="5526517" cy="3494095"/>
          </a:xfrm>
        </p:grpSpPr>
        <p:sp>
          <p:nvSpPr>
            <p:cNvPr id="15" name="Freeform 15"/>
            <p:cNvSpPr/>
            <p:nvPr/>
          </p:nvSpPr>
          <p:spPr>
            <a:xfrm>
              <a:off x="0" y="0"/>
              <a:ext cx="5526517" cy="3494095"/>
            </a:xfrm>
            <a:custGeom>
              <a:avLst/>
              <a:gdLst/>
              <a:ahLst/>
              <a:cxnLst/>
              <a:rect l="l" t="t" r="r" b="b"/>
              <a:pathLst>
                <a:path w="5526517" h="3494095">
                  <a:moveTo>
                    <a:pt x="0" y="0"/>
                  </a:moveTo>
                  <a:lnTo>
                    <a:pt x="5526517" y="0"/>
                  </a:lnTo>
                  <a:lnTo>
                    <a:pt x="5526517" y="3494095"/>
                  </a:lnTo>
                  <a:lnTo>
                    <a:pt x="0" y="3494095"/>
                  </a:lnTo>
                  <a:lnTo>
                    <a:pt x="0" y="0"/>
                  </a:lnTo>
                  <a:close/>
                </a:path>
              </a:pathLst>
            </a:custGeom>
            <a:blipFill>
              <a:blip r:embed="rId6"/>
              <a:stretch>
                <a:fillRect t="-7039" b="-7039"/>
              </a:stretch>
            </a:blipFill>
          </p:spPr>
          <p:txBody>
            <a:bodyPr/>
            <a:lstStyle/>
            <a:p>
              <a:endParaRPr lang="en-GB"/>
            </a:p>
          </p:txBody>
        </p:sp>
        <p:sp>
          <p:nvSpPr>
            <p:cNvPr id="16" name="TextBox 16"/>
            <p:cNvSpPr txBox="1"/>
            <p:nvPr/>
          </p:nvSpPr>
          <p:spPr>
            <a:xfrm>
              <a:off x="568703" y="1477873"/>
              <a:ext cx="4474207" cy="1618934"/>
            </a:xfrm>
            <a:prstGeom prst="rect">
              <a:avLst/>
            </a:prstGeom>
          </p:spPr>
          <p:txBody>
            <a:bodyPr lIns="0" tIns="0" rIns="0" bIns="0" rtlCol="0" anchor="t">
              <a:spAutoFit/>
            </a:bodyPr>
            <a:lstStyle/>
            <a:p>
              <a:pPr algn="ctr">
                <a:lnSpc>
                  <a:spcPts val="3169"/>
                </a:lnSpc>
              </a:pPr>
              <a:r>
                <a:rPr lang="en-US" sz="2263" b="1">
                  <a:solidFill>
                    <a:srgbClr val="000000"/>
                  </a:solidFill>
                  <a:latin typeface="Arial Bold"/>
                  <a:ea typeface="Arial Bold"/>
                  <a:cs typeface="Arial Bold"/>
                  <a:sym typeface="Arial Bold"/>
                </a:rPr>
                <a:t>Where will they go? The UK takes in too many migrants</a:t>
              </a:r>
            </a:p>
          </p:txBody>
        </p:sp>
      </p:grpSp>
      <p:sp>
        <p:nvSpPr>
          <p:cNvPr id="17" name="TextBox 17"/>
          <p:cNvSpPr txBox="1"/>
          <p:nvPr/>
        </p:nvSpPr>
        <p:spPr>
          <a:xfrm>
            <a:off x="153825" y="170733"/>
            <a:ext cx="7802233" cy="344805"/>
          </a:xfrm>
          <a:prstGeom prst="rect">
            <a:avLst/>
          </a:prstGeom>
        </p:spPr>
        <p:txBody>
          <a:bodyPr lIns="0" tIns="0" rIns="0" bIns="0" rtlCol="0" anchor="t">
            <a:spAutoFit/>
          </a:bodyPr>
          <a:lstStyle/>
          <a:p>
            <a:pPr algn="just">
              <a:lnSpc>
                <a:spcPts val="2520"/>
              </a:lnSpc>
              <a:spcBef>
                <a:spcPct val="0"/>
              </a:spcBef>
            </a:pPr>
            <a:r>
              <a:rPr lang="en-US" sz="1800" b="1">
                <a:solidFill>
                  <a:srgbClr val="000000"/>
                </a:solidFill>
                <a:latin typeface="Arial Bold"/>
                <a:ea typeface="Arial Bold"/>
                <a:cs typeface="Arial Bold"/>
                <a:sym typeface="Arial Bold"/>
              </a:rPr>
              <a:t>Take 10 Activity Choice 3 – Media Fact-checker</a:t>
            </a:r>
          </a:p>
        </p:txBody>
      </p:sp>
      <p:grpSp>
        <p:nvGrpSpPr>
          <p:cNvPr id="18" name="Group 18"/>
          <p:cNvGrpSpPr/>
          <p:nvPr/>
        </p:nvGrpSpPr>
        <p:grpSpPr>
          <a:xfrm>
            <a:off x="12492543" y="4998131"/>
            <a:ext cx="5227698" cy="4457978"/>
            <a:chOff x="0" y="0"/>
            <a:chExt cx="10321454" cy="8801736"/>
          </a:xfrm>
        </p:grpSpPr>
        <p:sp>
          <p:nvSpPr>
            <p:cNvPr id="19" name="Freeform 19"/>
            <p:cNvSpPr/>
            <p:nvPr/>
          </p:nvSpPr>
          <p:spPr>
            <a:xfrm>
              <a:off x="13830" y="13123"/>
              <a:ext cx="10293771" cy="8775461"/>
            </a:xfrm>
            <a:custGeom>
              <a:avLst/>
              <a:gdLst/>
              <a:ahLst/>
              <a:cxnLst/>
              <a:rect l="l" t="t" r="r" b="b"/>
              <a:pathLst>
                <a:path w="10293771" h="8775461">
                  <a:moveTo>
                    <a:pt x="0" y="1462555"/>
                  </a:moveTo>
                  <a:cubicBezTo>
                    <a:pt x="0" y="654836"/>
                    <a:pt x="690243" y="0"/>
                    <a:pt x="1541880" y="0"/>
                  </a:cubicBezTo>
                  <a:lnTo>
                    <a:pt x="8751890" y="0"/>
                  </a:lnTo>
                  <a:cubicBezTo>
                    <a:pt x="9603388" y="0"/>
                    <a:pt x="10293770" y="654836"/>
                    <a:pt x="10293770" y="1462555"/>
                  </a:cubicBezTo>
                  <a:lnTo>
                    <a:pt x="10293770" y="7312774"/>
                  </a:lnTo>
                  <a:cubicBezTo>
                    <a:pt x="10293770" y="8120493"/>
                    <a:pt x="9603527" y="8775330"/>
                    <a:pt x="8751890" y="8775330"/>
                  </a:cubicBezTo>
                  <a:lnTo>
                    <a:pt x="1541880" y="8775330"/>
                  </a:lnTo>
                  <a:cubicBezTo>
                    <a:pt x="690243" y="8775461"/>
                    <a:pt x="0" y="8120624"/>
                    <a:pt x="0" y="7312906"/>
                  </a:cubicBezTo>
                  <a:close/>
                </a:path>
              </a:pathLst>
            </a:custGeom>
            <a:solidFill>
              <a:srgbClr val="951B81"/>
            </a:solidFill>
          </p:spPr>
          <p:txBody>
            <a:bodyPr/>
            <a:lstStyle/>
            <a:p>
              <a:endParaRPr lang="en-GB"/>
            </a:p>
          </p:txBody>
        </p:sp>
        <p:sp>
          <p:nvSpPr>
            <p:cNvPr id="20" name="Freeform 20"/>
            <p:cNvSpPr/>
            <p:nvPr/>
          </p:nvSpPr>
          <p:spPr>
            <a:xfrm>
              <a:off x="0" y="0"/>
              <a:ext cx="10321430" cy="8801707"/>
            </a:xfrm>
            <a:custGeom>
              <a:avLst/>
              <a:gdLst/>
              <a:ahLst/>
              <a:cxnLst/>
              <a:rect l="l" t="t" r="r" b="b"/>
              <a:pathLst>
                <a:path w="10321430" h="8801707">
                  <a:moveTo>
                    <a:pt x="0" y="1475678"/>
                  </a:moveTo>
                  <a:cubicBezTo>
                    <a:pt x="0" y="660741"/>
                    <a:pt x="696467" y="0"/>
                    <a:pt x="1555710" y="0"/>
                  </a:cubicBezTo>
                  <a:lnTo>
                    <a:pt x="8765720" y="0"/>
                  </a:lnTo>
                  <a:lnTo>
                    <a:pt x="8765720" y="13123"/>
                  </a:lnTo>
                  <a:lnTo>
                    <a:pt x="8765720" y="0"/>
                  </a:lnTo>
                  <a:cubicBezTo>
                    <a:pt x="9624963" y="0"/>
                    <a:pt x="10321430" y="660741"/>
                    <a:pt x="10321430" y="1475678"/>
                  </a:cubicBezTo>
                  <a:lnTo>
                    <a:pt x="10307600" y="1475678"/>
                  </a:lnTo>
                  <a:lnTo>
                    <a:pt x="10321430" y="1475678"/>
                  </a:lnTo>
                  <a:lnTo>
                    <a:pt x="10321430" y="7325897"/>
                  </a:lnTo>
                  <a:lnTo>
                    <a:pt x="10307600" y="7325897"/>
                  </a:lnTo>
                  <a:lnTo>
                    <a:pt x="10321430" y="7325897"/>
                  </a:lnTo>
                  <a:cubicBezTo>
                    <a:pt x="10321430" y="8140965"/>
                    <a:pt x="9624963" y="8801575"/>
                    <a:pt x="8765720" y="8801575"/>
                  </a:cubicBezTo>
                  <a:lnTo>
                    <a:pt x="8765720" y="8788453"/>
                  </a:lnTo>
                  <a:lnTo>
                    <a:pt x="8765720" y="8801575"/>
                  </a:lnTo>
                  <a:lnTo>
                    <a:pt x="1555710" y="8801575"/>
                  </a:lnTo>
                  <a:lnTo>
                    <a:pt x="1555710" y="8788453"/>
                  </a:lnTo>
                  <a:lnTo>
                    <a:pt x="1555710" y="8801575"/>
                  </a:lnTo>
                  <a:cubicBezTo>
                    <a:pt x="696467" y="8801707"/>
                    <a:pt x="0" y="8141096"/>
                    <a:pt x="0" y="7326029"/>
                  </a:cubicBezTo>
                  <a:lnTo>
                    <a:pt x="0" y="1475678"/>
                  </a:lnTo>
                  <a:lnTo>
                    <a:pt x="13830" y="1475678"/>
                  </a:lnTo>
                  <a:lnTo>
                    <a:pt x="0" y="1475678"/>
                  </a:lnTo>
                  <a:moveTo>
                    <a:pt x="27660" y="1475678"/>
                  </a:moveTo>
                  <a:lnTo>
                    <a:pt x="27660" y="7325897"/>
                  </a:lnTo>
                  <a:lnTo>
                    <a:pt x="13830" y="7325897"/>
                  </a:lnTo>
                  <a:lnTo>
                    <a:pt x="27660" y="7325897"/>
                  </a:lnTo>
                  <a:cubicBezTo>
                    <a:pt x="27660" y="8126399"/>
                    <a:pt x="711818" y="8775329"/>
                    <a:pt x="1555710" y="8775329"/>
                  </a:cubicBezTo>
                  <a:lnTo>
                    <a:pt x="8765720" y="8775329"/>
                  </a:lnTo>
                  <a:cubicBezTo>
                    <a:pt x="9609613" y="8775329"/>
                    <a:pt x="10293770" y="8126399"/>
                    <a:pt x="10293770" y="7325897"/>
                  </a:cubicBezTo>
                  <a:lnTo>
                    <a:pt x="10293770" y="1475678"/>
                  </a:lnTo>
                  <a:cubicBezTo>
                    <a:pt x="10293770" y="675177"/>
                    <a:pt x="9609612" y="26246"/>
                    <a:pt x="8765720" y="26246"/>
                  </a:cubicBezTo>
                  <a:lnTo>
                    <a:pt x="1555710" y="26246"/>
                  </a:lnTo>
                  <a:lnTo>
                    <a:pt x="1555710" y="13123"/>
                  </a:lnTo>
                  <a:lnTo>
                    <a:pt x="1555710" y="26246"/>
                  </a:lnTo>
                  <a:cubicBezTo>
                    <a:pt x="711818" y="26246"/>
                    <a:pt x="27660" y="675177"/>
                    <a:pt x="27660" y="1475678"/>
                  </a:cubicBezTo>
                  <a:close/>
                </a:path>
              </a:pathLst>
            </a:custGeom>
            <a:solidFill>
              <a:srgbClr val="000000"/>
            </a:solidFill>
          </p:spPr>
          <p:txBody>
            <a:bodyPr/>
            <a:lstStyle/>
            <a:p>
              <a:endParaRPr lang="en-GB"/>
            </a:p>
          </p:txBody>
        </p:sp>
        <p:sp>
          <p:nvSpPr>
            <p:cNvPr id="21" name="TextBox 21"/>
            <p:cNvSpPr txBox="1"/>
            <p:nvPr/>
          </p:nvSpPr>
          <p:spPr>
            <a:xfrm>
              <a:off x="0" y="-47625"/>
              <a:ext cx="10321454" cy="8849361"/>
            </a:xfrm>
            <a:prstGeom prst="rect">
              <a:avLst/>
            </a:prstGeom>
          </p:spPr>
          <p:txBody>
            <a:bodyPr lIns="34306" tIns="34306" rIns="34306" bIns="34306" rtlCol="0" anchor="ctr"/>
            <a:lstStyle/>
            <a:p>
              <a:pPr algn="ctr">
                <a:lnSpc>
                  <a:spcPts val="2639"/>
                </a:lnSpc>
              </a:pPr>
              <a:r>
                <a:rPr lang="en-US" sz="2199" spc="20">
                  <a:solidFill>
                    <a:srgbClr val="FFFFFF"/>
                  </a:solidFill>
                  <a:latin typeface="Arial"/>
                  <a:ea typeface="Arial"/>
                  <a:cs typeface="Arial"/>
                  <a:sym typeface="Arial"/>
                </a:rPr>
                <a:t>Many crucial jobs (like in the NHS) employ migrants because there are</a:t>
              </a:r>
              <a:r>
                <a:rPr lang="en-US" sz="2199" b="1" spc="20">
                  <a:solidFill>
                    <a:srgbClr val="FFFFFF"/>
                  </a:solidFill>
                  <a:latin typeface="Arial Bold"/>
                  <a:ea typeface="Arial Bold"/>
                  <a:cs typeface="Arial Bold"/>
                  <a:sym typeface="Arial Bold"/>
                </a:rPr>
                <a:t> fewer home applicants.</a:t>
              </a:r>
              <a:r>
                <a:rPr lang="en-US" sz="2199" spc="20">
                  <a:solidFill>
                    <a:srgbClr val="FFFFFF"/>
                  </a:solidFill>
                  <a:latin typeface="Arial"/>
                  <a:ea typeface="Arial"/>
                  <a:cs typeface="Arial"/>
                  <a:sym typeface="Arial"/>
                </a:rPr>
                <a:t> However, most migrants take jobs that are </a:t>
              </a:r>
              <a:r>
                <a:rPr lang="en-US" sz="2199" b="1" spc="20">
                  <a:solidFill>
                    <a:srgbClr val="FFFFFF"/>
                  </a:solidFill>
                  <a:latin typeface="Arial Bold"/>
                  <a:ea typeface="Arial Bold"/>
                  <a:cs typeface="Arial Bold"/>
                  <a:sym typeface="Arial Bold"/>
                </a:rPr>
                <a:t>lower-paid</a:t>
              </a:r>
              <a:r>
                <a:rPr lang="en-US" sz="2199" spc="20">
                  <a:solidFill>
                    <a:srgbClr val="FFFFFF"/>
                  </a:solidFill>
                  <a:latin typeface="Arial"/>
                  <a:ea typeface="Arial"/>
                  <a:cs typeface="Arial"/>
                  <a:sym typeface="Arial"/>
                </a:rPr>
                <a:t> in the health and social care sector, which faces staff shortages. The UK </a:t>
              </a:r>
              <a:r>
                <a:rPr lang="en-US" sz="2199" b="1" spc="20">
                  <a:solidFill>
                    <a:srgbClr val="FFFFFF"/>
                  </a:solidFill>
                  <a:latin typeface="Arial Bold"/>
                  <a:ea typeface="Arial Bold"/>
                  <a:cs typeface="Arial Bold"/>
                  <a:sym typeface="Arial Bold"/>
                </a:rPr>
                <a:t>doesn’t recognise</a:t>
              </a:r>
              <a:r>
                <a:rPr lang="en-US" sz="2199" spc="20">
                  <a:solidFill>
                    <a:srgbClr val="FFFFFF"/>
                  </a:solidFill>
                  <a:latin typeface="Arial"/>
                  <a:ea typeface="Arial"/>
                  <a:cs typeface="Arial"/>
                  <a:sym typeface="Arial"/>
                </a:rPr>
                <a:t> most overseas qualifications, meaning it can be harder to get a higher paid job. For refugees, without a passport or travel document, it is virtually </a:t>
              </a:r>
              <a:r>
                <a:rPr lang="en-US" sz="2199" b="1" spc="20">
                  <a:solidFill>
                    <a:srgbClr val="FFFFFF"/>
                  </a:solidFill>
                  <a:latin typeface="Arial Bold"/>
                  <a:ea typeface="Arial Bold"/>
                  <a:cs typeface="Arial Bold"/>
                  <a:sym typeface="Arial Bold"/>
                </a:rPr>
                <a:t>impossible</a:t>
              </a:r>
              <a:r>
                <a:rPr lang="en-US" sz="2199" spc="20">
                  <a:solidFill>
                    <a:srgbClr val="FFFFFF"/>
                  </a:solidFill>
                  <a:latin typeface="Arial"/>
                  <a:ea typeface="Arial"/>
                  <a:cs typeface="Arial"/>
                  <a:sym typeface="Arial"/>
                </a:rPr>
                <a:t> to get a job without risking job insecurity in the informal economy.</a:t>
              </a:r>
            </a:p>
          </p:txBody>
        </p:sp>
      </p:grpSp>
      <p:grpSp>
        <p:nvGrpSpPr>
          <p:cNvPr id="22" name="Group 22"/>
          <p:cNvGrpSpPr/>
          <p:nvPr/>
        </p:nvGrpSpPr>
        <p:grpSpPr>
          <a:xfrm>
            <a:off x="4466384" y="5408009"/>
            <a:ext cx="4601677" cy="3850291"/>
            <a:chOff x="0" y="0"/>
            <a:chExt cx="9297249" cy="7779145"/>
          </a:xfrm>
        </p:grpSpPr>
        <p:sp>
          <p:nvSpPr>
            <p:cNvPr id="23" name="Freeform 23"/>
            <p:cNvSpPr/>
            <p:nvPr/>
          </p:nvSpPr>
          <p:spPr>
            <a:xfrm>
              <a:off x="12457" y="11598"/>
              <a:ext cx="9272312" cy="7755923"/>
            </a:xfrm>
            <a:custGeom>
              <a:avLst/>
              <a:gdLst/>
              <a:ahLst/>
              <a:cxnLst/>
              <a:rect l="l" t="t" r="r" b="b"/>
              <a:pathLst>
                <a:path w="9272312" h="7755923">
                  <a:moveTo>
                    <a:pt x="0" y="1292635"/>
                  </a:moveTo>
                  <a:cubicBezTo>
                    <a:pt x="0" y="578757"/>
                    <a:pt x="621751" y="0"/>
                    <a:pt x="1388879" y="0"/>
                  </a:cubicBezTo>
                  <a:lnTo>
                    <a:pt x="7883434" y="0"/>
                  </a:lnTo>
                  <a:cubicBezTo>
                    <a:pt x="8650438" y="0"/>
                    <a:pt x="9272313" y="578757"/>
                    <a:pt x="9272313" y="1292635"/>
                  </a:cubicBezTo>
                  <a:lnTo>
                    <a:pt x="9272313" y="6463172"/>
                  </a:lnTo>
                  <a:cubicBezTo>
                    <a:pt x="9272313" y="7177049"/>
                    <a:pt x="8650563" y="7755807"/>
                    <a:pt x="7883434" y="7755807"/>
                  </a:cubicBezTo>
                  <a:lnTo>
                    <a:pt x="1388879" y="7755807"/>
                  </a:lnTo>
                  <a:cubicBezTo>
                    <a:pt x="621751" y="7755923"/>
                    <a:pt x="0" y="7177166"/>
                    <a:pt x="0" y="6463288"/>
                  </a:cubicBezTo>
                  <a:close/>
                </a:path>
              </a:pathLst>
            </a:custGeom>
            <a:solidFill>
              <a:srgbClr val="951B81"/>
            </a:solidFill>
          </p:spPr>
          <p:txBody>
            <a:bodyPr/>
            <a:lstStyle/>
            <a:p>
              <a:endParaRPr lang="en-GB"/>
            </a:p>
          </p:txBody>
        </p:sp>
        <p:sp>
          <p:nvSpPr>
            <p:cNvPr id="24" name="Freeform 24"/>
            <p:cNvSpPr/>
            <p:nvPr/>
          </p:nvSpPr>
          <p:spPr>
            <a:xfrm>
              <a:off x="0" y="0"/>
              <a:ext cx="9297227" cy="7779119"/>
            </a:xfrm>
            <a:custGeom>
              <a:avLst/>
              <a:gdLst/>
              <a:ahLst/>
              <a:cxnLst/>
              <a:rect l="l" t="t" r="r" b="b"/>
              <a:pathLst>
                <a:path w="9297227" h="7779119">
                  <a:moveTo>
                    <a:pt x="0" y="1304233"/>
                  </a:moveTo>
                  <a:cubicBezTo>
                    <a:pt x="0" y="583976"/>
                    <a:pt x="627356" y="0"/>
                    <a:pt x="1401336" y="0"/>
                  </a:cubicBezTo>
                  <a:lnTo>
                    <a:pt x="7895891" y="0"/>
                  </a:lnTo>
                  <a:lnTo>
                    <a:pt x="7895891" y="11598"/>
                  </a:lnTo>
                  <a:lnTo>
                    <a:pt x="7895891" y="0"/>
                  </a:lnTo>
                  <a:cubicBezTo>
                    <a:pt x="8669872" y="0"/>
                    <a:pt x="9297227" y="583976"/>
                    <a:pt x="9297227" y="1304233"/>
                  </a:cubicBezTo>
                  <a:lnTo>
                    <a:pt x="9284770" y="1304233"/>
                  </a:lnTo>
                  <a:lnTo>
                    <a:pt x="9297227" y="1304233"/>
                  </a:lnTo>
                  <a:lnTo>
                    <a:pt x="9297227" y="6474770"/>
                  </a:lnTo>
                  <a:lnTo>
                    <a:pt x="9284770" y="6474770"/>
                  </a:lnTo>
                  <a:lnTo>
                    <a:pt x="9297227" y="6474770"/>
                  </a:lnTo>
                  <a:cubicBezTo>
                    <a:pt x="9297227" y="7195143"/>
                    <a:pt x="8669872" y="7779003"/>
                    <a:pt x="7895891" y="7779003"/>
                  </a:cubicBezTo>
                  <a:lnTo>
                    <a:pt x="7895891" y="7767405"/>
                  </a:lnTo>
                  <a:lnTo>
                    <a:pt x="7895891" y="7779003"/>
                  </a:lnTo>
                  <a:lnTo>
                    <a:pt x="1401336" y="7779003"/>
                  </a:lnTo>
                  <a:lnTo>
                    <a:pt x="1401336" y="7767405"/>
                  </a:lnTo>
                  <a:lnTo>
                    <a:pt x="1401336" y="7779003"/>
                  </a:lnTo>
                  <a:cubicBezTo>
                    <a:pt x="627356" y="7779119"/>
                    <a:pt x="0" y="7195258"/>
                    <a:pt x="0" y="6474886"/>
                  </a:cubicBezTo>
                  <a:lnTo>
                    <a:pt x="0" y="1304233"/>
                  </a:lnTo>
                  <a:lnTo>
                    <a:pt x="12457" y="1304233"/>
                  </a:lnTo>
                  <a:lnTo>
                    <a:pt x="0" y="1304233"/>
                  </a:lnTo>
                  <a:moveTo>
                    <a:pt x="24915" y="1304233"/>
                  </a:moveTo>
                  <a:lnTo>
                    <a:pt x="24915" y="6474770"/>
                  </a:lnTo>
                  <a:lnTo>
                    <a:pt x="12457" y="6474770"/>
                  </a:lnTo>
                  <a:lnTo>
                    <a:pt x="24915" y="6474770"/>
                  </a:lnTo>
                  <a:cubicBezTo>
                    <a:pt x="24915" y="7182269"/>
                    <a:pt x="641184" y="7755806"/>
                    <a:pt x="1401336" y="7755806"/>
                  </a:cubicBezTo>
                  <a:lnTo>
                    <a:pt x="7895891" y="7755806"/>
                  </a:lnTo>
                  <a:cubicBezTo>
                    <a:pt x="8656044" y="7755806"/>
                    <a:pt x="9272312" y="7182269"/>
                    <a:pt x="9272312" y="6474770"/>
                  </a:cubicBezTo>
                  <a:lnTo>
                    <a:pt x="9272312" y="1304233"/>
                  </a:lnTo>
                  <a:cubicBezTo>
                    <a:pt x="9272312" y="596734"/>
                    <a:pt x="8656043" y="23197"/>
                    <a:pt x="7895891" y="23197"/>
                  </a:cubicBezTo>
                  <a:lnTo>
                    <a:pt x="1401336" y="23197"/>
                  </a:lnTo>
                  <a:lnTo>
                    <a:pt x="1401336" y="11598"/>
                  </a:lnTo>
                  <a:lnTo>
                    <a:pt x="1401336" y="23197"/>
                  </a:lnTo>
                  <a:cubicBezTo>
                    <a:pt x="641184" y="23197"/>
                    <a:pt x="24915" y="596734"/>
                    <a:pt x="24915" y="1304233"/>
                  </a:cubicBezTo>
                  <a:close/>
                </a:path>
              </a:pathLst>
            </a:custGeom>
            <a:solidFill>
              <a:srgbClr val="000000"/>
            </a:solidFill>
          </p:spPr>
          <p:txBody>
            <a:bodyPr/>
            <a:lstStyle/>
            <a:p>
              <a:endParaRPr lang="en-GB"/>
            </a:p>
          </p:txBody>
        </p:sp>
        <p:sp>
          <p:nvSpPr>
            <p:cNvPr id="25" name="TextBox 25"/>
            <p:cNvSpPr txBox="1"/>
            <p:nvPr/>
          </p:nvSpPr>
          <p:spPr>
            <a:xfrm>
              <a:off x="0" y="-47625"/>
              <a:ext cx="9297249" cy="7826770"/>
            </a:xfrm>
            <a:prstGeom prst="rect">
              <a:avLst/>
            </a:prstGeom>
          </p:spPr>
          <p:txBody>
            <a:bodyPr lIns="33525" tIns="33525" rIns="33525" bIns="33525" rtlCol="0" anchor="ctr"/>
            <a:lstStyle/>
            <a:p>
              <a:pPr algn="ctr">
                <a:lnSpc>
                  <a:spcPts val="2639"/>
                </a:lnSpc>
              </a:pPr>
              <a:r>
                <a:rPr lang="en-US" sz="2199" spc="20">
                  <a:solidFill>
                    <a:srgbClr val="FFFFFF"/>
                  </a:solidFill>
                  <a:latin typeface="Arial"/>
                  <a:ea typeface="Arial"/>
                  <a:cs typeface="Arial"/>
                  <a:sym typeface="Arial"/>
                </a:rPr>
                <a:t> There are </a:t>
              </a:r>
              <a:r>
                <a:rPr lang="en-US" sz="2199" b="1" spc="20">
                  <a:solidFill>
                    <a:srgbClr val="FFFFFF"/>
                  </a:solidFill>
                  <a:latin typeface="Arial Bold"/>
                  <a:ea typeface="Arial Bold"/>
                  <a:cs typeface="Arial Bold"/>
                  <a:sym typeface="Arial Bold"/>
                </a:rPr>
                <a:t>no “safe” routes</a:t>
              </a:r>
              <a:r>
                <a:rPr lang="en-US" sz="2199" spc="20">
                  <a:solidFill>
                    <a:srgbClr val="FFFFFF"/>
                  </a:solidFill>
                  <a:latin typeface="Arial"/>
                  <a:ea typeface="Arial"/>
                  <a:cs typeface="Arial"/>
                  <a:sym typeface="Arial"/>
                </a:rPr>
                <a:t> to enter the UK because the UK has closed traditional routes. You cannot claim asylum outside the UK, meaning people have no choice. Refugees cannot pre-emptively apply so coming by boat is the often the </a:t>
              </a:r>
              <a:r>
                <a:rPr lang="en-US" sz="2199" b="1" spc="20">
                  <a:solidFill>
                    <a:srgbClr val="FFFFFF"/>
                  </a:solidFill>
                  <a:latin typeface="Arial Bold"/>
                  <a:ea typeface="Arial Bold"/>
                  <a:cs typeface="Arial Bold"/>
                  <a:sym typeface="Arial Bold"/>
                </a:rPr>
                <a:t>only</a:t>
              </a:r>
              <a:r>
                <a:rPr lang="en-US" sz="2199" spc="20">
                  <a:solidFill>
                    <a:srgbClr val="FFFFFF"/>
                  </a:solidFill>
                  <a:latin typeface="Arial"/>
                  <a:ea typeface="Arial"/>
                  <a:cs typeface="Arial"/>
                  <a:sym typeface="Arial"/>
                </a:rPr>
                <a:t> option.</a:t>
              </a:r>
              <a:r>
                <a:rPr lang="en-US" sz="2199" b="1" spc="20">
                  <a:solidFill>
                    <a:srgbClr val="FFFFFF"/>
                  </a:solidFill>
                  <a:latin typeface="Arial Bold"/>
                  <a:ea typeface="Arial Bold"/>
                  <a:cs typeface="Arial Bold"/>
                  <a:sym typeface="Arial Bold"/>
                </a:rPr>
                <a:t> However, there is no such thing as illegal migration. Remember, asylum is a human right. </a:t>
              </a:r>
            </a:p>
          </p:txBody>
        </p:sp>
      </p:grpSp>
      <p:grpSp>
        <p:nvGrpSpPr>
          <p:cNvPr id="26" name="Group 26"/>
          <p:cNvGrpSpPr/>
          <p:nvPr/>
        </p:nvGrpSpPr>
        <p:grpSpPr>
          <a:xfrm>
            <a:off x="12608329" y="866935"/>
            <a:ext cx="4098235" cy="3839351"/>
            <a:chOff x="0" y="0"/>
            <a:chExt cx="8675434" cy="8127410"/>
          </a:xfrm>
        </p:grpSpPr>
        <p:sp>
          <p:nvSpPr>
            <p:cNvPr id="27" name="Freeform 27"/>
            <p:cNvSpPr/>
            <p:nvPr/>
          </p:nvSpPr>
          <p:spPr>
            <a:xfrm>
              <a:off x="11624" y="12118"/>
              <a:ext cx="8652166" cy="8103148"/>
            </a:xfrm>
            <a:custGeom>
              <a:avLst/>
              <a:gdLst/>
              <a:ahLst/>
              <a:cxnLst/>
              <a:rect l="l" t="t" r="r" b="b"/>
              <a:pathLst>
                <a:path w="8652166" h="8103148">
                  <a:moveTo>
                    <a:pt x="0" y="1350504"/>
                  </a:moveTo>
                  <a:cubicBezTo>
                    <a:pt x="0" y="604667"/>
                    <a:pt x="580167" y="0"/>
                    <a:pt x="1295988" y="0"/>
                  </a:cubicBezTo>
                  <a:lnTo>
                    <a:pt x="7356178" y="0"/>
                  </a:lnTo>
                  <a:cubicBezTo>
                    <a:pt x="8071883" y="0"/>
                    <a:pt x="8652166" y="604667"/>
                    <a:pt x="8652166" y="1350504"/>
                  </a:cubicBezTo>
                  <a:lnTo>
                    <a:pt x="8652166" y="6752521"/>
                  </a:lnTo>
                  <a:cubicBezTo>
                    <a:pt x="8652166" y="7498358"/>
                    <a:pt x="8072000" y="8103026"/>
                    <a:pt x="7356178" y="8103026"/>
                  </a:cubicBezTo>
                  <a:lnTo>
                    <a:pt x="1295988" y="8103026"/>
                  </a:lnTo>
                  <a:cubicBezTo>
                    <a:pt x="580167" y="8103147"/>
                    <a:pt x="0" y="7498479"/>
                    <a:pt x="0" y="6752643"/>
                  </a:cubicBezTo>
                  <a:close/>
                </a:path>
              </a:pathLst>
            </a:custGeom>
            <a:solidFill>
              <a:srgbClr val="951B81"/>
            </a:solidFill>
          </p:spPr>
          <p:txBody>
            <a:bodyPr/>
            <a:lstStyle/>
            <a:p>
              <a:endParaRPr lang="en-GB"/>
            </a:p>
          </p:txBody>
        </p:sp>
        <p:sp>
          <p:nvSpPr>
            <p:cNvPr id="28" name="Freeform 28"/>
            <p:cNvSpPr/>
            <p:nvPr/>
          </p:nvSpPr>
          <p:spPr>
            <a:xfrm>
              <a:off x="0" y="0"/>
              <a:ext cx="8675414" cy="8127383"/>
            </a:xfrm>
            <a:custGeom>
              <a:avLst/>
              <a:gdLst/>
              <a:ahLst/>
              <a:cxnLst/>
              <a:rect l="l" t="t" r="r" b="b"/>
              <a:pathLst>
                <a:path w="8675414" h="8127383">
                  <a:moveTo>
                    <a:pt x="0" y="1362622"/>
                  </a:moveTo>
                  <a:cubicBezTo>
                    <a:pt x="0" y="610120"/>
                    <a:pt x="585398" y="0"/>
                    <a:pt x="1307612" y="0"/>
                  </a:cubicBezTo>
                  <a:lnTo>
                    <a:pt x="7367802" y="0"/>
                  </a:lnTo>
                  <a:lnTo>
                    <a:pt x="7367802" y="12118"/>
                  </a:lnTo>
                  <a:lnTo>
                    <a:pt x="7367802" y="0"/>
                  </a:lnTo>
                  <a:cubicBezTo>
                    <a:pt x="8090017" y="0"/>
                    <a:pt x="8675414" y="610120"/>
                    <a:pt x="8675414" y="1362622"/>
                  </a:cubicBezTo>
                  <a:lnTo>
                    <a:pt x="8663790" y="1362622"/>
                  </a:lnTo>
                  <a:lnTo>
                    <a:pt x="8675414" y="1362622"/>
                  </a:lnTo>
                  <a:lnTo>
                    <a:pt x="8675414" y="6764639"/>
                  </a:lnTo>
                  <a:lnTo>
                    <a:pt x="8663790" y="6764639"/>
                  </a:lnTo>
                  <a:lnTo>
                    <a:pt x="8675414" y="6764639"/>
                  </a:lnTo>
                  <a:cubicBezTo>
                    <a:pt x="8675414" y="7517262"/>
                    <a:pt x="8090017" y="8127261"/>
                    <a:pt x="7367802" y="8127261"/>
                  </a:cubicBezTo>
                  <a:lnTo>
                    <a:pt x="7367802" y="8115144"/>
                  </a:lnTo>
                  <a:lnTo>
                    <a:pt x="7367802" y="8127261"/>
                  </a:lnTo>
                  <a:lnTo>
                    <a:pt x="1307612" y="8127261"/>
                  </a:lnTo>
                  <a:lnTo>
                    <a:pt x="1307612" y="8115144"/>
                  </a:lnTo>
                  <a:lnTo>
                    <a:pt x="1307612" y="8127261"/>
                  </a:lnTo>
                  <a:cubicBezTo>
                    <a:pt x="585398" y="8127383"/>
                    <a:pt x="0" y="7517383"/>
                    <a:pt x="0" y="6764761"/>
                  </a:cubicBezTo>
                  <a:lnTo>
                    <a:pt x="0" y="1362622"/>
                  </a:lnTo>
                  <a:lnTo>
                    <a:pt x="11624" y="1362622"/>
                  </a:lnTo>
                  <a:lnTo>
                    <a:pt x="0" y="1362622"/>
                  </a:lnTo>
                  <a:moveTo>
                    <a:pt x="23249" y="1362622"/>
                  </a:moveTo>
                  <a:lnTo>
                    <a:pt x="23249" y="6764639"/>
                  </a:lnTo>
                  <a:lnTo>
                    <a:pt x="11624" y="6764639"/>
                  </a:lnTo>
                  <a:lnTo>
                    <a:pt x="23249" y="6764639"/>
                  </a:lnTo>
                  <a:cubicBezTo>
                    <a:pt x="23249" y="7503812"/>
                    <a:pt x="598300" y="8103026"/>
                    <a:pt x="1307612" y="8103026"/>
                  </a:cubicBezTo>
                  <a:lnTo>
                    <a:pt x="7367802" y="8103026"/>
                  </a:lnTo>
                  <a:cubicBezTo>
                    <a:pt x="8077114" y="8103026"/>
                    <a:pt x="8652166" y="7503812"/>
                    <a:pt x="8652166" y="6764639"/>
                  </a:cubicBezTo>
                  <a:lnTo>
                    <a:pt x="8652166" y="1362622"/>
                  </a:lnTo>
                  <a:cubicBezTo>
                    <a:pt x="8652166" y="623450"/>
                    <a:pt x="8077113" y="24235"/>
                    <a:pt x="7367802" y="24235"/>
                  </a:cubicBezTo>
                  <a:lnTo>
                    <a:pt x="1307612" y="24235"/>
                  </a:lnTo>
                  <a:lnTo>
                    <a:pt x="1307612" y="12118"/>
                  </a:lnTo>
                  <a:lnTo>
                    <a:pt x="1307612" y="24235"/>
                  </a:lnTo>
                  <a:cubicBezTo>
                    <a:pt x="598300" y="24235"/>
                    <a:pt x="23249" y="623450"/>
                    <a:pt x="23249" y="1362622"/>
                  </a:cubicBezTo>
                  <a:close/>
                </a:path>
              </a:pathLst>
            </a:custGeom>
            <a:solidFill>
              <a:srgbClr val="000000"/>
            </a:solidFill>
          </p:spPr>
          <p:txBody>
            <a:bodyPr/>
            <a:lstStyle/>
            <a:p>
              <a:endParaRPr lang="en-GB"/>
            </a:p>
          </p:txBody>
        </p:sp>
        <p:sp>
          <p:nvSpPr>
            <p:cNvPr id="29" name="TextBox 29"/>
            <p:cNvSpPr txBox="1"/>
            <p:nvPr/>
          </p:nvSpPr>
          <p:spPr>
            <a:xfrm>
              <a:off x="0" y="-47625"/>
              <a:ext cx="8675434" cy="8175035"/>
            </a:xfrm>
            <a:prstGeom prst="rect">
              <a:avLst/>
            </a:prstGeom>
          </p:spPr>
          <p:txBody>
            <a:bodyPr lIns="31997" tIns="31997" rIns="31997" bIns="31997" rtlCol="0" anchor="ctr"/>
            <a:lstStyle/>
            <a:p>
              <a:pPr algn="ctr">
                <a:lnSpc>
                  <a:spcPts val="2639"/>
                </a:lnSpc>
              </a:pPr>
              <a:r>
                <a:rPr lang="en-US" sz="2199" spc="20">
                  <a:solidFill>
                    <a:srgbClr val="FFFFFF"/>
                  </a:solidFill>
                  <a:latin typeface="Arial"/>
                  <a:ea typeface="Arial"/>
                  <a:cs typeface="Arial"/>
                  <a:sym typeface="Arial"/>
                </a:rPr>
                <a:t>The National Institute for Economic and Social Research found that there is </a:t>
              </a:r>
              <a:r>
                <a:rPr lang="en-US" sz="2199" b="1" spc="20">
                  <a:solidFill>
                    <a:srgbClr val="FFFFFF"/>
                  </a:solidFill>
                  <a:latin typeface="Arial Bold"/>
                  <a:ea typeface="Arial Bold"/>
                  <a:cs typeface="Arial Bold"/>
                  <a:sym typeface="Arial Bold"/>
                </a:rPr>
                <a:t>no association between higher rates of immigration and joblessness</a:t>
              </a:r>
              <a:r>
                <a:rPr lang="en-US" sz="2199" spc="20">
                  <a:solidFill>
                    <a:srgbClr val="FFFFFF"/>
                  </a:solidFill>
                  <a:latin typeface="Arial"/>
                  <a:ea typeface="Arial"/>
                  <a:cs typeface="Arial"/>
                  <a:sym typeface="Arial"/>
                </a:rPr>
                <a:t>, even at times of recession or low growth. Some studies have found a small effect on low-skilled workers, while others have found that migrants </a:t>
              </a:r>
              <a:r>
                <a:rPr lang="en-US" sz="2199" b="1" spc="20">
                  <a:solidFill>
                    <a:srgbClr val="FFFFFF"/>
                  </a:solidFill>
                  <a:latin typeface="Arial Bold"/>
                  <a:ea typeface="Arial Bold"/>
                  <a:cs typeface="Arial Bold"/>
                  <a:sym typeface="Arial Bold"/>
                </a:rPr>
                <a:t>boost</a:t>
              </a:r>
              <a:r>
                <a:rPr lang="en-US" sz="2199" spc="20">
                  <a:solidFill>
                    <a:srgbClr val="FFFFFF"/>
                  </a:solidFill>
                  <a:latin typeface="Arial"/>
                  <a:ea typeface="Arial"/>
                  <a:cs typeface="Arial"/>
                  <a:sym typeface="Arial"/>
                </a:rPr>
                <a:t> the economy.</a:t>
              </a:r>
            </a:p>
          </p:txBody>
        </p:sp>
      </p:grpSp>
      <p:grpSp>
        <p:nvGrpSpPr>
          <p:cNvPr id="30" name="Group 30"/>
          <p:cNvGrpSpPr/>
          <p:nvPr/>
        </p:nvGrpSpPr>
        <p:grpSpPr>
          <a:xfrm>
            <a:off x="4776218" y="912955"/>
            <a:ext cx="4057949" cy="3793330"/>
            <a:chOff x="0" y="0"/>
            <a:chExt cx="8590154" cy="8029991"/>
          </a:xfrm>
        </p:grpSpPr>
        <p:sp>
          <p:nvSpPr>
            <p:cNvPr id="31" name="Freeform 31"/>
            <p:cNvSpPr/>
            <p:nvPr/>
          </p:nvSpPr>
          <p:spPr>
            <a:xfrm>
              <a:off x="11510" y="11972"/>
              <a:ext cx="8567114" cy="8006020"/>
            </a:xfrm>
            <a:custGeom>
              <a:avLst/>
              <a:gdLst/>
              <a:ahLst/>
              <a:cxnLst/>
              <a:rect l="l" t="t" r="r" b="b"/>
              <a:pathLst>
                <a:path w="8567114" h="8006020">
                  <a:moveTo>
                    <a:pt x="0" y="1334317"/>
                  </a:moveTo>
                  <a:cubicBezTo>
                    <a:pt x="0" y="597420"/>
                    <a:pt x="574463" y="0"/>
                    <a:pt x="1283248" y="0"/>
                  </a:cubicBezTo>
                  <a:lnTo>
                    <a:pt x="7283866" y="0"/>
                  </a:lnTo>
                  <a:cubicBezTo>
                    <a:pt x="7992536" y="0"/>
                    <a:pt x="8567114" y="597420"/>
                    <a:pt x="8567114" y="1334317"/>
                  </a:cubicBezTo>
                  <a:lnTo>
                    <a:pt x="8567114" y="6671583"/>
                  </a:lnTo>
                  <a:cubicBezTo>
                    <a:pt x="8567114" y="7408480"/>
                    <a:pt x="7992651" y="8005900"/>
                    <a:pt x="7283866" y="8005900"/>
                  </a:cubicBezTo>
                  <a:lnTo>
                    <a:pt x="1283248" y="8005900"/>
                  </a:lnTo>
                  <a:cubicBezTo>
                    <a:pt x="574463" y="8006020"/>
                    <a:pt x="0" y="7408600"/>
                    <a:pt x="0" y="6671703"/>
                  </a:cubicBezTo>
                  <a:close/>
                </a:path>
              </a:pathLst>
            </a:custGeom>
            <a:solidFill>
              <a:srgbClr val="951B81"/>
            </a:solidFill>
          </p:spPr>
          <p:txBody>
            <a:bodyPr/>
            <a:lstStyle/>
            <a:p>
              <a:endParaRPr lang="en-GB"/>
            </a:p>
          </p:txBody>
        </p:sp>
        <p:sp>
          <p:nvSpPr>
            <p:cNvPr id="32" name="Freeform 32"/>
            <p:cNvSpPr/>
            <p:nvPr/>
          </p:nvSpPr>
          <p:spPr>
            <a:xfrm>
              <a:off x="0" y="0"/>
              <a:ext cx="8590134" cy="8029964"/>
            </a:xfrm>
            <a:custGeom>
              <a:avLst/>
              <a:gdLst/>
              <a:ahLst/>
              <a:cxnLst/>
              <a:rect l="l" t="t" r="r" b="b"/>
              <a:pathLst>
                <a:path w="8590134" h="8029964">
                  <a:moveTo>
                    <a:pt x="0" y="1346289"/>
                  </a:moveTo>
                  <a:cubicBezTo>
                    <a:pt x="0" y="602807"/>
                    <a:pt x="579643" y="0"/>
                    <a:pt x="1294758" y="0"/>
                  </a:cubicBezTo>
                  <a:lnTo>
                    <a:pt x="7295376" y="0"/>
                  </a:lnTo>
                  <a:lnTo>
                    <a:pt x="7295376" y="11972"/>
                  </a:lnTo>
                  <a:lnTo>
                    <a:pt x="7295376" y="0"/>
                  </a:lnTo>
                  <a:cubicBezTo>
                    <a:pt x="8010491" y="0"/>
                    <a:pt x="8590134" y="602807"/>
                    <a:pt x="8590134" y="1346289"/>
                  </a:cubicBezTo>
                  <a:lnTo>
                    <a:pt x="8578624" y="1346289"/>
                  </a:lnTo>
                  <a:lnTo>
                    <a:pt x="8590134" y="1346289"/>
                  </a:lnTo>
                  <a:lnTo>
                    <a:pt x="8590134" y="6683555"/>
                  </a:lnTo>
                  <a:lnTo>
                    <a:pt x="8578624" y="6683555"/>
                  </a:lnTo>
                  <a:lnTo>
                    <a:pt x="8590134" y="6683555"/>
                  </a:lnTo>
                  <a:cubicBezTo>
                    <a:pt x="8590134" y="7427157"/>
                    <a:pt x="8010491" y="8029844"/>
                    <a:pt x="7295376" y="8029844"/>
                  </a:cubicBezTo>
                  <a:lnTo>
                    <a:pt x="7295376" y="8017872"/>
                  </a:lnTo>
                  <a:lnTo>
                    <a:pt x="7295376" y="8029844"/>
                  </a:lnTo>
                  <a:lnTo>
                    <a:pt x="1294758" y="8029844"/>
                  </a:lnTo>
                  <a:lnTo>
                    <a:pt x="1294758" y="8017872"/>
                  </a:lnTo>
                  <a:lnTo>
                    <a:pt x="1294758" y="8029844"/>
                  </a:lnTo>
                  <a:cubicBezTo>
                    <a:pt x="579643" y="8029964"/>
                    <a:pt x="0" y="7427276"/>
                    <a:pt x="0" y="6683675"/>
                  </a:cubicBezTo>
                  <a:lnTo>
                    <a:pt x="0" y="1346289"/>
                  </a:lnTo>
                  <a:lnTo>
                    <a:pt x="11510" y="1346289"/>
                  </a:lnTo>
                  <a:lnTo>
                    <a:pt x="0" y="1346289"/>
                  </a:lnTo>
                  <a:moveTo>
                    <a:pt x="23020" y="1346289"/>
                  </a:moveTo>
                  <a:lnTo>
                    <a:pt x="23020" y="6683555"/>
                  </a:lnTo>
                  <a:lnTo>
                    <a:pt x="11510" y="6683555"/>
                  </a:lnTo>
                  <a:lnTo>
                    <a:pt x="23020" y="6683555"/>
                  </a:lnTo>
                  <a:cubicBezTo>
                    <a:pt x="23020" y="7413868"/>
                    <a:pt x="592419" y="8005900"/>
                    <a:pt x="1294758" y="8005900"/>
                  </a:cubicBezTo>
                  <a:lnTo>
                    <a:pt x="7295376" y="8005900"/>
                  </a:lnTo>
                  <a:cubicBezTo>
                    <a:pt x="7997715" y="8005900"/>
                    <a:pt x="8567114" y="7413868"/>
                    <a:pt x="8567114" y="6683555"/>
                  </a:cubicBezTo>
                  <a:lnTo>
                    <a:pt x="8567114" y="1346289"/>
                  </a:lnTo>
                  <a:cubicBezTo>
                    <a:pt x="8567114" y="615977"/>
                    <a:pt x="7997714" y="23945"/>
                    <a:pt x="7295376" y="23945"/>
                  </a:cubicBezTo>
                  <a:lnTo>
                    <a:pt x="1294758" y="23945"/>
                  </a:lnTo>
                  <a:lnTo>
                    <a:pt x="1294758" y="11972"/>
                  </a:lnTo>
                  <a:lnTo>
                    <a:pt x="1294758" y="23945"/>
                  </a:lnTo>
                  <a:cubicBezTo>
                    <a:pt x="592419" y="23945"/>
                    <a:pt x="23020" y="615977"/>
                    <a:pt x="23020" y="1346289"/>
                  </a:cubicBezTo>
                  <a:close/>
                </a:path>
              </a:pathLst>
            </a:custGeom>
            <a:solidFill>
              <a:srgbClr val="000000"/>
            </a:solidFill>
          </p:spPr>
          <p:txBody>
            <a:bodyPr/>
            <a:lstStyle/>
            <a:p>
              <a:endParaRPr lang="en-GB"/>
            </a:p>
          </p:txBody>
        </p:sp>
        <p:sp>
          <p:nvSpPr>
            <p:cNvPr id="33" name="TextBox 33"/>
            <p:cNvSpPr txBox="1"/>
            <p:nvPr/>
          </p:nvSpPr>
          <p:spPr>
            <a:xfrm>
              <a:off x="0" y="-47625"/>
              <a:ext cx="8590154" cy="8077616"/>
            </a:xfrm>
            <a:prstGeom prst="rect">
              <a:avLst/>
            </a:prstGeom>
          </p:spPr>
          <p:txBody>
            <a:bodyPr lIns="31997" tIns="31997" rIns="31997" bIns="31997" rtlCol="0" anchor="ctr"/>
            <a:lstStyle/>
            <a:p>
              <a:pPr algn="ctr">
                <a:lnSpc>
                  <a:spcPts val="2639"/>
                </a:lnSpc>
              </a:pPr>
              <a:r>
                <a:rPr lang="en-US" sz="2199" spc="20">
                  <a:solidFill>
                    <a:srgbClr val="FFFFFF"/>
                  </a:solidFill>
                  <a:latin typeface="Arial"/>
                  <a:ea typeface="Arial"/>
                  <a:cs typeface="Arial"/>
                  <a:sym typeface="Arial"/>
                </a:rPr>
                <a:t>In 2023, the UK took in </a:t>
              </a:r>
              <a:r>
                <a:rPr lang="en-US" sz="2199" b="1" spc="20">
                  <a:solidFill>
                    <a:srgbClr val="FFFFFF"/>
                  </a:solidFill>
                  <a:latin typeface="Arial Bold"/>
                  <a:ea typeface="Arial Bold"/>
                  <a:cs typeface="Arial Bold"/>
                  <a:sym typeface="Arial Bold"/>
                </a:rPr>
                <a:t>0.7%</a:t>
              </a:r>
              <a:r>
                <a:rPr lang="en-US" sz="2199" spc="20">
                  <a:solidFill>
                    <a:srgbClr val="FFFFFF"/>
                  </a:solidFill>
                  <a:latin typeface="Arial"/>
                  <a:ea typeface="Arial"/>
                  <a:cs typeface="Arial"/>
                  <a:sym typeface="Arial"/>
                </a:rPr>
                <a:t> of the overall population and has housed</a:t>
              </a:r>
              <a:r>
                <a:rPr lang="en-US" sz="2199" b="1" spc="20">
                  <a:solidFill>
                    <a:srgbClr val="FFFFFF"/>
                  </a:solidFill>
                  <a:latin typeface="Arial Bold"/>
                  <a:ea typeface="Arial Bold"/>
                  <a:cs typeface="Arial Bold"/>
                  <a:sym typeface="Arial Bold"/>
                </a:rPr>
                <a:t> less than 1% of the global refugee population</a:t>
              </a:r>
              <a:r>
                <a:rPr lang="en-US" sz="2199" spc="20">
                  <a:solidFill>
                    <a:srgbClr val="FFFFFF"/>
                  </a:solidFill>
                  <a:latin typeface="Arial"/>
                  <a:ea typeface="Arial"/>
                  <a:cs typeface="Arial"/>
                  <a:sym typeface="Arial"/>
                </a:rPr>
                <a:t>. </a:t>
              </a:r>
              <a:r>
                <a:rPr lang="en-US" sz="2199" b="1" spc="20">
                  <a:solidFill>
                    <a:srgbClr val="FFFFFF"/>
                  </a:solidFill>
                  <a:latin typeface="Arial Bold"/>
                  <a:ea typeface="Arial Bold"/>
                  <a:cs typeface="Arial Bold"/>
                  <a:sym typeface="Arial Bold"/>
                </a:rPr>
                <a:t>70%</a:t>
              </a:r>
              <a:r>
                <a:rPr lang="en-US" sz="2199" spc="20">
                  <a:solidFill>
                    <a:srgbClr val="FFFFFF"/>
                  </a:solidFill>
                  <a:latin typeface="Arial"/>
                  <a:ea typeface="Arial"/>
                  <a:cs typeface="Arial"/>
                  <a:sym typeface="Arial"/>
                </a:rPr>
                <a:t> of refugees are living in their </a:t>
              </a:r>
              <a:r>
                <a:rPr lang="en-US" sz="2199" b="1" spc="20">
                  <a:solidFill>
                    <a:srgbClr val="FFFFFF"/>
                  </a:solidFill>
                  <a:latin typeface="Arial Bold"/>
                  <a:ea typeface="Arial Bold"/>
                  <a:cs typeface="Arial Bold"/>
                  <a:sym typeface="Arial Bold"/>
                </a:rPr>
                <a:t>neighbouring countries,</a:t>
              </a:r>
              <a:r>
                <a:rPr lang="en-US" sz="2199" spc="20">
                  <a:solidFill>
                    <a:srgbClr val="FFFFFF"/>
                  </a:solidFill>
                  <a:latin typeface="Arial"/>
                  <a:ea typeface="Arial"/>
                  <a:cs typeface="Arial"/>
                  <a:sym typeface="Arial"/>
                </a:rPr>
                <a:t> and other European states like Germany take in many more refugees than the UK. </a:t>
              </a:r>
            </a:p>
          </p:txBody>
        </p:sp>
      </p:grpSp>
      <p:sp>
        <p:nvSpPr>
          <p:cNvPr id="34" name="Freeform 34"/>
          <p:cNvSpPr/>
          <p:nvPr/>
        </p:nvSpPr>
        <p:spPr>
          <a:xfrm>
            <a:off x="16992845" y="759507"/>
            <a:ext cx="1111254" cy="1058469"/>
          </a:xfrm>
          <a:custGeom>
            <a:avLst/>
            <a:gdLst/>
            <a:ahLst/>
            <a:cxnLst/>
            <a:rect l="l" t="t" r="r" b="b"/>
            <a:pathLst>
              <a:path w="1111254" h="1058469">
                <a:moveTo>
                  <a:pt x="0" y="0"/>
                </a:moveTo>
                <a:lnTo>
                  <a:pt x="1111254" y="0"/>
                </a:lnTo>
                <a:lnTo>
                  <a:pt x="1111254" y="1058469"/>
                </a:lnTo>
                <a:lnTo>
                  <a:pt x="0" y="1058469"/>
                </a:lnTo>
                <a:lnTo>
                  <a:pt x="0" y="0"/>
                </a:lnTo>
                <a:close/>
              </a:path>
            </a:pathLst>
          </a:custGeom>
          <a:blipFill>
            <a:blip r:embed="rId7"/>
            <a:stretch>
              <a:fillRect/>
            </a:stretch>
          </a:blipFill>
        </p:spPr>
        <p:txBody>
          <a:bodyPr/>
          <a:lstStyle/>
          <a:p>
            <a:endParaRPr lang="en-GB"/>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sp>
        <p:nvSpPr>
          <p:cNvPr id="2" name="Freeform 2" descr="Net migration totals - graph"/>
          <p:cNvSpPr/>
          <p:nvPr/>
        </p:nvSpPr>
        <p:spPr>
          <a:xfrm>
            <a:off x="1831181" y="845507"/>
            <a:ext cx="14625638" cy="8595987"/>
          </a:xfrm>
          <a:custGeom>
            <a:avLst/>
            <a:gdLst/>
            <a:ahLst/>
            <a:cxnLst/>
            <a:rect l="l" t="t" r="r" b="b"/>
            <a:pathLst>
              <a:path w="14625638" h="8595987">
                <a:moveTo>
                  <a:pt x="0" y="0"/>
                </a:moveTo>
                <a:lnTo>
                  <a:pt x="14625638" y="0"/>
                </a:lnTo>
                <a:lnTo>
                  <a:pt x="14625638" y="8595987"/>
                </a:lnTo>
                <a:lnTo>
                  <a:pt x="0" y="8595987"/>
                </a:lnTo>
                <a:lnTo>
                  <a:pt x="0" y="0"/>
                </a:lnTo>
                <a:close/>
              </a:path>
            </a:pathLst>
          </a:custGeom>
          <a:blipFill>
            <a:blip r:embed="rId3"/>
            <a:stretch>
              <a:fillRect t="-19671" r="-7"/>
            </a:stretch>
          </a:blipFill>
        </p:spPr>
        <p:txBody>
          <a:bodyPr/>
          <a:lstStyle/>
          <a:p>
            <a:endParaRPr lang="en-GB"/>
          </a:p>
        </p:txBody>
      </p:sp>
      <p:sp>
        <p:nvSpPr>
          <p:cNvPr id="3" name="TextBox 3"/>
          <p:cNvSpPr txBox="1"/>
          <p:nvPr/>
        </p:nvSpPr>
        <p:spPr>
          <a:xfrm>
            <a:off x="153825" y="9720271"/>
            <a:ext cx="2314479"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8</a:t>
            </a:r>
          </a:p>
        </p:txBody>
      </p:sp>
      <p:sp>
        <p:nvSpPr>
          <p:cNvPr id="4" name="TextBox 4"/>
          <p:cNvSpPr txBox="1"/>
          <p:nvPr/>
        </p:nvSpPr>
        <p:spPr>
          <a:xfrm>
            <a:off x="153825" y="157802"/>
            <a:ext cx="7802233" cy="344805"/>
          </a:xfrm>
          <a:prstGeom prst="rect">
            <a:avLst/>
          </a:prstGeom>
        </p:spPr>
        <p:txBody>
          <a:bodyPr lIns="0" tIns="0" rIns="0" bIns="0" rtlCol="0" anchor="t">
            <a:spAutoFit/>
          </a:bodyPr>
          <a:lstStyle/>
          <a:p>
            <a:pPr algn="just">
              <a:lnSpc>
                <a:spcPts val="2520"/>
              </a:lnSpc>
              <a:spcBef>
                <a:spcPct val="0"/>
              </a:spcBef>
            </a:pPr>
            <a:r>
              <a:rPr lang="en-US" sz="1800" b="1">
                <a:solidFill>
                  <a:srgbClr val="000000"/>
                </a:solidFill>
                <a:latin typeface="Arial Bold"/>
                <a:ea typeface="Arial Bold"/>
                <a:cs typeface="Arial Bold"/>
                <a:sym typeface="Arial Bold"/>
              </a:rPr>
              <a:t>Take 10 Activity Choice 2 – Media Fact-checker</a:t>
            </a:r>
          </a:p>
        </p:txBody>
      </p:sp>
      <p:sp>
        <p:nvSpPr>
          <p:cNvPr id="5" name="Freeform 5"/>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4"/>
            <a:stretch>
              <a:fillRect b="-714"/>
            </a:stretch>
          </a:blipFill>
        </p:spPr>
        <p:txBody>
          <a:bodyPr/>
          <a:lstStyle/>
          <a:p>
            <a:endParaRPr lang="en-GB"/>
          </a:p>
        </p:txBody>
      </p:sp>
      <p:sp>
        <p:nvSpPr>
          <p:cNvPr id="6" name="Freeform 6"/>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3F8"/>
        </a:solidFill>
        <a:effectLst/>
      </p:bgPr>
    </p:bg>
    <p:spTree>
      <p:nvGrpSpPr>
        <p:cNvPr id="1" name=""/>
        <p:cNvGrpSpPr/>
        <p:nvPr/>
      </p:nvGrpSpPr>
      <p:grpSpPr>
        <a:xfrm>
          <a:off x="0" y="0"/>
          <a:ext cx="0" cy="0"/>
          <a:chOff x="0" y="0"/>
          <a:chExt cx="0" cy="0"/>
        </a:xfrm>
      </p:grpSpPr>
      <p:grpSp>
        <p:nvGrpSpPr>
          <p:cNvPr id="2" name="Group 2"/>
          <p:cNvGrpSpPr/>
          <p:nvPr/>
        </p:nvGrpSpPr>
        <p:grpSpPr>
          <a:xfrm>
            <a:off x="767839" y="1237948"/>
            <a:ext cx="10002379" cy="1089367"/>
            <a:chOff x="0" y="0"/>
            <a:chExt cx="13336506" cy="1452489"/>
          </a:xfrm>
        </p:grpSpPr>
        <p:sp>
          <p:nvSpPr>
            <p:cNvPr id="3" name="Freeform 3"/>
            <p:cNvSpPr/>
            <p:nvPr/>
          </p:nvSpPr>
          <p:spPr>
            <a:xfrm>
              <a:off x="0" y="0"/>
              <a:ext cx="13336505" cy="1452489"/>
            </a:xfrm>
            <a:custGeom>
              <a:avLst/>
              <a:gdLst/>
              <a:ahLst/>
              <a:cxnLst/>
              <a:rect l="l" t="t" r="r" b="b"/>
              <a:pathLst>
                <a:path w="13336505" h="1452489">
                  <a:moveTo>
                    <a:pt x="0" y="0"/>
                  </a:moveTo>
                  <a:lnTo>
                    <a:pt x="13336505" y="0"/>
                  </a:lnTo>
                  <a:lnTo>
                    <a:pt x="13336505" y="1452489"/>
                  </a:lnTo>
                  <a:lnTo>
                    <a:pt x="0" y="1452489"/>
                  </a:lnTo>
                  <a:close/>
                </a:path>
              </a:pathLst>
            </a:custGeom>
            <a:solidFill>
              <a:srgbClr val="000000">
                <a:alpha val="0"/>
              </a:srgbClr>
            </a:solidFill>
          </p:spPr>
          <p:txBody>
            <a:bodyPr/>
            <a:lstStyle/>
            <a:p>
              <a:endParaRPr lang="en-GB"/>
            </a:p>
          </p:txBody>
        </p:sp>
        <p:sp>
          <p:nvSpPr>
            <p:cNvPr id="4" name="TextBox 4"/>
            <p:cNvSpPr txBox="1"/>
            <p:nvPr/>
          </p:nvSpPr>
          <p:spPr>
            <a:xfrm>
              <a:off x="0" y="-47625"/>
              <a:ext cx="13336506" cy="1500114"/>
            </a:xfrm>
            <a:prstGeom prst="rect">
              <a:avLst/>
            </a:prstGeom>
          </p:spPr>
          <p:txBody>
            <a:bodyPr lIns="0" tIns="0" rIns="0" bIns="0" rtlCol="0" anchor="b"/>
            <a:lstStyle/>
            <a:p>
              <a:pPr algn="l">
                <a:lnSpc>
                  <a:spcPts val="5615"/>
                </a:lnSpc>
              </a:pPr>
              <a:r>
                <a:rPr lang="en-US" sz="5199" b="1" spc="-31">
                  <a:solidFill>
                    <a:srgbClr val="000000"/>
                  </a:solidFill>
                  <a:latin typeface="Arial Bold"/>
                  <a:ea typeface="Arial Bold"/>
                  <a:cs typeface="Arial Bold"/>
                  <a:sym typeface="Arial Bold"/>
                </a:rPr>
                <a:t>Is immigration good for the UK?</a:t>
              </a:r>
            </a:p>
          </p:txBody>
        </p:sp>
      </p:grpSp>
      <p:grpSp>
        <p:nvGrpSpPr>
          <p:cNvPr id="5" name="Group 5"/>
          <p:cNvGrpSpPr/>
          <p:nvPr/>
        </p:nvGrpSpPr>
        <p:grpSpPr>
          <a:xfrm>
            <a:off x="432630" y="3018028"/>
            <a:ext cx="9047108" cy="4860544"/>
            <a:chOff x="0" y="0"/>
            <a:chExt cx="12062811" cy="6480725"/>
          </a:xfrm>
        </p:grpSpPr>
        <p:sp>
          <p:nvSpPr>
            <p:cNvPr id="6" name="Freeform 6"/>
            <p:cNvSpPr/>
            <p:nvPr/>
          </p:nvSpPr>
          <p:spPr>
            <a:xfrm>
              <a:off x="0" y="0"/>
              <a:ext cx="12062811" cy="6480725"/>
            </a:xfrm>
            <a:custGeom>
              <a:avLst/>
              <a:gdLst/>
              <a:ahLst/>
              <a:cxnLst/>
              <a:rect l="l" t="t" r="r" b="b"/>
              <a:pathLst>
                <a:path w="12062811" h="6480725">
                  <a:moveTo>
                    <a:pt x="0" y="0"/>
                  </a:moveTo>
                  <a:lnTo>
                    <a:pt x="12062811" y="0"/>
                  </a:lnTo>
                  <a:lnTo>
                    <a:pt x="12062811" y="6480725"/>
                  </a:lnTo>
                  <a:lnTo>
                    <a:pt x="0" y="6480725"/>
                  </a:lnTo>
                  <a:close/>
                </a:path>
              </a:pathLst>
            </a:custGeom>
            <a:solidFill>
              <a:srgbClr val="000000">
                <a:alpha val="0"/>
              </a:srgbClr>
            </a:solidFill>
          </p:spPr>
          <p:txBody>
            <a:bodyPr/>
            <a:lstStyle/>
            <a:p>
              <a:endParaRPr lang="en-GB"/>
            </a:p>
          </p:txBody>
        </p:sp>
        <p:sp>
          <p:nvSpPr>
            <p:cNvPr id="7" name="TextBox 7"/>
            <p:cNvSpPr txBox="1"/>
            <p:nvPr/>
          </p:nvSpPr>
          <p:spPr>
            <a:xfrm>
              <a:off x="0" y="-161925"/>
              <a:ext cx="12062811" cy="6642650"/>
            </a:xfrm>
            <a:prstGeom prst="rect">
              <a:avLst/>
            </a:prstGeom>
          </p:spPr>
          <p:txBody>
            <a:bodyPr lIns="0" tIns="0" rIns="0" bIns="0" rtlCol="0" anchor="t"/>
            <a:lstStyle/>
            <a:p>
              <a:pPr marL="690881" lvl="1" indent="-345440" algn="l">
                <a:lnSpc>
                  <a:spcPts val="4800"/>
                </a:lnSpc>
                <a:buFont typeface="Arial"/>
                <a:buChar char="•"/>
              </a:pPr>
              <a:r>
                <a:rPr lang="en-US" sz="3200" spc="29">
                  <a:solidFill>
                    <a:srgbClr val="000000"/>
                  </a:solidFill>
                  <a:latin typeface="Arial"/>
                  <a:ea typeface="Arial"/>
                  <a:cs typeface="Arial"/>
                  <a:sym typeface="Arial"/>
                </a:rPr>
                <a:t>What are the benefits and challenges of immigration?</a:t>
              </a:r>
            </a:p>
            <a:p>
              <a:pPr marL="690881" lvl="1" indent="-345440" algn="l">
                <a:lnSpc>
                  <a:spcPts val="4800"/>
                </a:lnSpc>
                <a:buFont typeface="Arial"/>
                <a:buChar char="•"/>
              </a:pPr>
              <a:r>
                <a:rPr lang="en-US" sz="3200" spc="29">
                  <a:solidFill>
                    <a:srgbClr val="000000"/>
                  </a:solidFill>
                  <a:latin typeface="Arial"/>
                  <a:ea typeface="Arial"/>
                  <a:cs typeface="Arial"/>
                  <a:sym typeface="Arial"/>
                </a:rPr>
                <a:t>What is the economic impact of immigration?</a:t>
              </a:r>
            </a:p>
            <a:p>
              <a:pPr marL="690881" lvl="1" indent="-345440" algn="l">
                <a:lnSpc>
                  <a:spcPts val="4800"/>
                </a:lnSpc>
                <a:buFont typeface="Arial"/>
                <a:buChar char="•"/>
              </a:pPr>
              <a:r>
                <a:rPr lang="en-US" sz="3200" spc="29">
                  <a:solidFill>
                    <a:srgbClr val="000000"/>
                  </a:solidFill>
                  <a:latin typeface="Arial"/>
                  <a:ea typeface="Arial"/>
                  <a:cs typeface="Arial"/>
                  <a:sym typeface="Arial"/>
                </a:rPr>
                <a:t>What is the difference between a naturalised British Citizen and someone born in the UK?</a:t>
              </a:r>
            </a:p>
            <a:p>
              <a:pPr marL="690881" lvl="1" indent="-345440" algn="l">
                <a:lnSpc>
                  <a:spcPts val="4800"/>
                </a:lnSpc>
                <a:buFont typeface="Arial"/>
                <a:buChar char="•"/>
              </a:pPr>
              <a:r>
                <a:rPr lang="en-US" sz="3200" spc="29">
                  <a:solidFill>
                    <a:srgbClr val="000000"/>
                  </a:solidFill>
                  <a:latin typeface="Arial"/>
                  <a:ea typeface="Arial"/>
                  <a:cs typeface="Arial"/>
                  <a:sym typeface="Arial"/>
                </a:rPr>
                <a:t>Do you think that people should be treated differently depending on where they migrated from?</a:t>
              </a:r>
            </a:p>
          </p:txBody>
        </p:sp>
      </p:grpSp>
      <p:sp>
        <p:nvSpPr>
          <p:cNvPr id="8" name="Freeform 8"/>
          <p:cNvSpPr/>
          <p:nvPr/>
        </p:nvSpPr>
        <p:spPr>
          <a:xfrm>
            <a:off x="9615264" y="2327315"/>
            <a:ext cx="7644036" cy="5733027"/>
          </a:xfrm>
          <a:custGeom>
            <a:avLst/>
            <a:gdLst/>
            <a:ahLst/>
            <a:cxnLst/>
            <a:rect l="l" t="t" r="r" b="b"/>
            <a:pathLst>
              <a:path w="7644036" h="5733027">
                <a:moveTo>
                  <a:pt x="0" y="0"/>
                </a:moveTo>
                <a:lnTo>
                  <a:pt x="7644036" y="0"/>
                </a:lnTo>
                <a:lnTo>
                  <a:pt x="7644036" y="5733027"/>
                </a:lnTo>
                <a:lnTo>
                  <a:pt x="0" y="5733027"/>
                </a:lnTo>
                <a:lnTo>
                  <a:pt x="0" y="0"/>
                </a:lnTo>
                <a:close/>
              </a:path>
            </a:pathLst>
          </a:custGeom>
          <a:blipFill>
            <a:blip r:embed="rId3"/>
            <a:stretch>
              <a:fillRect/>
            </a:stretch>
          </a:blipFill>
        </p:spPr>
        <p:txBody>
          <a:bodyPr/>
          <a:lstStyle/>
          <a:p>
            <a:endParaRPr lang="en-GB"/>
          </a:p>
        </p:txBody>
      </p:sp>
      <p:sp>
        <p:nvSpPr>
          <p:cNvPr id="9" name="TextBox 9"/>
          <p:cNvSpPr txBox="1"/>
          <p:nvPr/>
        </p:nvSpPr>
        <p:spPr>
          <a:xfrm>
            <a:off x="153825" y="9720271"/>
            <a:ext cx="2314479" cy="302260"/>
          </a:xfrm>
          <a:prstGeom prst="rect">
            <a:avLst/>
          </a:prstGeom>
        </p:spPr>
        <p:txBody>
          <a:bodyPr lIns="0" tIns="0" rIns="0" bIns="0" rtlCol="0" anchor="t">
            <a:spAutoFit/>
          </a:bodyPr>
          <a:lstStyle/>
          <a:p>
            <a:pPr algn="l">
              <a:lnSpc>
                <a:spcPts val="2240"/>
              </a:lnSpc>
              <a:spcBef>
                <a:spcPct val="0"/>
              </a:spcBef>
            </a:pPr>
            <a:r>
              <a:rPr lang="en-US" sz="1600">
                <a:solidFill>
                  <a:srgbClr val="000000"/>
                </a:solidFill>
                <a:latin typeface="Arial"/>
                <a:ea typeface="Arial"/>
                <a:cs typeface="Arial"/>
                <a:sym typeface="Arial"/>
              </a:rPr>
              <a:t>UK Immigration / Slide 9</a:t>
            </a:r>
          </a:p>
        </p:txBody>
      </p:sp>
      <p:sp>
        <p:nvSpPr>
          <p:cNvPr id="10" name="Freeform 10"/>
          <p:cNvSpPr/>
          <p:nvPr/>
        </p:nvSpPr>
        <p:spPr>
          <a:xfrm>
            <a:off x="7745774" y="9611508"/>
            <a:ext cx="3219997" cy="586460"/>
          </a:xfrm>
          <a:custGeom>
            <a:avLst/>
            <a:gdLst/>
            <a:ahLst/>
            <a:cxnLst/>
            <a:rect l="l" t="t" r="r" b="b"/>
            <a:pathLst>
              <a:path w="3219997" h="586460">
                <a:moveTo>
                  <a:pt x="0" y="0"/>
                </a:moveTo>
                <a:lnTo>
                  <a:pt x="3219997" y="0"/>
                </a:lnTo>
                <a:lnTo>
                  <a:pt x="3219997" y="586460"/>
                </a:lnTo>
                <a:lnTo>
                  <a:pt x="0" y="586460"/>
                </a:lnTo>
                <a:lnTo>
                  <a:pt x="0" y="0"/>
                </a:lnTo>
                <a:close/>
              </a:path>
            </a:pathLst>
          </a:custGeom>
          <a:blipFill>
            <a:blip r:embed="rId4"/>
            <a:stretch>
              <a:fillRect b="-714"/>
            </a:stretch>
          </a:blipFill>
        </p:spPr>
        <p:txBody>
          <a:bodyPr/>
          <a:lstStyle/>
          <a:p>
            <a:endParaRPr lang="en-GB"/>
          </a:p>
        </p:txBody>
      </p:sp>
      <p:sp>
        <p:nvSpPr>
          <p:cNvPr id="11" name="Freeform 11"/>
          <p:cNvSpPr/>
          <p:nvPr/>
        </p:nvSpPr>
        <p:spPr>
          <a:xfrm>
            <a:off x="7322228" y="9692965"/>
            <a:ext cx="423546" cy="423546"/>
          </a:xfrm>
          <a:custGeom>
            <a:avLst/>
            <a:gdLst/>
            <a:ahLst/>
            <a:cxnLst/>
            <a:rect l="l" t="t" r="r" b="b"/>
            <a:pathLst>
              <a:path w="423546" h="423546">
                <a:moveTo>
                  <a:pt x="0" y="0"/>
                </a:moveTo>
                <a:lnTo>
                  <a:pt x="423546" y="0"/>
                </a:lnTo>
                <a:lnTo>
                  <a:pt x="423546" y="423546"/>
                </a:lnTo>
                <a:lnTo>
                  <a:pt x="0" y="42354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2" name="TextBox 12"/>
          <p:cNvSpPr txBox="1"/>
          <p:nvPr/>
        </p:nvSpPr>
        <p:spPr>
          <a:xfrm>
            <a:off x="153825" y="170733"/>
            <a:ext cx="7802233" cy="344805"/>
          </a:xfrm>
          <a:prstGeom prst="rect">
            <a:avLst/>
          </a:prstGeom>
        </p:spPr>
        <p:txBody>
          <a:bodyPr lIns="0" tIns="0" rIns="0" bIns="0" rtlCol="0" anchor="t">
            <a:spAutoFit/>
          </a:bodyPr>
          <a:lstStyle/>
          <a:p>
            <a:pPr algn="just">
              <a:lnSpc>
                <a:spcPts val="2520"/>
              </a:lnSpc>
              <a:spcBef>
                <a:spcPct val="0"/>
              </a:spcBef>
            </a:pPr>
            <a:r>
              <a:rPr lang="en-US" sz="1800" b="1">
                <a:solidFill>
                  <a:srgbClr val="000000"/>
                </a:solidFill>
                <a:latin typeface="Arial Bold"/>
                <a:ea typeface="Arial Bold"/>
                <a:cs typeface="Arial Bold"/>
                <a:sym typeface="Arial Bold"/>
              </a:rPr>
              <a:t>Take 20 Activity Choice 1 – Is Immigration good for the UK?</a:t>
            </a:r>
          </a:p>
        </p:txBody>
      </p:sp>
      <p:sp>
        <p:nvSpPr>
          <p:cNvPr id="13" name="Freeform 13"/>
          <p:cNvSpPr/>
          <p:nvPr/>
        </p:nvSpPr>
        <p:spPr>
          <a:xfrm>
            <a:off x="16293801" y="849617"/>
            <a:ext cx="1111254" cy="1058469"/>
          </a:xfrm>
          <a:custGeom>
            <a:avLst/>
            <a:gdLst/>
            <a:ahLst/>
            <a:cxnLst/>
            <a:rect l="l" t="t" r="r" b="b"/>
            <a:pathLst>
              <a:path w="1111254" h="1058469">
                <a:moveTo>
                  <a:pt x="0" y="0"/>
                </a:moveTo>
                <a:lnTo>
                  <a:pt x="1111254" y="0"/>
                </a:lnTo>
                <a:lnTo>
                  <a:pt x="1111254" y="1058469"/>
                </a:lnTo>
                <a:lnTo>
                  <a:pt x="0" y="1058469"/>
                </a:lnTo>
                <a:lnTo>
                  <a:pt x="0" y="0"/>
                </a:lnTo>
                <a:close/>
              </a:path>
            </a:pathLst>
          </a:custGeom>
          <a:blipFill>
            <a:blip r:embed="rId7"/>
            <a:stretch>
              <a:fillRect/>
            </a:stretch>
          </a:blipFill>
        </p:spPr>
        <p:txBody>
          <a:bodyPr/>
          <a:lstStyle/>
          <a:p>
            <a:endParaRPr lang="en-GB"/>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4082</Words>
  <Application>Microsoft Macintosh PowerPoint</Application>
  <PresentationFormat>Custom</PresentationFormat>
  <Paragraphs>412</Paragraphs>
  <Slides>30</Slides>
  <Notes>30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Arial Bold</vt:lpstr>
      <vt:lpstr>Calibri</vt:lpstr>
      <vt:lpstr>Arial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Citizenship: UK Immigration</dc:title>
  <cp:lastModifiedBy>Maddy Gray</cp:lastModifiedBy>
  <cp:revision>5</cp:revision>
  <dcterms:created xsi:type="dcterms:W3CDTF">2006-08-16T00:00:00Z</dcterms:created>
  <dcterms:modified xsi:type="dcterms:W3CDTF">2025-09-11T10:51:39Z</dcterms:modified>
  <dc:identifier>DAGeDstLrQ0</dc:identifier>
</cp:coreProperties>
</file>