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firstSlideNum="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10287000" cx="1828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7" roundtripDataSignature="AMtx7mh4BQpqxZk92Pmvlv0XcvTF/NfE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customschemas.google.com/relationships/presentationmetadata" Target="metadata"/><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4" name="Google Shape;94;p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1.7.2013</a:t>
            </a:r>
            <a:endParaRPr/>
          </a:p>
        </p:txBody>
      </p:sp>
      <p:sp>
        <p:nvSpPr>
          <p:cNvPr id="95" name="Google Shape;95;p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Safeguarding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pack looks at some current issues that can be emotive in society and can cause conflict of opinions. It's important to ensure the class adheres to the ground rules which should be shared at the beginning of the lesson and referred to as required. This is so discussion remains respectful and distanced. If you have any concerns about individual students please follow the safeguarding protocols in your setting. You may wish to advise the class you will be taking on a 'devil's advocate' role and you will be chairing debate which may challenge their personal values but this does not reflect your opinions.</a:t>
            </a:r>
            <a:endParaRPr/>
          </a:p>
          <a:p>
            <a:pPr indent="0" lvl="0" marL="0" rtl="0" algn="l">
              <a:spcBef>
                <a:spcPts val="0"/>
              </a:spcBef>
              <a:spcAft>
                <a:spcPts val="0"/>
              </a:spcAft>
              <a:buNone/>
            </a:pPr>
            <a:r>
              <a:rPr lang="en-US"/>
              <a:t>1</a:t>
            </a:r>
            <a:endParaRPr/>
          </a:p>
        </p:txBody>
      </p:sp>
      <p:sp>
        <p:nvSpPr>
          <p:cNvPr id="97" name="Google Shape;97;p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8" name="Google Shape;98;p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b="0" i="0" lang="en-US" sz="1200" u="none" cap="none" strike="noStrik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08" name="Google Shape;108;p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09" name="Google Shape;109;p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10 Activity Choice 1: Controversial current issues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Show PowerPoint Slide 2 and with a partner ask the class to list current issues they're aware of where there are opposing opinions in society. Take some feedback and make a class list. Ask the class when disagreements erupt between individuals who have opposing values in relation to topics on the list, where do these arguments play out? (E.g., social media, in the public arena).</a:t>
            </a:r>
            <a:endParaRPr/>
          </a:p>
          <a:p>
            <a:pPr indent="0" lvl="0" marL="0" rtl="0" algn="l">
              <a:spcBef>
                <a:spcPts val="0"/>
              </a:spcBef>
              <a:spcAft>
                <a:spcPts val="0"/>
              </a:spcAft>
              <a:buNone/>
            </a:pPr>
            <a:r>
              <a:rPr lang="en-US"/>
              <a:t>2</a:t>
            </a:r>
            <a:endParaRPr/>
          </a:p>
        </p:txBody>
      </p:sp>
      <p:sp>
        <p:nvSpPr>
          <p:cNvPr id="111" name="Google Shape;111;p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12" name="Google Shape;112;p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2" name="Google Shape;122;p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23" name="Google Shape;123;p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10 Activity Choice 2: What influences societal values?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students to look at the items on PowerPoint Slide 3 and in small groups choose the top 5 they feel have the most influence on a community's values. Take feedback from all the groups and make a list of everything that has been selected. Was there much difference between groups? Were there popular choices? What didn't make the list? If time allows you can then go on to rank the class list from most to least influential and discuss this in more detail.</a:t>
            </a:r>
            <a:endParaRPr/>
          </a:p>
          <a:p>
            <a:pPr indent="0" lvl="0" marL="0" rtl="0" algn="l">
              <a:spcBef>
                <a:spcPts val="0"/>
              </a:spcBef>
              <a:spcAft>
                <a:spcPts val="0"/>
              </a:spcAft>
              <a:buNone/>
            </a:pPr>
            <a:r>
              <a:rPr lang="en-US"/>
              <a:t>3</a:t>
            </a:r>
            <a:endParaRPr/>
          </a:p>
        </p:txBody>
      </p:sp>
      <p:sp>
        <p:nvSpPr>
          <p:cNvPr id="125" name="Google Shape;125;p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26" name="Google Shape;126;p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3" name="Google Shape;153;p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54" name="Google Shape;154;p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p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10 Activity Choice 3: Values and the Equality Act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Remind students about the Equality Act (2010) using PowerPoint Slide 4. Move on to PowerPoint Slide 5 which outlines some of the main criticisms of the Equality Act. Allow students to discuss this. Do they feel the law needs a re-vamp? How can conflicts be resolved where there are 'equal rights' on both sides of an argument?</a:t>
            </a:r>
            <a:endParaRPr/>
          </a:p>
          <a:p>
            <a:pPr indent="0" lvl="0" marL="0" rtl="0" algn="l">
              <a:spcBef>
                <a:spcPts val="0"/>
              </a:spcBef>
              <a:spcAft>
                <a:spcPts val="0"/>
              </a:spcAft>
              <a:buNone/>
            </a:pPr>
            <a:r>
              <a:rPr lang="en-US"/>
              <a:t>4</a:t>
            </a:r>
            <a:endParaRPr/>
          </a:p>
        </p:txBody>
      </p:sp>
      <p:sp>
        <p:nvSpPr>
          <p:cNvPr id="156" name="Google Shape;156;p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57" name="Google Shape;157;p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77" name="Google Shape;177;p7: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178" name="Google Shape;178;p7: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 name="Google Shape;179;p7: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20 Activity Choice 1: Community cohesion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Begin this task by sharing the definition of community cohesion from PowerPoint Slide 6 and briefly discuss. Do the students feel we have community cohesion 'sorted' locally, nationally and worldwide? Show the quadrant on PowerPoint Slide 7 and ask students to work in groups and complete their own version. Some things they discuss may appear in more than one quadrant. Take feedback and discuss what improvements could be made within a community to improve cohesion and reduce conflict, especially where there are deeply held beliefs on opposing sides?</a:t>
            </a:r>
            <a:endParaRPr/>
          </a:p>
          <a:p>
            <a:pPr indent="0" lvl="0" marL="0" rtl="0" algn="l">
              <a:spcBef>
                <a:spcPts val="0"/>
              </a:spcBef>
              <a:spcAft>
                <a:spcPts val="0"/>
              </a:spcAft>
              <a:buNone/>
            </a:pPr>
            <a:r>
              <a:rPr lang="en-US"/>
              <a:t>6</a:t>
            </a:r>
            <a:endParaRPr/>
          </a:p>
        </p:txBody>
      </p:sp>
      <p:sp>
        <p:nvSpPr>
          <p:cNvPr id="180" name="Google Shape;180;p7: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181" name="Google Shape;181;p7: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3" name="Google Shape;203;p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04" name="Google Shape;204;p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20 Activity Choice 2: Societal change- too fast or too slow?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Share the quote from the Dalai Lama from PowerPoint Slide 8 and discuss. The Dalai Lama is the spiritual leader of Tibet and a Buddhist Monk. Ask students if they can suggest examples that illustrate the quote. Take some feedback, then share the examples on PowerPoint Slides 9-12. Do the students consider these changes were fast or slow? Is there a delay between laws being passed and society accepting the change? Ask what might be the risk of societal change happening too quickly.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Share the discussion points on PowerPoint Slide 13. Use these to create a continuum activity where there is an imaginary line stretching across the classroom with either end representing agree/ disagree. Looking at each statement in turn from Slide 13, ask students to place themselves on the continuum as to how much they agree/disagree with each. Take feedback each time and discuss differences of opinion. Remember to reinforce the ground rules.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Conclude by asking students if they feel there are some aspects of society that require rapid change and how people can be encouraged rather than made to change? Do some changes require laws in order to be effective?</a:t>
            </a:r>
            <a:endParaRPr/>
          </a:p>
          <a:p>
            <a:pPr indent="0" lvl="0" marL="0" rtl="0" algn="l">
              <a:spcBef>
                <a:spcPts val="0"/>
              </a:spcBef>
              <a:spcAft>
                <a:spcPts val="0"/>
              </a:spcAft>
              <a:buNone/>
            </a:pPr>
            <a:r>
              <a:rPr lang="en-US"/>
              <a:t>8</a:t>
            </a:r>
            <a:endParaRPr/>
          </a:p>
        </p:txBody>
      </p:sp>
      <p:sp>
        <p:nvSpPr>
          <p:cNvPr id="206" name="Google Shape;206;p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07" name="Google Shape;207;p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1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1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38" name="Google Shape;238;p1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39" name="Google Shape;239;p1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p1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Some European countries have  legislation in place making abortion illegal or only available in very limited circumstances. These include Andorra, Malta, Lichtenstein, Poland </a:t>
            </a:r>
            <a:endParaRPr/>
          </a:p>
        </p:txBody>
      </p:sp>
      <p:sp>
        <p:nvSpPr>
          <p:cNvPr id="241" name="Google Shape;241;p1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42" name="Google Shape;242;p1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1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2" name="Google Shape;262;p1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63" name="Google Shape;263;p1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20 Activity Choice 3: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Microaggressions in society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is an alternative activity that sits well within this library pack. It is designed to take between 20 and 30 minutes and can be found on PowerPoint slides 14-27. All the teacher notes are under the slides.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activities are all distanced, however, there are opportunities for self-reflection and even more open personal discussion if you think this would work well in your group. You may wish to remind students of the ground rules.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Use slide 14 to introduce the first task. Give a few minutes for discussion and then take some feedback.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Definition:</a:t>
            </a:r>
            <a:endParaRPr/>
          </a:p>
          <a:p>
            <a:pPr indent="0" lvl="0" marL="0" rtl="0" algn="l">
              <a:spcBef>
                <a:spcPts val="0"/>
              </a:spcBef>
              <a:spcAft>
                <a:spcPts val="0"/>
              </a:spcAft>
              <a:buNone/>
            </a:pPr>
            <a:r>
              <a:rPr lang="en-US"/>
              <a:t>a comment or action that subtly and often unconsciously or unintentionally expresses a prejudiced attitude toward a member of a marginalised group (such as a racial minority).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Protected characteristics under the Equality Act 2010 could be used as examples, but microaggression will not be exclusive to this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The term microaggression was coined by psychiatrist Dr Chester M. Pierce and further developed by psychologist Dr. Derald Wing Sue in the 1970's.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(both working in USA)</a:t>
            </a:r>
            <a:endParaRPr/>
          </a:p>
          <a:p>
            <a:pPr indent="0" lvl="0" marL="0" rtl="0" algn="l">
              <a:spcBef>
                <a:spcPts val="0"/>
              </a:spcBef>
              <a:spcAft>
                <a:spcPts val="0"/>
              </a:spcAft>
              <a:buNone/>
            </a:pPr>
            <a:r>
              <a:rPr lang="en-US"/>
              <a:t> </a:t>
            </a:r>
            <a:endParaRPr/>
          </a:p>
        </p:txBody>
      </p:sp>
      <p:sp>
        <p:nvSpPr>
          <p:cNvPr id="265" name="Google Shape;265;p1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66" name="Google Shape;266;p1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5: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76" name="Google Shape;276;p15: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77" name="Google Shape;277;p15: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5: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Task students to work in pairs or small groups to suggest which individuals or groups may experience the types of comments on PowerPoint slides 15 and 16. Take some feedback as you discuss slides 17 and 18</a:t>
            </a:r>
            <a:endParaRPr/>
          </a:p>
          <a:p>
            <a:pPr indent="0" lvl="0" marL="0" rtl="0" algn="l">
              <a:spcBef>
                <a:spcPts val="0"/>
              </a:spcBef>
              <a:spcAft>
                <a:spcPts val="0"/>
              </a:spcAft>
              <a:buNone/>
            </a:pPr>
            <a:r>
              <a:rPr lang="en-US"/>
              <a:t>with the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Ask your group to reflect on whether or not they have experienced microaggressions. They do not have to share experiences.</a:t>
            </a:r>
            <a:endParaRPr/>
          </a:p>
        </p:txBody>
      </p:sp>
      <p:sp>
        <p:nvSpPr>
          <p:cNvPr id="279" name="Google Shape;279;p15: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80" name="Google Shape;280;p15: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1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3" name="Google Shape;293;p1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294" name="Google Shape;294;p1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p1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297" name="Google Shape;297;p1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7" name="Google Shape;307;p1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8:notes"/>
          <p:cNvSpPr txBox="1"/>
          <p:nvPr>
            <p:ph idx="1" type="body"/>
          </p:nvPr>
        </p:nvSpPr>
        <p:spPr>
          <a:xfrm>
            <a:off x="914400" y="3251200"/>
            <a:ext cx="7315200" cy="30813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8:notes"/>
          <p:cNvSpPr/>
          <p:nvPr>
            <p:ph idx="2" type="sldImg"/>
          </p:nvPr>
        </p:nvSpPr>
        <p:spPr>
          <a:xfrm>
            <a:off x="2857500" y="512763"/>
            <a:ext cx="3429000" cy="2567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20: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28" name="Google Shape;328;p20: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29" name="Google Shape;329;p20: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20: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Show PowerPoint slide 19 and challenge the group to suggest non-verbal forms of microaggression.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they need some help to get started share an example. E.g., A heterosexual couple are discussing buying a car and the salesperson only addresses the male.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When discussing a particular ethnic groups more focus and eye contact is made with an individual perceived to be from that group.</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Take some feedback and then move onto PowerPoint slide 20.</a:t>
            </a:r>
            <a:endParaRPr/>
          </a:p>
        </p:txBody>
      </p:sp>
      <p:sp>
        <p:nvSpPr>
          <p:cNvPr id="331" name="Google Shape;331;p20: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32" name="Google Shape;332;p20: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21: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43" name="Google Shape;343;p21: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44" name="Google Shape;344;p21: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5" name="Google Shape;345;p21: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Sometimes the term 'structural' racism or bullying is used in the media. This refers to often quite subtle lack of equality that exits at an institutional or even societal level. </a:t>
            </a:r>
            <a:endParaRPr/>
          </a:p>
        </p:txBody>
      </p:sp>
      <p:sp>
        <p:nvSpPr>
          <p:cNvPr id="346" name="Google Shape;346;p21: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47" name="Google Shape;347;p21: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2: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58" name="Google Shape;358;p22: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59" name="Google Shape;359;p22: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22: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Show PowerPoint slide 21 and give the class some time to discuss and make suggestions before moving onto slide 22.</a:t>
            </a:r>
            <a:endParaRPr/>
          </a:p>
        </p:txBody>
      </p:sp>
      <p:sp>
        <p:nvSpPr>
          <p:cNvPr id="361" name="Google Shape;361;p22: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62" name="Google Shape;362;p22: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23: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76" name="Google Shape;376;p23: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77" name="Google Shape;377;p23: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8" name="Google Shape;378;p23: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Have they come up with similar suggestions? Anything to add? Anything they disagree with?</a:t>
            </a:r>
            <a:endParaRPr/>
          </a:p>
        </p:txBody>
      </p:sp>
      <p:sp>
        <p:nvSpPr>
          <p:cNvPr id="379" name="Google Shape;379;p23: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0" name="Google Shape;380;p23: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4: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87" name="Google Shape;387;p24: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388" name="Google Shape;388;p24: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9" name="Google Shape;389;p24: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Show slide 23 and give some time for suggestions or if the class feels confident to feedback immediately, take suggestions, then move onto slide 24.</a:t>
            </a:r>
            <a:endParaRPr/>
          </a:p>
        </p:txBody>
      </p:sp>
      <p:sp>
        <p:nvSpPr>
          <p:cNvPr id="390" name="Google Shape;390;p24: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391" name="Google Shape;391;p24: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2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2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26: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29" name="Google Shape;429;p26: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30" name="Google Shape;430;p26: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26: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final task and focuses on thinking about the actions and practical solutions that can be implemented around microaggressions.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Give some time for the group to discuss, take feedback and then summarise with slides 26 and 27.</a:t>
            </a:r>
            <a:endParaRPr/>
          </a:p>
        </p:txBody>
      </p:sp>
      <p:sp>
        <p:nvSpPr>
          <p:cNvPr id="432" name="Google Shape;432;p26: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33" name="Google Shape;433;p26: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2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2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2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0" name="Google Shape;460;p2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461" name="Google Shape;461;p2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p2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Take 30 Activity Choice : Current issues- speed debates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activity gives class an opportunity to consider some of the issues in society that can promote polarised views. Students should debate so it's important to reinforce the ground rules throughout the task. There are 20 statements to move through on PowerPoint Slides 14-33 so students can only spend a minute on each. They should discuss each statement in groups.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Show each statement in turn, note that some are deliberately controversial and have been included as they are 'live societal issues'. The purpose of this activity is not to cause offence, but instead raise students' awareness of current issues and the challenges in society associated with balancing individual and collective rights alongside free speech. This should be explained to the students in advance. The statements are examples of opinions that some people in society might hold and are not representative of your school values or the values of Chameleon PDE.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At the end of the task ask students how they felt debating these issues? Was it easy in the time-limit? Were there differences of opinion? Do these topics have the potential to cause offence? You are not asking students to share their group discussions but reflect on how they found the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Explain the time-limit was imposed to 'simulate' social media. Platforms (TikTk, X, Instagram) have become places where personal values are aired, conflict is played out, and offence can be caused (sometimes this is illegal activity such as hate speech). Ask students how easy (or not) it would be to post something regretful when having an online disagreement with someone on social media about a controversial topic. Is the immediacy associated with social media a problem? Can they suggest actions someone could take to avoid getting into unnecessary online conflicts? When do they feel it's OK to say what you think online, and when is it not OK? Take some feedback to conclude the task.</a:t>
            </a:r>
            <a:endParaRPr/>
          </a:p>
          <a:p>
            <a:pPr indent="0" lvl="0" marL="0" rtl="0" algn="l">
              <a:spcBef>
                <a:spcPts val="0"/>
              </a:spcBef>
              <a:spcAft>
                <a:spcPts val="0"/>
              </a:spcAft>
              <a:buNone/>
            </a:pPr>
            <a:r>
              <a:rPr lang="en-US"/>
              <a:t>28</a:t>
            </a:r>
            <a:endParaRPr/>
          </a:p>
        </p:txBody>
      </p:sp>
      <p:sp>
        <p:nvSpPr>
          <p:cNvPr id="463" name="Google Shape;463;p2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464" name="Google Shape;464;p2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3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3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3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3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3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p3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1" name="Google Shape;501;p3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3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3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3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3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3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p3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3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3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p3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6" name="Google Shape;546;p3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39: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39: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4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4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4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2" name="Google Shape;572;p4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42: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42: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43: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1" name="Google Shape;591;p43: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44: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44: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45: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45: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p46: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7" name="Google Shape;617;p46: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47: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p47: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8: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5" name="Google Shape;635;p48: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49:notes"/>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44" name="Google Shape;644;p49:notes"/>
          <p:cNvSpPr txBox="1"/>
          <p:nvPr>
            <p:ph idx="10" type="dt"/>
          </p:nvPr>
        </p:nvSpPr>
        <p:spPr>
          <a:xfrm>
            <a:off x="5180013" y="0"/>
            <a:ext cx="3962400" cy="3429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1.7.2013</a:t>
            </a:r>
            <a:endParaRPr/>
          </a:p>
        </p:txBody>
      </p:sp>
      <p:sp>
        <p:nvSpPr>
          <p:cNvPr id="645" name="Google Shape;645;p49:notes"/>
          <p:cNvSpPr/>
          <p:nvPr>
            <p:ph idx="3" type="sldImg"/>
          </p:nvPr>
        </p:nvSpPr>
        <p:spPr>
          <a:xfrm>
            <a:off x="2290763" y="512763"/>
            <a:ext cx="4562475" cy="2566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6" name="Google Shape;646;p49:notes"/>
          <p:cNvSpPr txBox="1"/>
          <p:nvPr>
            <p:ph idx="1" type="body"/>
          </p:nvPr>
        </p:nvSpPr>
        <p:spPr>
          <a:xfrm>
            <a:off x="914400" y="3251200"/>
            <a:ext cx="7315200" cy="3081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Challenge activity:</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What's important to you?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Choose a current issue that is important to you but can potentially cause conflict with others. Plan a speech/presentation to encourage people to come on board and support your point of view but without being confrontational. </a:t>
            </a:r>
            <a:endParaRPr/>
          </a:p>
        </p:txBody>
      </p:sp>
      <p:sp>
        <p:nvSpPr>
          <p:cNvPr id="647" name="Google Shape;647;p49:notes"/>
          <p:cNvSpPr txBox="1"/>
          <p:nvPr>
            <p:ph idx="11" type="ftr"/>
          </p:nvPr>
        </p:nvSpPr>
        <p:spPr>
          <a:xfrm>
            <a:off x="0" y="6502400"/>
            <a:ext cx="3962400" cy="341313"/>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None/>
            </a:pPr>
            <a:r>
              <a:t/>
            </a:r>
            <a:endParaRPr sz="1200">
              <a:solidFill>
                <a:schemeClr val="dk1"/>
              </a:solidFill>
              <a:latin typeface="Calibri"/>
              <a:ea typeface="Calibri"/>
              <a:cs typeface="Calibri"/>
              <a:sym typeface="Calibri"/>
            </a:endParaRPr>
          </a:p>
        </p:txBody>
      </p:sp>
      <p:sp>
        <p:nvSpPr>
          <p:cNvPr id="648" name="Google Shape;648;p49:notes"/>
          <p:cNvSpPr txBox="1"/>
          <p:nvPr>
            <p:ph idx="12" type="sldNum"/>
          </p:nvPr>
        </p:nvSpPr>
        <p:spPr>
          <a:xfrm>
            <a:off x="5180013" y="6502400"/>
            <a:ext cx="3962400" cy="341313"/>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rPr lang="en-US" sz="1200">
                <a:solidFill>
                  <a:schemeClr val="dk1"/>
                </a:solidFill>
                <a:latin typeface="Calibri"/>
                <a:ea typeface="Calibri"/>
                <a:cs typeface="Calibri"/>
                <a:sym typeface="Calibri"/>
              </a:rPr>
              <a:t>‹#›</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50: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50: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51:notes"/>
          <p:cNvSpPr txBox="1"/>
          <p:nvPr>
            <p:ph idx="1" type="body"/>
          </p:nvPr>
        </p:nvSpPr>
        <p:spPr>
          <a:xfrm>
            <a:off x="914400" y="3251200"/>
            <a:ext cx="7315200" cy="3081338"/>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51:notes"/>
          <p:cNvSpPr/>
          <p:nvPr>
            <p:ph idx="2" type="sldImg"/>
          </p:nvPr>
        </p:nvSpPr>
        <p:spPr>
          <a:xfrm>
            <a:off x="2857500" y="512763"/>
            <a:ext cx="3429000" cy="2566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
        <p:nvSpPr>
          <p:cNvPr id="17" name="Google Shape;17;p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5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 name="Google Shape;22;p5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3" name="Google Shape;23;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54"/>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4"/>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 name="Google Shape;29;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5"/>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5"/>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2" name="Shape 32"/>
        <p:cNvGrpSpPr/>
        <p:nvPr/>
      </p:nvGrpSpPr>
      <p:grpSpPr>
        <a:xfrm>
          <a:off x="0" y="0"/>
          <a:ext cx="0" cy="0"/>
          <a:chOff x="0" y="0"/>
          <a:chExt cx="0" cy="0"/>
        </a:xfrm>
      </p:grpSpPr>
      <p:sp>
        <p:nvSpPr>
          <p:cNvPr id="33" name="Google Shape;33;p5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5" name="Google Shape;35;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6"/>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6"/>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8" name="Shape 38"/>
        <p:cNvGrpSpPr/>
        <p:nvPr/>
      </p:nvGrpSpPr>
      <p:grpSpPr>
        <a:xfrm>
          <a:off x="0" y="0"/>
          <a:ext cx="0" cy="0"/>
          <a:chOff x="0" y="0"/>
          <a:chExt cx="0" cy="0"/>
        </a:xfrm>
      </p:grpSpPr>
      <p:sp>
        <p:nvSpPr>
          <p:cNvPr id="39" name="Google Shape;39;p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5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5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2" name="Google Shape;42;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7"/>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7"/>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5" name="Shape 45"/>
        <p:cNvGrpSpPr/>
        <p:nvPr/>
      </p:nvGrpSpPr>
      <p:grpSpPr>
        <a:xfrm>
          <a:off x="0" y="0"/>
          <a:ext cx="0" cy="0"/>
          <a:chOff x="0" y="0"/>
          <a:chExt cx="0" cy="0"/>
        </a:xfrm>
      </p:grpSpPr>
      <p:sp>
        <p:nvSpPr>
          <p:cNvPr id="46" name="Google Shape;46;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5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8" name="Google Shape;48;p5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9" name="Google Shape;49;p5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0" name="Google Shape;50;p5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1" name="Google Shape;51;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58"/>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8"/>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59"/>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9"/>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6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6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2" name="Google Shape;62;p6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3" name="Google Shape;63;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0"/>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60"/>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6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61"/>
          <p:cNvSpPr/>
          <p:nvPr>
            <p:ph idx="2" type="pic"/>
          </p:nvPr>
        </p:nvSpPr>
        <p:spPr>
          <a:xfrm>
            <a:off x="1792288" y="612775"/>
            <a:ext cx="5486400" cy="4114800"/>
          </a:xfrm>
          <a:prstGeom prst="rect">
            <a:avLst/>
          </a:prstGeom>
          <a:noFill/>
          <a:ln>
            <a:noFill/>
          </a:ln>
        </p:spPr>
      </p:sp>
      <p:sp>
        <p:nvSpPr>
          <p:cNvPr id="69" name="Google Shape;69;p6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0" name="Google Shape;70;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6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6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6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6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6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6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2" name="Google Shape;82;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6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6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1200" u="none" cap="none" strike="noStrike">
                <a:solidFill>
                  <a:srgbClr val="888888"/>
                </a:solidFill>
                <a:latin typeface="Calibri"/>
                <a:ea typeface="Calibri"/>
                <a:cs typeface="Calibri"/>
                <a:sym typeface="Calibri"/>
              </a:defRPr>
            </a:lvl1pPr>
            <a:lvl2pPr indent="0" lvl="1" marL="0" marR="0" rtl="0" algn="l">
              <a:spcBef>
                <a:spcPts val="0"/>
              </a:spcBef>
              <a:buNone/>
              <a:defRPr b="0" i="0" sz="1200" u="none" cap="none" strike="noStrike">
                <a:solidFill>
                  <a:srgbClr val="888888"/>
                </a:solidFill>
                <a:latin typeface="Calibri"/>
                <a:ea typeface="Calibri"/>
                <a:cs typeface="Calibri"/>
                <a:sym typeface="Calibri"/>
              </a:defRPr>
            </a:lvl2pPr>
            <a:lvl3pPr indent="0" lvl="2" marL="0" marR="0" rtl="0" algn="l">
              <a:spcBef>
                <a:spcPts val="0"/>
              </a:spcBef>
              <a:buNone/>
              <a:defRPr b="0" i="0" sz="1200" u="none" cap="none" strike="noStrike">
                <a:solidFill>
                  <a:srgbClr val="888888"/>
                </a:solidFill>
                <a:latin typeface="Calibri"/>
                <a:ea typeface="Calibri"/>
                <a:cs typeface="Calibri"/>
                <a:sym typeface="Calibri"/>
              </a:defRPr>
            </a:lvl3pPr>
            <a:lvl4pPr indent="0" lvl="3" marL="0" marR="0" rtl="0" algn="l">
              <a:spcBef>
                <a:spcPts val="0"/>
              </a:spcBef>
              <a:buNone/>
              <a:defRPr b="0" i="0" sz="1200" u="none" cap="none" strike="noStrike">
                <a:solidFill>
                  <a:srgbClr val="888888"/>
                </a:solidFill>
                <a:latin typeface="Calibri"/>
                <a:ea typeface="Calibri"/>
                <a:cs typeface="Calibri"/>
                <a:sym typeface="Calibri"/>
              </a:defRPr>
            </a:lvl4pPr>
            <a:lvl5pPr indent="0" lvl="4" marL="0" marR="0" rtl="0" algn="l">
              <a:spcBef>
                <a:spcPts val="0"/>
              </a:spcBef>
              <a:buNone/>
              <a:defRPr b="0" i="0" sz="1200" u="none" cap="none" strike="noStrike">
                <a:solidFill>
                  <a:srgbClr val="888888"/>
                </a:solidFill>
                <a:latin typeface="Calibri"/>
                <a:ea typeface="Calibri"/>
                <a:cs typeface="Calibri"/>
                <a:sym typeface="Calibri"/>
              </a:defRPr>
            </a:lvl5pPr>
            <a:lvl6pPr indent="0" lvl="5" marL="0" marR="0" rtl="0" algn="l">
              <a:spcBef>
                <a:spcPts val="0"/>
              </a:spcBef>
              <a:buNone/>
              <a:defRPr b="0" i="0" sz="1200" u="none" cap="none" strike="noStrike">
                <a:solidFill>
                  <a:srgbClr val="888888"/>
                </a:solidFill>
                <a:latin typeface="Calibri"/>
                <a:ea typeface="Calibri"/>
                <a:cs typeface="Calibri"/>
                <a:sym typeface="Calibri"/>
              </a:defRPr>
            </a:lvl6pPr>
            <a:lvl7pPr indent="0" lvl="6" marL="0" marR="0" rtl="0" algn="l">
              <a:spcBef>
                <a:spcPts val="0"/>
              </a:spcBef>
              <a:buNone/>
              <a:defRPr b="0" i="0" sz="1200" u="none" cap="none" strike="noStrike">
                <a:solidFill>
                  <a:srgbClr val="888888"/>
                </a:solidFill>
                <a:latin typeface="Calibri"/>
                <a:ea typeface="Calibri"/>
                <a:cs typeface="Calibri"/>
                <a:sym typeface="Calibri"/>
              </a:defRPr>
            </a:lvl7pPr>
            <a:lvl8pPr indent="0" lvl="7" marL="0" marR="0" rtl="0" algn="l">
              <a:spcBef>
                <a:spcPts val="0"/>
              </a:spcBef>
              <a:buNone/>
              <a:defRPr b="0" i="0" sz="1200" u="none" cap="none" strike="noStrike">
                <a:solidFill>
                  <a:srgbClr val="888888"/>
                </a:solidFill>
                <a:latin typeface="Calibri"/>
                <a:ea typeface="Calibri"/>
                <a:cs typeface="Calibri"/>
                <a:sym typeface="Calibri"/>
              </a:defRPr>
            </a:lvl8pPr>
            <a:lvl9pPr indent="0" lvl="8" marL="0" marR="0" rtl="0" algn="l">
              <a:spcBef>
                <a:spcPts val="0"/>
              </a:spcBef>
              <a:buNone/>
              <a:defRPr b="0" i="0" sz="1200" u="none" cap="none" strike="noStrike">
                <a:solidFill>
                  <a:srgbClr val="888888"/>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pic>
        <p:nvPicPr>
          <p:cNvPr id="15" name="Google Shape;15;p52"/>
          <p:cNvPicPr preferRelativeResize="0"/>
          <p:nvPr/>
        </p:nvPicPr>
        <p:blipFill rotWithShape="1">
          <a:blip r:embed="rId1">
            <a:alphaModFix/>
          </a:blip>
          <a:srcRect b="0" l="0" r="0" t="0"/>
          <a:stretch/>
        </p:blipFill>
        <p:spPr>
          <a:xfrm>
            <a:off x="5257800" y="9002861"/>
            <a:ext cx="7772400" cy="193010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jp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jp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9.jp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1.jp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8.png"/><Relationship Id="rId4" Type="http://schemas.openxmlformats.org/officeDocument/2006/relationships/image" Target="../media/image3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22.png"/><Relationship Id="rId5" Type="http://schemas.openxmlformats.org/officeDocument/2006/relationships/image" Target="../media/image14.png"/><Relationship Id="rId6" Type="http://schemas.openxmlformats.org/officeDocument/2006/relationships/image" Target="../media/image26.png"/><Relationship Id="rId7" Type="http://schemas.openxmlformats.org/officeDocument/2006/relationships/image" Target="../media/image24.jpg"/><Relationship Id="rId8"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7.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8.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2.jp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8.jp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9.jp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5.jp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2.jp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7.jp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1.jp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57.jp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53.jp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51.jp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5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46.jpg"/><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3.jp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54.jpg"/><Relationship Id="rId4" Type="http://schemas.openxmlformats.org/officeDocument/2006/relationships/image" Target="../media/image3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9.jpg"/><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5.jpg"/><Relationship Id="rId4" Type="http://schemas.openxmlformats.org/officeDocument/2006/relationships/image" Target="../media/image3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55.jpg"/><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8.jpg"/><Relationship Id="rId4"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56.jp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58.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s://www.citizensadvice.org.uk/" TargetMode="External"/><Relationship Id="rId4" Type="http://schemas.openxmlformats.org/officeDocument/2006/relationships/hyperlink" Target="https://www.citizensadvice.org.uk/" TargetMode="External"/><Relationship Id="rId5" Type="http://schemas.openxmlformats.org/officeDocument/2006/relationships/hyperlink" Target="https://www.citizensadvice.org.uk/" TargetMode="External"/><Relationship Id="rId6" Type="http://schemas.openxmlformats.org/officeDocument/2006/relationships/hyperlink" Target="https://www.citizensadvice.org.uk/" TargetMode="External"/><Relationship Id="rId7" Type="http://schemas.openxmlformats.org/officeDocument/2006/relationships/hyperlink" Target="https://www.citizensadvice.org.uk/" TargetMode="External"/><Relationship Id="rId8" Type="http://schemas.openxmlformats.org/officeDocument/2006/relationships/hyperlink" Target="https://www.citizensadvice.org.uk/"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90" name="Google Shape;90;p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91" name="Google Shape;91;p1"/>
          <p:cNvPicPr preferRelativeResize="0"/>
          <p:nvPr/>
        </p:nvPicPr>
        <p:blipFill rotWithShape="1">
          <a:blip r:embed="rId3">
            <a:alphaModFix/>
          </a:blip>
          <a:srcRect b="0" l="0" r="0" t="0"/>
          <a:stretch/>
        </p:blipFill>
        <p:spPr>
          <a:xfrm>
            <a:off x="1" y="21167"/>
            <a:ext cx="18321868" cy="1026583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99" name="Shape 99"/>
        <p:cNvGrpSpPr/>
        <p:nvPr/>
      </p:nvGrpSpPr>
      <p:grpSpPr>
        <a:xfrm>
          <a:off x="0" y="0"/>
          <a:ext cx="0" cy="0"/>
          <a:chOff x="0" y="0"/>
          <a:chExt cx="0" cy="0"/>
        </a:xfrm>
      </p:grpSpPr>
      <p:sp>
        <p:nvSpPr>
          <p:cNvPr id="100" name="Google Shape;100;p2"/>
          <p:cNvSpPr txBox="1"/>
          <p:nvPr/>
        </p:nvSpPr>
        <p:spPr>
          <a:xfrm>
            <a:off x="2319223" y="212036"/>
            <a:ext cx="12941913" cy="14065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8000" u="none" cap="none" strike="noStrike">
                <a:solidFill>
                  <a:srgbClr val="000000"/>
                </a:solidFill>
                <a:latin typeface="Arial"/>
                <a:ea typeface="Arial"/>
                <a:cs typeface="Arial"/>
                <a:sym typeface="Arial"/>
              </a:rPr>
              <a:t>Rules of Engagement</a:t>
            </a:r>
            <a:endParaRPr/>
          </a:p>
        </p:txBody>
      </p:sp>
      <p:sp>
        <p:nvSpPr>
          <p:cNvPr id="101" name="Google Shape;101;p2"/>
          <p:cNvSpPr txBox="1"/>
          <p:nvPr/>
        </p:nvSpPr>
        <p:spPr>
          <a:xfrm>
            <a:off x="1349350" y="2249329"/>
            <a:ext cx="15589301" cy="4812030"/>
          </a:xfrm>
          <a:prstGeom prst="rect">
            <a:avLst/>
          </a:prstGeom>
          <a:noFill/>
          <a:ln>
            <a:noFill/>
          </a:ln>
        </p:spPr>
        <p:txBody>
          <a:bodyPr anchorCtr="0" anchor="t" bIns="0" lIns="0" spcFirstLastPara="1" rIns="0" wrap="square" tIns="0">
            <a:spAutoFit/>
          </a:bodyPr>
          <a:lstStyle/>
          <a:p>
            <a:pPr indent="-284480" lvl="2" marL="853440" marR="0" rtl="0" algn="l">
              <a:lnSpc>
                <a:spcPct val="15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I have the right to share my opinion and be listened to</a:t>
            </a:r>
            <a:endParaRPr/>
          </a:p>
          <a:p>
            <a:pPr indent="-284480" lvl="2" marL="853440" marR="0" rtl="0" algn="l">
              <a:lnSpc>
                <a:spcPct val="150000"/>
              </a:lnSpc>
              <a:spcBef>
                <a:spcPts val="0"/>
              </a:spcBef>
              <a:spcAft>
                <a:spcPts val="0"/>
              </a:spcAft>
              <a:buClr>
                <a:srgbClr val="C6302C"/>
              </a:buClr>
              <a:buSzPts val="4200"/>
              <a:buFont typeface="Arial"/>
              <a:buChar char="⚬"/>
            </a:pPr>
            <a:r>
              <a:rPr b="0" i="0" lang="en-US" sz="4200" u="none" cap="none" strike="noStrike">
                <a:solidFill>
                  <a:srgbClr val="C6302C"/>
                </a:solidFill>
                <a:latin typeface="Arial"/>
                <a:ea typeface="Arial"/>
                <a:cs typeface="Arial"/>
                <a:sym typeface="Arial"/>
              </a:rPr>
              <a:t>I have the right to pass</a:t>
            </a:r>
            <a:endParaRPr/>
          </a:p>
          <a:p>
            <a:pPr indent="-284480" lvl="2" marL="853440" marR="0" rtl="0" algn="l">
              <a:lnSpc>
                <a:spcPct val="15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I have the right to be respected and valued</a:t>
            </a:r>
            <a:endParaRPr/>
          </a:p>
          <a:p>
            <a:pPr indent="-284480" lvl="2" marL="853440" marR="0" rtl="0" algn="l">
              <a:lnSpc>
                <a:spcPct val="156000"/>
              </a:lnSpc>
              <a:spcBef>
                <a:spcPts val="0"/>
              </a:spcBef>
              <a:spcAft>
                <a:spcPts val="0"/>
              </a:spcAft>
              <a:buClr>
                <a:srgbClr val="C6302C"/>
              </a:buClr>
              <a:buSzPts val="4200"/>
              <a:buFont typeface="Arial"/>
              <a:buChar char="⚬"/>
            </a:pPr>
            <a:r>
              <a:rPr b="0" i="0" lang="en-US" sz="4200" u="none" cap="none" strike="noStrike">
                <a:solidFill>
                  <a:srgbClr val="C6302C"/>
                </a:solidFill>
                <a:latin typeface="Arial"/>
                <a:ea typeface="Arial"/>
                <a:cs typeface="Arial"/>
                <a:sym typeface="Arial"/>
              </a:rPr>
              <a:t>I have the right to keep what I discuss confidential *</a:t>
            </a:r>
            <a:endParaRPr/>
          </a:p>
          <a:p>
            <a:pPr indent="-284480" lvl="2" marL="853440" marR="0" rtl="0" algn="l">
              <a:lnSpc>
                <a:spcPct val="15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I have the right to not feel judged</a:t>
            </a:r>
            <a:endParaRPr/>
          </a:p>
          <a:p>
            <a:pPr indent="-284480" lvl="2" marL="853440" marR="0" rtl="0" algn="l">
              <a:lnSpc>
                <a:spcPct val="150000"/>
              </a:lnSpc>
              <a:spcBef>
                <a:spcPts val="0"/>
              </a:spcBef>
              <a:spcAft>
                <a:spcPts val="0"/>
              </a:spcAft>
              <a:buClr>
                <a:srgbClr val="C6302C"/>
              </a:buClr>
              <a:buSzPts val="4200"/>
              <a:buFont typeface="Arial"/>
              <a:buChar char="⚬"/>
            </a:pPr>
            <a:r>
              <a:rPr b="0" i="0" lang="en-US" sz="4200" u="none" cap="none" strike="noStrike">
                <a:solidFill>
                  <a:srgbClr val="C6302C"/>
                </a:solidFill>
                <a:latin typeface="Arial"/>
                <a:ea typeface="Arial"/>
                <a:cs typeface="Arial"/>
                <a:sym typeface="Arial"/>
              </a:rPr>
              <a:t>I have the right to not answer personal questions</a:t>
            </a:r>
            <a:endParaRPr/>
          </a:p>
        </p:txBody>
      </p:sp>
      <p:sp>
        <p:nvSpPr>
          <p:cNvPr id="102" name="Google Shape;102;p2"/>
          <p:cNvSpPr/>
          <p:nvPr/>
        </p:nvSpPr>
        <p:spPr>
          <a:xfrm>
            <a:off x="1028700" y="420691"/>
            <a:ext cx="1639233" cy="1512199"/>
          </a:xfrm>
          <a:custGeom>
            <a:rect b="b" l="l" r="r" t="t"/>
            <a:pathLst>
              <a:path extrusionOk="0" h="1512199" w="1639233">
                <a:moveTo>
                  <a:pt x="0" y="0"/>
                </a:moveTo>
                <a:lnTo>
                  <a:pt x="1639233" y="0"/>
                </a:lnTo>
                <a:lnTo>
                  <a:pt x="1639233" y="1512198"/>
                </a:lnTo>
                <a:lnTo>
                  <a:pt x="0" y="1512198"/>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 name="Google Shape;103;p2"/>
          <p:cNvSpPr txBox="1"/>
          <p:nvPr/>
        </p:nvSpPr>
        <p:spPr>
          <a:xfrm>
            <a:off x="1349350" y="7739329"/>
            <a:ext cx="13399399" cy="64198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600">
                <a:solidFill>
                  <a:srgbClr val="000000"/>
                </a:solidFill>
                <a:latin typeface="Arial"/>
                <a:ea typeface="Arial"/>
                <a:cs typeface="Arial"/>
                <a:sym typeface="Arial"/>
              </a:rPr>
              <a:t>*unless what I say is causing concern and needs to be shared</a:t>
            </a:r>
            <a:endParaRPr/>
          </a:p>
        </p:txBody>
      </p:sp>
      <p:sp>
        <p:nvSpPr>
          <p:cNvPr id="104" name="Google Shape;104;p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105" name="Google Shape;105;p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113" name="Shape 113"/>
        <p:cNvGrpSpPr/>
        <p:nvPr/>
      </p:nvGrpSpPr>
      <p:grpSpPr>
        <a:xfrm>
          <a:off x="0" y="0"/>
          <a:ext cx="0" cy="0"/>
          <a:chOff x="0" y="0"/>
          <a:chExt cx="0" cy="0"/>
        </a:xfrm>
      </p:grpSpPr>
      <p:sp>
        <p:nvSpPr>
          <p:cNvPr id="114" name="Google Shape;114;p3"/>
          <p:cNvSpPr/>
          <p:nvPr/>
        </p:nvSpPr>
        <p:spPr>
          <a:xfrm>
            <a:off x="464630" y="1998307"/>
            <a:ext cx="5006340" cy="7259955"/>
          </a:xfrm>
          <a:custGeom>
            <a:rect b="b" l="l" r="r" t="t"/>
            <a:pathLst>
              <a:path extrusionOk="0" h="9679940" w="6675120">
                <a:moveTo>
                  <a:pt x="0" y="0"/>
                </a:moveTo>
                <a:lnTo>
                  <a:pt x="6675120" y="0"/>
                </a:lnTo>
                <a:lnTo>
                  <a:pt x="6675120" y="9679940"/>
                </a:lnTo>
                <a:lnTo>
                  <a:pt x="0" y="9679940"/>
                </a:lnTo>
                <a:lnTo>
                  <a:pt x="0" y="0"/>
                </a:lnTo>
                <a:close/>
              </a:path>
            </a:pathLst>
          </a:custGeom>
          <a:blipFill rotWithShape="1">
            <a:blip r:embed="rId3">
              <a:alphaModFix/>
            </a:blip>
            <a:stretch>
              <a:fillRect b="0" l="0" r="-4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5" name="Google Shape;115;p3"/>
          <p:cNvSpPr/>
          <p:nvPr/>
        </p:nvSpPr>
        <p:spPr>
          <a:xfrm>
            <a:off x="11824935" y="737368"/>
            <a:ext cx="6992969" cy="8812244"/>
          </a:xfrm>
          <a:custGeom>
            <a:rect b="b" l="l" r="r" t="t"/>
            <a:pathLst>
              <a:path extrusionOk="0" h="11749659" w="9323959">
                <a:moveTo>
                  <a:pt x="0" y="0"/>
                </a:moveTo>
                <a:lnTo>
                  <a:pt x="9323959" y="0"/>
                </a:lnTo>
                <a:lnTo>
                  <a:pt x="9323959" y="11749659"/>
                </a:lnTo>
                <a:lnTo>
                  <a:pt x="0" y="11749659"/>
                </a:lnTo>
                <a:lnTo>
                  <a:pt x="0" y="0"/>
                </a:lnTo>
                <a:close/>
              </a:path>
            </a:pathLst>
          </a:custGeom>
          <a:blipFill rotWithShape="1">
            <a:blip r:embed="rId4">
              <a:alphaModFix/>
            </a:blip>
            <a:stretch>
              <a:fillRect b="-84"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6" name="Google Shape;116;p3"/>
          <p:cNvSpPr txBox="1"/>
          <p:nvPr/>
        </p:nvSpPr>
        <p:spPr>
          <a:xfrm>
            <a:off x="6345285" y="2696737"/>
            <a:ext cx="5280755" cy="4230980"/>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lang="en-US" sz="4799">
                <a:solidFill>
                  <a:srgbClr val="000000"/>
                </a:solidFill>
                <a:latin typeface="Arial"/>
                <a:ea typeface="Arial"/>
                <a:cs typeface="Arial"/>
                <a:sym typeface="Arial"/>
              </a:rPr>
              <a:t>What current issues cause a conflict of opinions in society (communities)?</a:t>
            </a:r>
            <a:endParaRPr/>
          </a:p>
        </p:txBody>
      </p:sp>
      <p:sp>
        <p:nvSpPr>
          <p:cNvPr id="117" name="Google Shape;117;p3"/>
          <p:cNvSpPr txBox="1"/>
          <p:nvPr/>
        </p:nvSpPr>
        <p:spPr>
          <a:xfrm>
            <a:off x="13716000" y="264068"/>
            <a:ext cx="3371256"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10 Activity 1</a:t>
            </a:r>
            <a:endParaRPr/>
          </a:p>
        </p:txBody>
      </p:sp>
      <p:sp>
        <p:nvSpPr>
          <p:cNvPr id="118" name="Google Shape;118;p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119" name="Google Shape;119;p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127" name="Shape 127"/>
        <p:cNvGrpSpPr/>
        <p:nvPr/>
      </p:nvGrpSpPr>
      <p:grpSpPr>
        <a:xfrm>
          <a:off x="0" y="0"/>
          <a:ext cx="0" cy="0"/>
          <a:chOff x="0" y="0"/>
          <a:chExt cx="0" cy="0"/>
        </a:xfrm>
      </p:grpSpPr>
      <p:sp>
        <p:nvSpPr>
          <p:cNvPr id="128" name="Google Shape;128;p4"/>
          <p:cNvSpPr txBox="1"/>
          <p:nvPr/>
        </p:nvSpPr>
        <p:spPr>
          <a:xfrm>
            <a:off x="1396527" y="171012"/>
            <a:ext cx="15494946" cy="840080"/>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lang="en-US" sz="4799">
                <a:solidFill>
                  <a:srgbClr val="000000"/>
                </a:solidFill>
                <a:latin typeface="Arial"/>
                <a:ea typeface="Arial"/>
                <a:cs typeface="Arial"/>
                <a:sym typeface="Arial"/>
              </a:rPr>
              <a:t>What most influences a community's values?</a:t>
            </a:r>
            <a:endParaRPr/>
          </a:p>
        </p:txBody>
      </p:sp>
      <p:sp>
        <p:nvSpPr>
          <p:cNvPr id="129" name="Google Shape;129;p4"/>
          <p:cNvSpPr/>
          <p:nvPr/>
        </p:nvSpPr>
        <p:spPr>
          <a:xfrm>
            <a:off x="2123380" y="1274245"/>
            <a:ext cx="14761426" cy="3375422"/>
          </a:xfrm>
          <a:custGeom>
            <a:rect b="b" l="l" r="r" t="t"/>
            <a:pathLst>
              <a:path extrusionOk="0" h="3375422" w="14761426">
                <a:moveTo>
                  <a:pt x="0" y="0"/>
                </a:moveTo>
                <a:lnTo>
                  <a:pt x="14761426" y="0"/>
                </a:lnTo>
                <a:lnTo>
                  <a:pt x="14761426" y="3375422"/>
                </a:lnTo>
                <a:lnTo>
                  <a:pt x="0" y="3375422"/>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0" name="Google Shape;130;p4"/>
          <p:cNvSpPr/>
          <p:nvPr/>
        </p:nvSpPr>
        <p:spPr>
          <a:xfrm>
            <a:off x="2123380" y="3952713"/>
            <a:ext cx="14761426" cy="3375422"/>
          </a:xfrm>
          <a:custGeom>
            <a:rect b="b" l="l" r="r" t="t"/>
            <a:pathLst>
              <a:path extrusionOk="0" h="3375422" w="14761426">
                <a:moveTo>
                  <a:pt x="0" y="0"/>
                </a:moveTo>
                <a:lnTo>
                  <a:pt x="14761426" y="0"/>
                </a:lnTo>
                <a:lnTo>
                  <a:pt x="14761426" y="3375422"/>
                </a:lnTo>
                <a:lnTo>
                  <a:pt x="0" y="3375422"/>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1" name="Google Shape;131;p4"/>
          <p:cNvSpPr/>
          <p:nvPr/>
        </p:nvSpPr>
        <p:spPr>
          <a:xfrm>
            <a:off x="2123380" y="6579832"/>
            <a:ext cx="14761426" cy="3375422"/>
          </a:xfrm>
          <a:custGeom>
            <a:rect b="b" l="l" r="r" t="t"/>
            <a:pathLst>
              <a:path extrusionOk="0" h="3375422" w="14761426">
                <a:moveTo>
                  <a:pt x="0" y="0"/>
                </a:moveTo>
                <a:lnTo>
                  <a:pt x="14761426" y="0"/>
                </a:lnTo>
                <a:lnTo>
                  <a:pt x="14761426" y="3375422"/>
                </a:lnTo>
                <a:lnTo>
                  <a:pt x="0" y="3375422"/>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32" name="Google Shape;132;p4"/>
          <p:cNvSpPr txBox="1"/>
          <p:nvPr/>
        </p:nvSpPr>
        <p:spPr>
          <a:xfrm>
            <a:off x="2555758" y="4953000"/>
            <a:ext cx="1417939"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Religion</a:t>
            </a:r>
            <a:endParaRPr/>
          </a:p>
        </p:txBody>
      </p:sp>
      <p:sp>
        <p:nvSpPr>
          <p:cNvPr id="133" name="Google Shape;133;p4"/>
          <p:cNvSpPr txBox="1"/>
          <p:nvPr/>
        </p:nvSpPr>
        <p:spPr>
          <a:xfrm>
            <a:off x="8234658" y="2046303"/>
            <a:ext cx="1863902" cy="106676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Lived </a:t>
            </a:r>
            <a:endParaRPr/>
          </a:p>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experience</a:t>
            </a:r>
            <a:endParaRPr/>
          </a:p>
        </p:txBody>
      </p:sp>
      <p:sp>
        <p:nvSpPr>
          <p:cNvPr id="134" name="Google Shape;134;p4"/>
          <p:cNvSpPr txBox="1"/>
          <p:nvPr/>
        </p:nvSpPr>
        <p:spPr>
          <a:xfrm>
            <a:off x="10965923" y="4573467"/>
            <a:ext cx="2074193" cy="16001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Social media</a:t>
            </a:r>
            <a:endParaRPr/>
          </a:p>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&amp; AI</a:t>
            </a:r>
            <a:endParaRPr/>
          </a:p>
        </p:txBody>
      </p:sp>
      <p:sp>
        <p:nvSpPr>
          <p:cNvPr id="135" name="Google Shape;135;p4"/>
          <p:cNvSpPr txBox="1"/>
          <p:nvPr/>
        </p:nvSpPr>
        <p:spPr>
          <a:xfrm>
            <a:off x="5457654" y="7431719"/>
            <a:ext cx="1570796" cy="106676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The news</a:t>
            </a:r>
            <a:endParaRPr/>
          </a:p>
        </p:txBody>
      </p:sp>
      <p:sp>
        <p:nvSpPr>
          <p:cNvPr id="136" name="Google Shape;136;p4"/>
          <p:cNvSpPr txBox="1"/>
          <p:nvPr/>
        </p:nvSpPr>
        <p:spPr>
          <a:xfrm>
            <a:off x="14164208" y="2282904"/>
            <a:ext cx="1567215"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Ethnicity</a:t>
            </a:r>
            <a:endParaRPr/>
          </a:p>
        </p:txBody>
      </p:sp>
      <p:sp>
        <p:nvSpPr>
          <p:cNvPr id="137" name="Google Shape;137;p4"/>
          <p:cNvSpPr txBox="1"/>
          <p:nvPr/>
        </p:nvSpPr>
        <p:spPr>
          <a:xfrm>
            <a:off x="2685303" y="2298497"/>
            <a:ext cx="1066661"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Class</a:t>
            </a:r>
            <a:endParaRPr/>
          </a:p>
        </p:txBody>
      </p:sp>
      <p:sp>
        <p:nvSpPr>
          <p:cNvPr id="138" name="Google Shape;138;p4"/>
          <p:cNvSpPr txBox="1"/>
          <p:nvPr/>
        </p:nvSpPr>
        <p:spPr>
          <a:xfrm>
            <a:off x="14325600" y="4953000"/>
            <a:ext cx="1235154"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Culture</a:t>
            </a:r>
            <a:endParaRPr/>
          </a:p>
        </p:txBody>
      </p:sp>
      <p:sp>
        <p:nvSpPr>
          <p:cNvPr id="139" name="Google Shape;139;p4"/>
          <p:cNvSpPr txBox="1"/>
          <p:nvPr/>
        </p:nvSpPr>
        <p:spPr>
          <a:xfrm>
            <a:off x="5444423" y="2282904"/>
            <a:ext cx="1414520"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Locality</a:t>
            </a:r>
            <a:endParaRPr/>
          </a:p>
        </p:txBody>
      </p:sp>
      <p:sp>
        <p:nvSpPr>
          <p:cNvPr id="140" name="Google Shape;140;p4"/>
          <p:cNvSpPr txBox="1"/>
          <p:nvPr/>
        </p:nvSpPr>
        <p:spPr>
          <a:xfrm>
            <a:off x="11153489" y="2282904"/>
            <a:ext cx="1755286"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Education</a:t>
            </a:r>
            <a:endParaRPr/>
          </a:p>
        </p:txBody>
      </p:sp>
      <p:sp>
        <p:nvSpPr>
          <p:cNvPr id="141" name="Google Shape;141;p4"/>
          <p:cNvSpPr txBox="1"/>
          <p:nvPr/>
        </p:nvSpPr>
        <p:spPr>
          <a:xfrm>
            <a:off x="11472672" y="7351890"/>
            <a:ext cx="1198807" cy="106676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Local </a:t>
            </a:r>
            <a:endParaRPr/>
          </a:p>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politics</a:t>
            </a:r>
            <a:endParaRPr/>
          </a:p>
        </p:txBody>
      </p:sp>
      <p:sp>
        <p:nvSpPr>
          <p:cNvPr id="142" name="Google Shape;142;p4"/>
          <p:cNvSpPr txBox="1"/>
          <p:nvPr/>
        </p:nvSpPr>
        <p:spPr>
          <a:xfrm>
            <a:off x="2565844" y="7351890"/>
            <a:ext cx="1493996" cy="106676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National </a:t>
            </a:r>
            <a:endParaRPr/>
          </a:p>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politics</a:t>
            </a:r>
            <a:endParaRPr/>
          </a:p>
        </p:txBody>
      </p:sp>
      <p:sp>
        <p:nvSpPr>
          <p:cNvPr id="143" name="Google Shape;143;p4"/>
          <p:cNvSpPr txBox="1"/>
          <p:nvPr/>
        </p:nvSpPr>
        <p:spPr>
          <a:xfrm>
            <a:off x="5307320" y="4491085"/>
            <a:ext cx="1844992" cy="16001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Specific </a:t>
            </a:r>
            <a:endParaRPr/>
          </a:p>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local issues</a:t>
            </a:r>
            <a:endParaRPr/>
          </a:p>
        </p:txBody>
      </p:sp>
      <p:sp>
        <p:nvSpPr>
          <p:cNvPr id="144" name="Google Shape;144;p4"/>
          <p:cNvSpPr txBox="1"/>
          <p:nvPr/>
        </p:nvSpPr>
        <p:spPr>
          <a:xfrm>
            <a:off x="8506035" y="4980089"/>
            <a:ext cx="1174404"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Money</a:t>
            </a:r>
            <a:endParaRPr/>
          </a:p>
        </p:txBody>
      </p:sp>
      <p:sp>
        <p:nvSpPr>
          <p:cNvPr id="145" name="Google Shape;145;p4"/>
          <p:cNvSpPr txBox="1"/>
          <p:nvPr/>
        </p:nvSpPr>
        <p:spPr>
          <a:xfrm>
            <a:off x="8553841" y="7392533"/>
            <a:ext cx="1284084" cy="106676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The law</a:t>
            </a:r>
            <a:endParaRPr/>
          </a:p>
        </p:txBody>
      </p:sp>
      <p:sp>
        <p:nvSpPr>
          <p:cNvPr id="146" name="Google Shape;146;p4"/>
          <p:cNvSpPr txBox="1"/>
          <p:nvPr/>
        </p:nvSpPr>
        <p:spPr>
          <a:xfrm>
            <a:off x="13965974" y="7605636"/>
            <a:ext cx="1892617" cy="53338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000">
                <a:solidFill>
                  <a:srgbClr val="FFFFFF"/>
                </a:solidFill>
                <a:latin typeface="Arial"/>
                <a:ea typeface="Arial"/>
                <a:cs typeface="Arial"/>
                <a:sym typeface="Arial"/>
              </a:rPr>
              <a:t>Aspiration</a:t>
            </a:r>
            <a:endParaRPr/>
          </a:p>
        </p:txBody>
      </p:sp>
      <p:sp>
        <p:nvSpPr>
          <p:cNvPr id="147" name="Google Shape;147;p4"/>
          <p:cNvSpPr txBox="1"/>
          <p:nvPr/>
        </p:nvSpPr>
        <p:spPr>
          <a:xfrm>
            <a:off x="15731423" y="228162"/>
            <a:ext cx="2351168"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10 Activity 2</a:t>
            </a:r>
            <a:endParaRPr/>
          </a:p>
        </p:txBody>
      </p:sp>
      <p:sp>
        <p:nvSpPr>
          <p:cNvPr id="148" name="Google Shape;148;p4"/>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149" name="Google Shape;149;p4"/>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50" name="Google Shape;150;p4" title="Skills, Values &amp; Responsibilities, Differences in societal values, 16-18 (1).jpg"/>
          <p:cNvPicPr preferRelativeResize="0"/>
          <p:nvPr/>
        </p:nvPicPr>
        <p:blipFill>
          <a:blip r:embed="rId3">
            <a:alphaModFix/>
          </a:blip>
          <a:stretch>
            <a:fillRect/>
          </a:stretch>
        </p:blipFill>
        <p:spPr>
          <a:xfrm>
            <a:off x="0" y="0"/>
            <a:ext cx="18288000" cy="10287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158" name="Shape 158"/>
        <p:cNvGrpSpPr/>
        <p:nvPr/>
      </p:nvGrpSpPr>
      <p:grpSpPr>
        <a:xfrm>
          <a:off x="0" y="0"/>
          <a:ext cx="0" cy="0"/>
          <a:chOff x="0" y="0"/>
          <a:chExt cx="0" cy="0"/>
        </a:xfrm>
      </p:grpSpPr>
      <p:sp>
        <p:nvSpPr>
          <p:cNvPr id="159" name="Google Shape;159;p5"/>
          <p:cNvSpPr/>
          <p:nvPr/>
        </p:nvSpPr>
        <p:spPr>
          <a:xfrm>
            <a:off x="6722793" y="5143500"/>
            <a:ext cx="11303128" cy="3767709"/>
          </a:xfrm>
          <a:custGeom>
            <a:rect b="b" l="l" r="r" t="t"/>
            <a:pathLst>
              <a:path extrusionOk="0" h="5023612" w="15070837">
                <a:moveTo>
                  <a:pt x="0" y="0"/>
                </a:moveTo>
                <a:lnTo>
                  <a:pt x="15070837" y="0"/>
                </a:lnTo>
                <a:lnTo>
                  <a:pt x="15070837" y="5023612"/>
                </a:lnTo>
                <a:lnTo>
                  <a:pt x="0" y="5023612"/>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60" name="Google Shape;160;p5"/>
          <p:cNvSpPr txBox="1"/>
          <p:nvPr/>
        </p:nvSpPr>
        <p:spPr>
          <a:xfrm>
            <a:off x="1396527" y="171012"/>
            <a:ext cx="15494946" cy="840098"/>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lang="en-US" sz="4799">
                <a:solidFill>
                  <a:srgbClr val="BE1622"/>
                </a:solidFill>
                <a:latin typeface="Arial"/>
                <a:ea typeface="Arial"/>
                <a:cs typeface="Arial"/>
                <a:sym typeface="Arial"/>
              </a:rPr>
              <a:t>The Equality Act (2010)</a:t>
            </a:r>
            <a:endParaRPr/>
          </a:p>
        </p:txBody>
      </p:sp>
      <p:sp>
        <p:nvSpPr>
          <p:cNvPr id="161" name="Google Shape;161;p5"/>
          <p:cNvSpPr txBox="1"/>
          <p:nvPr/>
        </p:nvSpPr>
        <p:spPr>
          <a:xfrm>
            <a:off x="743741" y="1527019"/>
            <a:ext cx="16515559" cy="12801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This law aims to protect people with the following 'protected characteristics' from harassment, abuse, discrimination and prejudice: </a:t>
            </a:r>
            <a:endParaRPr/>
          </a:p>
        </p:txBody>
      </p:sp>
      <p:sp>
        <p:nvSpPr>
          <p:cNvPr id="162" name="Google Shape;162;p5"/>
          <p:cNvSpPr txBox="1"/>
          <p:nvPr/>
        </p:nvSpPr>
        <p:spPr>
          <a:xfrm>
            <a:off x="743741" y="2991726"/>
            <a:ext cx="5643124" cy="638556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Religion or belief</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Race / culture</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Disability</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Sexual orientation</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Marriage/ civil partnership</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Pregnancy and maternity</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Age</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Gender reassignment</a:t>
            </a:r>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Sex</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p:txBody>
      </p:sp>
      <p:sp>
        <p:nvSpPr>
          <p:cNvPr id="163" name="Google Shape;163;p5"/>
          <p:cNvSpPr txBox="1"/>
          <p:nvPr/>
        </p:nvSpPr>
        <p:spPr>
          <a:xfrm>
            <a:off x="14782800" y="228162"/>
            <a:ext cx="27144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10 Activity 3</a:t>
            </a:r>
            <a:endParaRPr/>
          </a:p>
        </p:txBody>
      </p:sp>
      <p:sp>
        <p:nvSpPr>
          <p:cNvPr id="164" name="Google Shape;164;p5"/>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165" name="Google Shape;165;p5"/>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169" name="Shape 169"/>
        <p:cNvGrpSpPr/>
        <p:nvPr/>
      </p:nvGrpSpPr>
      <p:grpSpPr>
        <a:xfrm>
          <a:off x="0" y="0"/>
          <a:ext cx="0" cy="0"/>
          <a:chOff x="0" y="0"/>
          <a:chExt cx="0" cy="0"/>
        </a:xfrm>
      </p:grpSpPr>
      <p:sp>
        <p:nvSpPr>
          <p:cNvPr id="170" name="Google Shape;170;p6"/>
          <p:cNvSpPr txBox="1"/>
          <p:nvPr/>
        </p:nvSpPr>
        <p:spPr>
          <a:xfrm>
            <a:off x="1396527" y="171012"/>
            <a:ext cx="15494946" cy="840098"/>
          </a:xfrm>
          <a:prstGeom prst="rect">
            <a:avLst/>
          </a:prstGeom>
          <a:noFill/>
          <a:ln>
            <a:noFill/>
          </a:ln>
        </p:spPr>
        <p:txBody>
          <a:bodyPr anchorCtr="0" anchor="t" bIns="0" lIns="0" spcFirstLastPara="1" rIns="0" wrap="square" tIns="0">
            <a:spAutoFit/>
          </a:bodyPr>
          <a:lstStyle/>
          <a:p>
            <a:pPr indent="0" lvl="0" marL="0" marR="0" rtl="0" algn="ctr">
              <a:lnSpc>
                <a:spcPct val="139987"/>
              </a:lnSpc>
              <a:spcBef>
                <a:spcPts val="0"/>
              </a:spcBef>
              <a:spcAft>
                <a:spcPts val="0"/>
              </a:spcAft>
              <a:buNone/>
            </a:pPr>
            <a:r>
              <a:rPr b="1" lang="en-US" sz="4799">
                <a:solidFill>
                  <a:srgbClr val="BE1622"/>
                </a:solidFill>
                <a:latin typeface="Arial"/>
                <a:ea typeface="Arial"/>
                <a:cs typeface="Arial"/>
                <a:sym typeface="Arial"/>
              </a:rPr>
              <a:t>The Equality Act (2010)</a:t>
            </a:r>
            <a:endParaRPr/>
          </a:p>
        </p:txBody>
      </p:sp>
      <p:sp>
        <p:nvSpPr>
          <p:cNvPr id="171" name="Google Shape;171;p6"/>
          <p:cNvSpPr txBox="1"/>
          <p:nvPr/>
        </p:nvSpPr>
        <p:spPr>
          <a:xfrm>
            <a:off x="743741" y="1527019"/>
            <a:ext cx="16515559" cy="766191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Critics of this legislation claim the following:</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a:p>
            <a:pPr indent="-274320" lvl="2" marL="822960"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It needs updating</a:t>
            </a:r>
            <a:endParaRPr/>
          </a:p>
          <a:p>
            <a:pPr indent="-274320" lvl="2" marL="822960"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New 'protected characteristics' should be included</a:t>
            </a:r>
            <a:endParaRPr/>
          </a:p>
          <a:p>
            <a:pPr indent="-274320" lvl="2" marL="822960"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The modern interpretation has gone beyond it's original intent</a:t>
            </a:r>
            <a:endParaRPr/>
          </a:p>
          <a:p>
            <a:pPr indent="-274320" lvl="2" marL="822960"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That it has contributed to 'woke culture' and 'cancel culture'</a:t>
            </a:r>
            <a:endParaRPr/>
          </a:p>
          <a:p>
            <a:pPr indent="-274320" lvl="2" marL="822960"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That it sets up direct conflict between different sectors of the community, for example:</a:t>
            </a:r>
            <a:endParaRPr/>
          </a:p>
          <a:p>
            <a:pPr indent="-367665" lvl="3" marL="1470662"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Women's rights vs trans rights e.g., women only spaces</a:t>
            </a:r>
            <a:endParaRPr/>
          </a:p>
          <a:p>
            <a:pPr indent="-367665" lvl="3" marL="1470662"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Religious belief vs sexual orientation</a:t>
            </a:r>
            <a:endParaRPr/>
          </a:p>
          <a:p>
            <a:pPr indent="-367665" lvl="3" marL="1470662" marR="0" rtl="0" algn="l">
              <a:lnSpc>
                <a:spcPct val="140000"/>
              </a:lnSpc>
              <a:spcBef>
                <a:spcPts val="0"/>
              </a:spcBef>
              <a:spcAft>
                <a:spcPts val="0"/>
              </a:spcAft>
              <a:buClr>
                <a:srgbClr val="000000"/>
              </a:buClr>
              <a:buSzPts val="3600"/>
              <a:buFont typeface="Arial"/>
              <a:buChar char="￭"/>
            </a:pPr>
            <a:r>
              <a:rPr b="0" i="0" lang="en-US" sz="3600" u="none" cap="none" strike="noStrike">
                <a:solidFill>
                  <a:srgbClr val="000000"/>
                </a:solidFill>
                <a:latin typeface="Arial"/>
                <a:ea typeface="Arial"/>
                <a:cs typeface="Arial"/>
                <a:sym typeface="Arial"/>
              </a:rPr>
              <a:t>Men's rights vs women's rights </a:t>
            </a:r>
            <a:endParaRPr/>
          </a:p>
          <a:p>
            <a:pPr indent="-367665" lvl="3" marL="1470662" marR="0" rtl="0" algn="l">
              <a:lnSpc>
                <a:spcPct val="140000"/>
              </a:lnSpc>
              <a:spcBef>
                <a:spcPts val="0"/>
              </a:spcBef>
              <a:spcAft>
                <a:spcPts val="0"/>
              </a:spcAft>
              <a:buNone/>
            </a:pPr>
            <a:r>
              <a:t/>
            </a:r>
            <a:endParaRPr b="0" i="0" sz="3600" u="none" cap="none" strike="noStrike">
              <a:solidFill>
                <a:srgbClr val="000000"/>
              </a:solidFill>
              <a:latin typeface="Arial"/>
              <a:ea typeface="Arial"/>
              <a:cs typeface="Arial"/>
              <a:sym typeface="Arial"/>
            </a:endParaRPr>
          </a:p>
        </p:txBody>
      </p:sp>
      <p:sp>
        <p:nvSpPr>
          <p:cNvPr id="172" name="Google Shape;172;p6"/>
          <p:cNvSpPr txBox="1"/>
          <p:nvPr/>
        </p:nvSpPr>
        <p:spPr>
          <a:xfrm>
            <a:off x="14401800" y="228162"/>
            <a:ext cx="30954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10 Activity 3</a:t>
            </a:r>
            <a:endParaRPr/>
          </a:p>
        </p:txBody>
      </p:sp>
      <p:sp>
        <p:nvSpPr>
          <p:cNvPr id="173" name="Google Shape;173;p6"/>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174" name="Google Shape;174;p6"/>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182" name="Shape 182"/>
        <p:cNvGrpSpPr/>
        <p:nvPr/>
      </p:nvGrpSpPr>
      <p:grpSpPr>
        <a:xfrm>
          <a:off x="0" y="0"/>
          <a:ext cx="0" cy="0"/>
          <a:chOff x="0" y="0"/>
          <a:chExt cx="0" cy="0"/>
        </a:xfrm>
      </p:grpSpPr>
      <p:sp>
        <p:nvSpPr>
          <p:cNvPr id="183" name="Google Shape;183;p7"/>
          <p:cNvSpPr/>
          <p:nvPr/>
        </p:nvSpPr>
        <p:spPr>
          <a:xfrm>
            <a:off x="1028700" y="3032712"/>
            <a:ext cx="16230600" cy="7236143"/>
          </a:xfrm>
          <a:custGeom>
            <a:rect b="b" l="l" r="r" t="t"/>
            <a:pathLst>
              <a:path extrusionOk="0" h="9648190" w="21640800">
                <a:moveTo>
                  <a:pt x="0" y="0"/>
                </a:moveTo>
                <a:lnTo>
                  <a:pt x="21640800" y="0"/>
                </a:lnTo>
                <a:lnTo>
                  <a:pt x="21640800" y="9648190"/>
                </a:lnTo>
                <a:lnTo>
                  <a:pt x="0" y="9648190"/>
                </a:lnTo>
                <a:lnTo>
                  <a:pt x="0" y="0"/>
                </a:lnTo>
                <a:close/>
              </a:path>
            </a:pathLst>
          </a:custGeom>
          <a:blipFill rotWithShape="1">
            <a:blip r:embed="rId3">
              <a:alphaModFix/>
            </a:blip>
            <a:stretch>
              <a:fillRect b="0" l="0" r="-6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4" name="Google Shape;184;p7"/>
          <p:cNvSpPr txBox="1"/>
          <p:nvPr/>
        </p:nvSpPr>
        <p:spPr>
          <a:xfrm>
            <a:off x="2291734" y="1387631"/>
            <a:ext cx="13704522" cy="255651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3600">
                <a:solidFill>
                  <a:srgbClr val="000000"/>
                </a:solidFill>
                <a:latin typeface="Arial"/>
                <a:ea typeface="Arial"/>
                <a:cs typeface="Arial"/>
                <a:sym typeface="Arial"/>
              </a:rPr>
              <a:t>Community cohesion refers to the aspect of togetherness and bonding exhibited by members of a community, the "glue" that holds a community together.</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p:txBody>
      </p:sp>
      <p:sp>
        <p:nvSpPr>
          <p:cNvPr id="185" name="Google Shape;185;p7"/>
          <p:cNvSpPr txBox="1"/>
          <p:nvPr/>
        </p:nvSpPr>
        <p:spPr>
          <a:xfrm>
            <a:off x="15011400" y="228162"/>
            <a:ext cx="24858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1</a:t>
            </a:r>
            <a:endParaRPr/>
          </a:p>
        </p:txBody>
      </p:sp>
      <p:sp>
        <p:nvSpPr>
          <p:cNvPr id="186" name="Google Shape;186;p7"/>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187" name="Google Shape;187;p7"/>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191" name="Shape 191"/>
        <p:cNvGrpSpPr/>
        <p:nvPr/>
      </p:nvGrpSpPr>
      <p:grpSpPr>
        <a:xfrm>
          <a:off x="0" y="0"/>
          <a:ext cx="0" cy="0"/>
          <a:chOff x="0" y="0"/>
          <a:chExt cx="0" cy="0"/>
        </a:xfrm>
      </p:grpSpPr>
      <p:sp>
        <p:nvSpPr>
          <p:cNvPr id="192" name="Google Shape;192;p8"/>
          <p:cNvSpPr txBox="1"/>
          <p:nvPr/>
        </p:nvSpPr>
        <p:spPr>
          <a:xfrm>
            <a:off x="2291734" y="257175"/>
            <a:ext cx="13704522" cy="1474508"/>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b="1" lang="en-US" sz="4199">
                <a:solidFill>
                  <a:srgbClr val="BE1622"/>
                </a:solidFill>
                <a:latin typeface="Arial"/>
                <a:ea typeface="Arial"/>
                <a:cs typeface="Arial"/>
                <a:sym typeface="Arial"/>
              </a:rPr>
              <a:t>What would you change to improve community cohesion?</a:t>
            </a:r>
            <a:endParaRPr/>
          </a:p>
        </p:txBody>
      </p:sp>
      <p:cxnSp>
        <p:nvCxnSpPr>
          <p:cNvPr id="193" name="Google Shape;193;p8"/>
          <p:cNvCxnSpPr/>
          <p:nvPr/>
        </p:nvCxnSpPr>
        <p:spPr>
          <a:xfrm rot="14340">
            <a:off x="3439430" y="5124450"/>
            <a:ext cx="11409140" cy="0"/>
          </a:xfrm>
          <a:prstGeom prst="straightConnector1">
            <a:avLst/>
          </a:prstGeom>
          <a:noFill/>
          <a:ln cap="rnd" cmpd="sng" w="38100">
            <a:solidFill>
              <a:srgbClr val="C6302C"/>
            </a:solidFill>
            <a:prstDash val="solid"/>
            <a:round/>
            <a:headEnd len="sm" w="sm" type="none"/>
            <a:tailEnd len="sm" w="sm" type="none"/>
          </a:ln>
        </p:spPr>
      </p:cxnSp>
      <p:sp>
        <p:nvSpPr>
          <p:cNvPr id="194" name="Google Shape;194;p8"/>
          <p:cNvSpPr txBox="1"/>
          <p:nvPr/>
        </p:nvSpPr>
        <p:spPr>
          <a:xfrm>
            <a:off x="2840178" y="6787582"/>
            <a:ext cx="4155119" cy="840317"/>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None/>
            </a:pPr>
            <a:r>
              <a:rPr lang="en-US" sz="4800">
                <a:solidFill>
                  <a:srgbClr val="000000"/>
                </a:solidFill>
                <a:latin typeface="Arial"/>
                <a:ea typeface="Arial"/>
                <a:cs typeface="Arial"/>
                <a:sym typeface="Arial"/>
              </a:rPr>
              <a:t>Education</a:t>
            </a:r>
            <a:endParaRPr/>
          </a:p>
        </p:txBody>
      </p:sp>
      <p:sp>
        <p:nvSpPr>
          <p:cNvPr id="195" name="Google Shape;195;p8"/>
          <p:cNvSpPr txBox="1"/>
          <p:nvPr/>
        </p:nvSpPr>
        <p:spPr>
          <a:xfrm>
            <a:off x="2740941" y="2775585"/>
            <a:ext cx="3830586" cy="840317"/>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None/>
            </a:pPr>
            <a:r>
              <a:rPr lang="en-US" sz="4800">
                <a:solidFill>
                  <a:srgbClr val="000000"/>
                </a:solidFill>
                <a:latin typeface="Arial"/>
                <a:ea typeface="Arial"/>
                <a:cs typeface="Arial"/>
                <a:sym typeface="Arial"/>
              </a:rPr>
              <a:t>Laws</a:t>
            </a:r>
            <a:endParaRPr/>
          </a:p>
        </p:txBody>
      </p:sp>
      <p:sp>
        <p:nvSpPr>
          <p:cNvPr id="196" name="Google Shape;196;p8"/>
          <p:cNvSpPr txBox="1"/>
          <p:nvPr/>
        </p:nvSpPr>
        <p:spPr>
          <a:xfrm>
            <a:off x="11016777" y="2775585"/>
            <a:ext cx="2041922" cy="1688058"/>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None/>
            </a:pPr>
            <a:r>
              <a:rPr lang="en-US" sz="4800">
                <a:solidFill>
                  <a:srgbClr val="000000"/>
                </a:solidFill>
                <a:latin typeface="Arial"/>
                <a:ea typeface="Arial"/>
                <a:cs typeface="Arial"/>
                <a:sym typeface="Arial"/>
              </a:rPr>
              <a:t>Social media</a:t>
            </a:r>
            <a:endParaRPr/>
          </a:p>
        </p:txBody>
      </p:sp>
      <p:sp>
        <p:nvSpPr>
          <p:cNvPr id="197" name="Google Shape;197;p8"/>
          <p:cNvSpPr txBox="1"/>
          <p:nvPr/>
        </p:nvSpPr>
        <p:spPr>
          <a:xfrm>
            <a:off x="10496771" y="6363711"/>
            <a:ext cx="4351750" cy="1688058"/>
          </a:xfrm>
          <a:prstGeom prst="rect">
            <a:avLst/>
          </a:prstGeom>
          <a:noFill/>
          <a:ln>
            <a:noFill/>
          </a:ln>
        </p:spPr>
        <p:txBody>
          <a:bodyPr anchorCtr="0" anchor="t" bIns="0" lIns="0" spcFirstLastPara="1" rIns="0" wrap="square" tIns="0">
            <a:spAutoFit/>
          </a:bodyPr>
          <a:lstStyle/>
          <a:p>
            <a:pPr indent="0" lvl="0" marL="0" marR="0" rtl="0" algn="ctr">
              <a:lnSpc>
                <a:spcPct val="139958"/>
              </a:lnSpc>
              <a:spcBef>
                <a:spcPts val="0"/>
              </a:spcBef>
              <a:spcAft>
                <a:spcPts val="0"/>
              </a:spcAft>
              <a:buNone/>
            </a:pPr>
            <a:r>
              <a:rPr lang="en-US" sz="4800">
                <a:solidFill>
                  <a:srgbClr val="000000"/>
                </a:solidFill>
                <a:latin typeface="Arial"/>
                <a:ea typeface="Arial"/>
                <a:cs typeface="Arial"/>
                <a:sym typeface="Arial"/>
              </a:rPr>
              <a:t>Local communities </a:t>
            </a:r>
            <a:endParaRPr/>
          </a:p>
        </p:txBody>
      </p:sp>
      <p:sp>
        <p:nvSpPr>
          <p:cNvPr id="198" name="Google Shape;198;p8"/>
          <p:cNvSpPr txBox="1"/>
          <p:nvPr/>
        </p:nvSpPr>
        <p:spPr>
          <a:xfrm>
            <a:off x="15731422" y="228162"/>
            <a:ext cx="2251777"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1</a:t>
            </a:r>
            <a:endParaRPr/>
          </a:p>
        </p:txBody>
      </p:sp>
      <p:sp>
        <p:nvSpPr>
          <p:cNvPr id="199" name="Google Shape;199;p8"/>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00" name="Google Shape;200;p8"/>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08" name="Shape 208"/>
        <p:cNvGrpSpPr/>
        <p:nvPr/>
      </p:nvGrpSpPr>
      <p:grpSpPr>
        <a:xfrm>
          <a:off x="0" y="0"/>
          <a:ext cx="0" cy="0"/>
          <a:chOff x="0" y="0"/>
          <a:chExt cx="0" cy="0"/>
        </a:xfrm>
      </p:grpSpPr>
      <p:sp>
        <p:nvSpPr>
          <p:cNvPr id="209" name="Google Shape;209;p9"/>
          <p:cNvSpPr/>
          <p:nvPr/>
        </p:nvSpPr>
        <p:spPr>
          <a:xfrm>
            <a:off x="11018501" y="1345610"/>
            <a:ext cx="3454812" cy="6828640"/>
          </a:xfrm>
          <a:custGeom>
            <a:rect b="b" l="l" r="r" t="t"/>
            <a:pathLst>
              <a:path extrusionOk="0" h="9104854" w="4606417">
                <a:moveTo>
                  <a:pt x="4606290" y="9104854"/>
                </a:moveTo>
                <a:lnTo>
                  <a:pt x="0" y="9104854"/>
                </a:lnTo>
                <a:lnTo>
                  <a:pt x="62865" y="1184626"/>
                </a:lnTo>
                <a:cubicBezTo>
                  <a:pt x="64770" y="924657"/>
                  <a:pt x="188214" y="680436"/>
                  <a:pt x="396621" y="524988"/>
                </a:cubicBezTo>
                <a:cubicBezTo>
                  <a:pt x="702945" y="296515"/>
                  <a:pt x="1272667" y="39975"/>
                  <a:pt x="2303145" y="3272"/>
                </a:cubicBezTo>
                <a:cubicBezTo>
                  <a:pt x="3479927" y="-38765"/>
                  <a:pt x="4039616" y="332837"/>
                  <a:pt x="4296156" y="625191"/>
                </a:cubicBezTo>
                <a:cubicBezTo>
                  <a:pt x="4426331" y="773400"/>
                  <a:pt x="4498340" y="963646"/>
                  <a:pt x="4501007" y="1160750"/>
                </a:cubicBezTo>
                <a:lnTo>
                  <a:pt x="4606417" y="9104854"/>
                </a:lnTo>
                <a:close/>
              </a:path>
            </a:pathLst>
          </a:custGeom>
          <a:blipFill rotWithShape="1">
            <a:blip r:embed="rId3">
              <a:alphaModFix/>
            </a:blip>
            <a:stretch>
              <a:fillRect b="0" l="-40" r="-37" t="-42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0" name="Google Shape;210;p9"/>
          <p:cNvSpPr/>
          <p:nvPr/>
        </p:nvSpPr>
        <p:spPr>
          <a:xfrm>
            <a:off x="9955149" y="1028700"/>
            <a:ext cx="5581745" cy="7772018"/>
          </a:xfrm>
          <a:custGeom>
            <a:rect b="b" l="l" r="r" t="t"/>
            <a:pathLst>
              <a:path extrusionOk="0" h="10362692" w="7442327">
                <a:moveTo>
                  <a:pt x="7442327" y="10362692"/>
                </a:moveTo>
                <a:lnTo>
                  <a:pt x="0" y="10362692"/>
                </a:lnTo>
                <a:lnTo>
                  <a:pt x="0" y="0"/>
                </a:lnTo>
                <a:lnTo>
                  <a:pt x="7442327" y="0"/>
                </a:lnTo>
                <a:lnTo>
                  <a:pt x="7442327" y="10362692"/>
                </a:lnTo>
                <a:close/>
              </a:path>
            </a:pathLst>
          </a:custGeom>
          <a:blipFill rotWithShape="1">
            <a:blip r:embed="rId4">
              <a:alphaModFix/>
            </a:blip>
            <a:stretch>
              <a:fillRect b="0" l="-81" r="-8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1" name="Google Shape;211;p9"/>
          <p:cNvSpPr txBox="1"/>
          <p:nvPr/>
        </p:nvSpPr>
        <p:spPr>
          <a:xfrm>
            <a:off x="1803873" y="3022444"/>
            <a:ext cx="7106717" cy="2256765"/>
          </a:xfrm>
          <a:prstGeom prst="rect">
            <a:avLst/>
          </a:prstGeom>
          <a:noFill/>
          <a:ln>
            <a:noFill/>
          </a:ln>
        </p:spPr>
        <p:txBody>
          <a:bodyPr anchorCtr="0" anchor="t" bIns="0" lIns="0" spcFirstLastPara="1" rIns="0" wrap="square" tIns="0">
            <a:spAutoFit/>
          </a:bodyPr>
          <a:lstStyle/>
          <a:p>
            <a:pPr indent="0" lvl="0" marL="0" marR="0" rtl="0" algn="ctr">
              <a:lnSpc>
                <a:spcPct val="140012"/>
              </a:lnSpc>
              <a:spcBef>
                <a:spcPts val="0"/>
              </a:spcBef>
              <a:spcAft>
                <a:spcPts val="0"/>
              </a:spcAft>
              <a:buNone/>
            </a:pPr>
            <a:r>
              <a:rPr lang="en-US" sz="6398">
                <a:solidFill>
                  <a:srgbClr val="BE1622"/>
                </a:solidFill>
                <a:latin typeface="Arial"/>
                <a:ea typeface="Arial"/>
                <a:cs typeface="Arial"/>
                <a:sym typeface="Arial"/>
              </a:rPr>
              <a:t>"Most real change </a:t>
            </a:r>
            <a:endParaRPr/>
          </a:p>
          <a:p>
            <a:pPr indent="0" lvl="0" marL="0" marR="0" rtl="0" algn="ctr">
              <a:lnSpc>
                <a:spcPct val="140012"/>
              </a:lnSpc>
              <a:spcBef>
                <a:spcPts val="0"/>
              </a:spcBef>
              <a:spcAft>
                <a:spcPts val="0"/>
              </a:spcAft>
              <a:buNone/>
            </a:pPr>
            <a:r>
              <a:rPr lang="en-US" sz="6398">
                <a:solidFill>
                  <a:srgbClr val="BE1622"/>
                </a:solidFill>
                <a:latin typeface="Arial"/>
                <a:ea typeface="Arial"/>
                <a:cs typeface="Arial"/>
                <a:sym typeface="Arial"/>
              </a:rPr>
              <a:t>is slow."</a:t>
            </a:r>
            <a:endParaRPr/>
          </a:p>
        </p:txBody>
      </p:sp>
      <p:sp>
        <p:nvSpPr>
          <p:cNvPr id="212" name="Google Shape;212;p9"/>
          <p:cNvSpPr txBox="1"/>
          <p:nvPr/>
        </p:nvSpPr>
        <p:spPr>
          <a:xfrm>
            <a:off x="1803873" y="6496812"/>
            <a:ext cx="7106717" cy="731495"/>
          </a:xfrm>
          <a:prstGeom prst="rect">
            <a:avLst/>
          </a:prstGeom>
          <a:noFill/>
          <a:ln>
            <a:noFill/>
          </a:ln>
        </p:spPr>
        <p:txBody>
          <a:bodyPr anchorCtr="0" anchor="t" bIns="0" lIns="0" spcFirstLastPara="1" rIns="0" wrap="square" tIns="0">
            <a:spAutoFit/>
          </a:bodyPr>
          <a:lstStyle/>
          <a:p>
            <a:pPr indent="0" lvl="0" marL="0" marR="0" rtl="0" algn="ctr">
              <a:lnSpc>
                <a:spcPct val="140009"/>
              </a:lnSpc>
              <a:spcBef>
                <a:spcPts val="0"/>
              </a:spcBef>
              <a:spcAft>
                <a:spcPts val="0"/>
              </a:spcAft>
              <a:buNone/>
            </a:pPr>
            <a:r>
              <a:rPr lang="en-US" sz="4199">
                <a:solidFill>
                  <a:srgbClr val="000000"/>
                </a:solidFill>
                <a:latin typeface="Arial"/>
                <a:ea typeface="Arial"/>
                <a:cs typeface="Arial"/>
                <a:sym typeface="Arial"/>
              </a:rPr>
              <a:t>Dalai Lama</a:t>
            </a:r>
            <a:endParaRPr/>
          </a:p>
        </p:txBody>
      </p:sp>
      <p:sp>
        <p:nvSpPr>
          <p:cNvPr id="213" name="Google Shape;213;p9"/>
          <p:cNvSpPr txBox="1"/>
          <p:nvPr/>
        </p:nvSpPr>
        <p:spPr>
          <a:xfrm>
            <a:off x="14935200" y="228162"/>
            <a:ext cx="25620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2</a:t>
            </a:r>
            <a:endParaRPr/>
          </a:p>
        </p:txBody>
      </p:sp>
      <p:sp>
        <p:nvSpPr>
          <p:cNvPr id="214" name="Google Shape;214;p9"/>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15" name="Google Shape;215;p9"/>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19" name="Shape 219"/>
        <p:cNvGrpSpPr/>
        <p:nvPr/>
      </p:nvGrpSpPr>
      <p:grpSpPr>
        <a:xfrm>
          <a:off x="0" y="0"/>
          <a:ext cx="0" cy="0"/>
          <a:chOff x="0" y="0"/>
          <a:chExt cx="0" cy="0"/>
        </a:xfrm>
      </p:grpSpPr>
      <p:sp>
        <p:nvSpPr>
          <p:cNvPr id="220" name="Google Shape;220;p10"/>
          <p:cNvSpPr/>
          <p:nvPr/>
        </p:nvSpPr>
        <p:spPr>
          <a:xfrm>
            <a:off x="11833860" y="1265177"/>
            <a:ext cx="5939178" cy="8078122"/>
          </a:xfrm>
          <a:custGeom>
            <a:rect b="b" l="l" r="r" t="t"/>
            <a:pathLst>
              <a:path extrusionOk="0" h="10770829" w="7918904">
                <a:moveTo>
                  <a:pt x="7391424" y="829086"/>
                </a:moveTo>
                <a:cubicBezTo>
                  <a:pt x="7381264" y="815624"/>
                  <a:pt x="7370977" y="802289"/>
                  <a:pt x="7360563" y="788954"/>
                </a:cubicBezTo>
                <a:cubicBezTo>
                  <a:pt x="7222641" y="613694"/>
                  <a:pt x="7061986" y="460405"/>
                  <a:pt x="6878471" y="333532"/>
                </a:cubicBezTo>
                <a:cubicBezTo>
                  <a:pt x="6611771" y="149128"/>
                  <a:pt x="6291731" y="37749"/>
                  <a:pt x="5969532" y="8031"/>
                </a:cubicBezTo>
                <a:cubicBezTo>
                  <a:pt x="5406287" y="-43912"/>
                  <a:pt x="4824500" y="158399"/>
                  <a:pt x="4415179" y="548416"/>
                </a:cubicBezTo>
                <a:cubicBezTo>
                  <a:pt x="4021479" y="923574"/>
                  <a:pt x="3783608" y="1456974"/>
                  <a:pt x="3331361" y="1758980"/>
                </a:cubicBezTo>
                <a:cubicBezTo>
                  <a:pt x="2514624" y="2304191"/>
                  <a:pt x="1287931" y="1912396"/>
                  <a:pt x="534059" y="2541808"/>
                </a:cubicBezTo>
                <a:cubicBezTo>
                  <a:pt x="110895" y="2894995"/>
                  <a:pt x="-38965" y="3493419"/>
                  <a:pt x="8406" y="4042567"/>
                </a:cubicBezTo>
                <a:cubicBezTo>
                  <a:pt x="55777" y="4591715"/>
                  <a:pt x="271042" y="5110002"/>
                  <a:pt x="468273" y="5624733"/>
                </a:cubicBezTo>
                <a:cubicBezTo>
                  <a:pt x="665504" y="6139464"/>
                  <a:pt x="849654" y="6675531"/>
                  <a:pt x="830223" y="7226330"/>
                </a:cubicBezTo>
                <a:cubicBezTo>
                  <a:pt x="815999" y="7628412"/>
                  <a:pt x="693698" y="8017921"/>
                  <a:pt x="630198" y="8415304"/>
                </a:cubicBezTo>
                <a:cubicBezTo>
                  <a:pt x="566698" y="8812687"/>
                  <a:pt x="568476" y="9244614"/>
                  <a:pt x="780185" y="9586752"/>
                </a:cubicBezTo>
                <a:cubicBezTo>
                  <a:pt x="998117" y="9939177"/>
                  <a:pt x="1396008" y="10132344"/>
                  <a:pt x="1778532" y="10291348"/>
                </a:cubicBezTo>
                <a:cubicBezTo>
                  <a:pt x="2442488" y="10567319"/>
                  <a:pt x="3145687" y="10799348"/>
                  <a:pt x="3863999" y="10767979"/>
                </a:cubicBezTo>
                <a:cubicBezTo>
                  <a:pt x="4582311" y="10736610"/>
                  <a:pt x="5322721" y="10395869"/>
                  <a:pt x="5665494" y="9763917"/>
                </a:cubicBezTo>
                <a:cubicBezTo>
                  <a:pt x="6216039" y="8748679"/>
                  <a:pt x="5587389" y="7429403"/>
                  <a:pt x="6019570" y="6358539"/>
                </a:cubicBezTo>
                <a:cubicBezTo>
                  <a:pt x="6240042" y="5812312"/>
                  <a:pt x="6705751" y="5410484"/>
                  <a:pt x="7066177" y="4944648"/>
                </a:cubicBezTo>
                <a:cubicBezTo>
                  <a:pt x="7931174" y="3827048"/>
                  <a:pt x="8300490" y="2033808"/>
                  <a:pt x="7391551" y="829086"/>
                </a:cubicBezTo>
                <a:close/>
              </a:path>
            </a:pathLst>
          </a:custGeom>
          <a:blipFill rotWithShape="1">
            <a:blip r:embed="rId3">
              <a:alphaModFix/>
            </a:blip>
            <a:stretch>
              <a:fillRect b="-2644" l="-492" r="-4816" t="-278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1" name="Google Shape;221;p10"/>
          <p:cNvSpPr/>
          <p:nvPr/>
        </p:nvSpPr>
        <p:spPr>
          <a:xfrm>
            <a:off x="11804636" y="1286602"/>
            <a:ext cx="5941791" cy="8078152"/>
          </a:xfrm>
          <a:custGeom>
            <a:rect b="b" l="l" r="r" t="t"/>
            <a:pathLst>
              <a:path extrusionOk="0" h="10770870" w="7922387">
                <a:moveTo>
                  <a:pt x="7922387" y="10770870"/>
                </a:moveTo>
                <a:lnTo>
                  <a:pt x="0" y="10770870"/>
                </a:lnTo>
                <a:lnTo>
                  <a:pt x="0" y="0"/>
                </a:lnTo>
                <a:lnTo>
                  <a:pt x="7922387" y="0"/>
                </a:lnTo>
                <a:lnTo>
                  <a:pt x="7922387" y="1077087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22" name="Google Shape;222;p10"/>
          <p:cNvSpPr txBox="1"/>
          <p:nvPr/>
        </p:nvSpPr>
        <p:spPr>
          <a:xfrm>
            <a:off x="788958" y="1213193"/>
            <a:ext cx="10908192" cy="7333951"/>
          </a:xfrm>
          <a:prstGeom prst="rect">
            <a:avLst/>
          </a:prstGeom>
          <a:noFill/>
          <a:ln>
            <a:noFill/>
          </a:ln>
        </p:spPr>
        <p:txBody>
          <a:bodyPr anchorCtr="0" anchor="t" bIns="0" lIns="0" spcFirstLastPara="1" rIns="0" wrap="square" tIns="0">
            <a:spAutoFit/>
          </a:bodyPr>
          <a:lstStyle/>
          <a:p>
            <a:pPr indent="0" lvl="0" marL="0" marR="0" rtl="0" algn="l">
              <a:lnSpc>
                <a:spcPct val="117999"/>
              </a:lnSpc>
              <a:spcBef>
                <a:spcPts val="0"/>
              </a:spcBef>
              <a:spcAft>
                <a:spcPts val="0"/>
              </a:spcAft>
              <a:buNone/>
            </a:pPr>
            <a:r>
              <a:rPr lang="en-US" sz="3400">
                <a:solidFill>
                  <a:srgbClr val="000000"/>
                </a:solidFill>
                <a:latin typeface="Arial"/>
                <a:ea typeface="Arial"/>
                <a:cs typeface="Arial"/>
                <a:sym typeface="Arial"/>
              </a:rPr>
              <a:t>The right to vote wasn't only about the suffragette movement who campaigned for women's votes in the early 20th Century. It took them 8 years to get a change in the law.</a:t>
            </a:r>
            <a:endParaRPr/>
          </a:p>
          <a:p>
            <a:pPr indent="0" lvl="0" marL="0" marR="0" rtl="0" algn="l">
              <a:lnSpc>
                <a:spcPct val="117999"/>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17999"/>
              </a:lnSpc>
              <a:spcBef>
                <a:spcPts val="0"/>
              </a:spcBef>
              <a:spcAft>
                <a:spcPts val="0"/>
              </a:spcAft>
              <a:buNone/>
            </a:pPr>
            <a:r>
              <a:rPr lang="en-US" sz="3400">
                <a:solidFill>
                  <a:srgbClr val="000000"/>
                </a:solidFill>
                <a:latin typeface="Arial"/>
                <a:ea typeface="Arial"/>
                <a:cs typeface="Arial"/>
                <a:sym typeface="Arial"/>
              </a:rPr>
              <a:t>It's a little known fact that until 1918 only 58% of the adult male population were eligible to vote. At this point the voting age was 21 for men, and 30 for women. </a:t>
            </a:r>
            <a:endParaRPr/>
          </a:p>
          <a:p>
            <a:pPr indent="0" lvl="0" marL="0" marR="0" rtl="0" algn="l">
              <a:lnSpc>
                <a:spcPct val="117999"/>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17999"/>
              </a:lnSpc>
              <a:spcBef>
                <a:spcPts val="0"/>
              </a:spcBef>
              <a:spcAft>
                <a:spcPts val="0"/>
              </a:spcAft>
              <a:buNone/>
            </a:pPr>
            <a:r>
              <a:rPr lang="en-US" sz="3400">
                <a:solidFill>
                  <a:srgbClr val="000000"/>
                </a:solidFill>
                <a:latin typeface="Arial"/>
                <a:ea typeface="Arial"/>
                <a:cs typeface="Arial"/>
                <a:sym typeface="Arial"/>
              </a:rPr>
              <a:t>The voting age was reduced to 18 for everyone in 1969. </a:t>
            </a:r>
            <a:endParaRPr/>
          </a:p>
          <a:p>
            <a:pPr indent="0" lvl="0" marL="0" marR="0" rtl="0" algn="l">
              <a:lnSpc>
                <a:spcPct val="117999"/>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lang="en-US" sz="3400">
                <a:solidFill>
                  <a:srgbClr val="000000"/>
                </a:solidFill>
                <a:latin typeface="Arial"/>
                <a:ea typeface="Arial"/>
                <a:cs typeface="Arial"/>
                <a:sym typeface="Arial"/>
              </a:rPr>
              <a:t>Very recent changes means that 16 year olds can vote.</a:t>
            </a:r>
            <a:endParaRPr/>
          </a:p>
          <a:p>
            <a:pPr indent="0" lvl="0" marL="0" marR="0" rtl="0" algn="l">
              <a:lnSpc>
                <a:spcPct val="140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t/>
            </a:r>
            <a:endParaRPr sz="3400">
              <a:solidFill>
                <a:srgbClr val="000000"/>
              </a:solidFill>
              <a:latin typeface="Arial"/>
              <a:ea typeface="Arial"/>
              <a:cs typeface="Arial"/>
              <a:sym typeface="Arial"/>
            </a:endParaRPr>
          </a:p>
        </p:txBody>
      </p:sp>
      <p:sp>
        <p:nvSpPr>
          <p:cNvPr id="223" name="Google Shape;223;p10"/>
          <p:cNvSpPr txBox="1"/>
          <p:nvPr/>
        </p:nvSpPr>
        <p:spPr>
          <a:xfrm>
            <a:off x="14782800" y="228162"/>
            <a:ext cx="27144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2</a:t>
            </a:r>
            <a:endParaRPr/>
          </a:p>
        </p:txBody>
      </p:sp>
      <p:sp>
        <p:nvSpPr>
          <p:cNvPr id="224" name="Google Shape;224;p10"/>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25" name="Google Shape;225;p10"/>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29" name="Shape 229"/>
        <p:cNvGrpSpPr/>
        <p:nvPr/>
      </p:nvGrpSpPr>
      <p:grpSpPr>
        <a:xfrm>
          <a:off x="0" y="0"/>
          <a:ext cx="0" cy="0"/>
          <a:chOff x="0" y="0"/>
          <a:chExt cx="0" cy="0"/>
        </a:xfrm>
      </p:grpSpPr>
      <p:sp>
        <p:nvSpPr>
          <p:cNvPr id="230" name="Google Shape;230;p11"/>
          <p:cNvSpPr/>
          <p:nvPr/>
        </p:nvSpPr>
        <p:spPr>
          <a:xfrm>
            <a:off x="12042983" y="1298612"/>
            <a:ext cx="5939178" cy="8078122"/>
          </a:xfrm>
          <a:custGeom>
            <a:rect b="b" l="l" r="r" t="t"/>
            <a:pathLst>
              <a:path extrusionOk="0" h="10770829" w="7918904">
                <a:moveTo>
                  <a:pt x="7391424" y="829086"/>
                </a:moveTo>
                <a:cubicBezTo>
                  <a:pt x="7381264" y="815624"/>
                  <a:pt x="7370977" y="802289"/>
                  <a:pt x="7360563" y="788954"/>
                </a:cubicBezTo>
                <a:cubicBezTo>
                  <a:pt x="7222641" y="613694"/>
                  <a:pt x="7061986" y="460405"/>
                  <a:pt x="6878471" y="333532"/>
                </a:cubicBezTo>
                <a:cubicBezTo>
                  <a:pt x="6611771" y="149128"/>
                  <a:pt x="6291731" y="37749"/>
                  <a:pt x="5969532" y="8031"/>
                </a:cubicBezTo>
                <a:cubicBezTo>
                  <a:pt x="5406287" y="-43912"/>
                  <a:pt x="4824500" y="158399"/>
                  <a:pt x="4415179" y="548416"/>
                </a:cubicBezTo>
                <a:cubicBezTo>
                  <a:pt x="4021479" y="923574"/>
                  <a:pt x="3783608" y="1456974"/>
                  <a:pt x="3331361" y="1758980"/>
                </a:cubicBezTo>
                <a:cubicBezTo>
                  <a:pt x="2514624" y="2304191"/>
                  <a:pt x="1287931" y="1912396"/>
                  <a:pt x="534059" y="2541808"/>
                </a:cubicBezTo>
                <a:cubicBezTo>
                  <a:pt x="110895" y="2894995"/>
                  <a:pt x="-38965" y="3493419"/>
                  <a:pt x="8406" y="4042567"/>
                </a:cubicBezTo>
                <a:cubicBezTo>
                  <a:pt x="55777" y="4591715"/>
                  <a:pt x="271042" y="5110002"/>
                  <a:pt x="468273" y="5624733"/>
                </a:cubicBezTo>
                <a:cubicBezTo>
                  <a:pt x="665504" y="6139464"/>
                  <a:pt x="849654" y="6675531"/>
                  <a:pt x="830223" y="7226330"/>
                </a:cubicBezTo>
                <a:cubicBezTo>
                  <a:pt x="815999" y="7628412"/>
                  <a:pt x="693698" y="8017921"/>
                  <a:pt x="630198" y="8415304"/>
                </a:cubicBezTo>
                <a:cubicBezTo>
                  <a:pt x="566698" y="8812687"/>
                  <a:pt x="568476" y="9244614"/>
                  <a:pt x="780185" y="9586752"/>
                </a:cubicBezTo>
                <a:cubicBezTo>
                  <a:pt x="998117" y="9939177"/>
                  <a:pt x="1396008" y="10132344"/>
                  <a:pt x="1778532" y="10291348"/>
                </a:cubicBezTo>
                <a:cubicBezTo>
                  <a:pt x="2442488" y="10567319"/>
                  <a:pt x="3145687" y="10799348"/>
                  <a:pt x="3863999" y="10767979"/>
                </a:cubicBezTo>
                <a:cubicBezTo>
                  <a:pt x="4582311" y="10736610"/>
                  <a:pt x="5322721" y="10395869"/>
                  <a:pt x="5665494" y="9763917"/>
                </a:cubicBezTo>
                <a:cubicBezTo>
                  <a:pt x="6216039" y="8748679"/>
                  <a:pt x="5587389" y="7429403"/>
                  <a:pt x="6019570" y="6358539"/>
                </a:cubicBezTo>
                <a:cubicBezTo>
                  <a:pt x="6240042" y="5812312"/>
                  <a:pt x="6705751" y="5410484"/>
                  <a:pt x="7066177" y="4944648"/>
                </a:cubicBezTo>
                <a:cubicBezTo>
                  <a:pt x="7931174" y="3827048"/>
                  <a:pt x="8300490" y="2033808"/>
                  <a:pt x="7391551" y="829086"/>
                </a:cubicBezTo>
                <a:close/>
              </a:path>
            </a:pathLst>
          </a:custGeom>
          <a:blipFill rotWithShape="1">
            <a:blip r:embed="rId3">
              <a:alphaModFix/>
            </a:blip>
            <a:stretch>
              <a:fillRect b="-2600" l="-492" r="-4816" t="-27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1" name="Google Shape;231;p11"/>
          <p:cNvSpPr/>
          <p:nvPr/>
        </p:nvSpPr>
        <p:spPr>
          <a:xfrm>
            <a:off x="12013759" y="1265678"/>
            <a:ext cx="5941791" cy="8078152"/>
          </a:xfrm>
          <a:custGeom>
            <a:rect b="b" l="l" r="r" t="t"/>
            <a:pathLst>
              <a:path extrusionOk="0" h="10770870" w="7922387">
                <a:moveTo>
                  <a:pt x="7922387" y="10770870"/>
                </a:moveTo>
                <a:lnTo>
                  <a:pt x="0" y="10770870"/>
                </a:lnTo>
                <a:lnTo>
                  <a:pt x="0" y="0"/>
                </a:lnTo>
                <a:lnTo>
                  <a:pt x="7922387" y="0"/>
                </a:lnTo>
                <a:lnTo>
                  <a:pt x="7922387" y="1077087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32" name="Google Shape;232;p11"/>
          <p:cNvSpPr txBox="1"/>
          <p:nvPr/>
        </p:nvSpPr>
        <p:spPr>
          <a:xfrm>
            <a:off x="777654" y="1166196"/>
            <a:ext cx="10908192" cy="7220182"/>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3400">
                <a:solidFill>
                  <a:srgbClr val="000000"/>
                </a:solidFill>
                <a:latin typeface="Arial"/>
                <a:ea typeface="Arial"/>
                <a:cs typeface="Arial"/>
                <a:sym typeface="Arial"/>
              </a:rPr>
              <a:t>The Criminal Law Amendment Act 1885, made any homosexual activity between males illegal. This meant gay men could be imprisoned.</a:t>
            </a:r>
            <a:endParaRPr/>
          </a:p>
          <a:p>
            <a:pPr indent="0" lvl="0" marL="0" marR="0" rtl="0" algn="l">
              <a:lnSpc>
                <a:spcPct val="120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lang="en-US" sz="3400">
                <a:solidFill>
                  <a:srgbClr val="000000"/>
                </a:solidFill>
                <a:latin typeface="Arial"/>
                <a:ea typeface="Arial"/>
                <a:cs typeface="Arial"/>
                <a:sym typeface="Arial"/>
              </a:rPr>
              <a:t>In 1954, the Wolfenden committee recommended a change in the law to decriminalise consenting private sexual acts between gay men aged 21 and over.</a:t>
            </a:r>
            <a:endParaRPr/>
          </a:p>
          <a:p>
            <a:pPr indent="0" lvl="0" marL="0" marR="0" rtl="0" algn="l">
              <a:lnSpc>
                <a:spcPct val="120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lang="en-US" sz="3400">
                <a:solidFill>
                  <a:srgbClr val="000000"/>
                </a:solidFill>
                <a:latin typeface="Arial"/>
                <a:ea typeface="Arial"/>
                <a:cs typeface="Arial"/>
                <a:sym typeface="Arial"/>
              </a:rPr>
              <a:t>It took 10 years for the law to be passed, in 1967. The law was not changed in Scotland until 1980 and Northern Ireland until 1982. </a:t>
            </a:r>
            <a:endParaRPr/>
          </a:p>
          <a:p>
            <a:pPr indent="0" lvl="0" marL="0" marR="0" rtl="0" algn="l">
              <a:lnSpc>
                <a:spcPct val="120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0000"/>
              </a:lnSpc>
              <a:spcBef>
                <a:spcPts val="0"/>
              </a:spcBef>
              <a:spcAft>
                <a:spcPts val="0"/>
              </a:spcAft>
              <a:buNone/>
            </a:pPr>
            <a:r>
              <a:rPr lang="en-US" sz="3400">
                <a:solidFill>
                  <a:srgbClr val="000000"/>
                </a:solidFill>
                <a:latin typeface="Arial"/>
                <a:ea typeface="Arial"/>
                <a:cs typeface="Arial"/>
                <a:sym typeface="Arial"/>
              </a:rPr>
              <a:t>The age of consent was lowered to 16 in 2001.</a:t>
            </a:r>
            <a:endParaRPr/>
          </a:p>
          <a:p>
            <a:pPr indent="0" lvl="0" marL="0" marR="0" rtl="0" algn="l">
              <a:lnSpc>
                <a:spcPct val="120000"/>
              </a:lnSpc>
              <a:spcBef>
                <a:spcPts val="0"/>
              </a:spcBef>
              <a:spcAft>
                <a:spcPts val="0"/>
              </a:spcAft>
              <a:buNone/>
            </a:pPr>
            <a:r>
              <a:t/>
            </a:r>
            <a:endParaRPr sz="3400">
              <a:solidFill>
                <a:srgbClr val="000000"/>
              </a:solidFill>
              <a:latin typeface="Arial"/>
              <a:ea typeface="Arial"/>
              <a:cs typeface="Arial"/>
              <a:sym typeface="Arial"/>
            </a:endParaRPr>
          </a:p>
        </p:txBody>
      </p:sp>
      <p:sp>
        <p:nvSpPr>
          <p:cNvPr id="233" name="Google Shape;233;p11"/>
          <p:cNvSpPr txBox="1"/>
          <p:nvPr/>
        </p:nvSpPr>
        <p:spPr>
          <a:xfrm>
            <a:off x="15186991" y="228162"/>
            <a:ext cx="2310278"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2</a:t>
            </a:r>
            <a:endParaRPr/>
          </a:p>
        </p:txBody>
      </p:sp>
      <p:sp>
        <p:nvSpPr>
          <p:cNvPr id="234" name="Google Shape;234;p1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35" name="Google Shape;235;p1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43" name="Shape 243"/>
        <p:cNvGrpSpPr/>
        <p:nvPr/>
      </p:nvGrpSpPr>
      <p:grpSpPr>
        <a:xfrm>
          <a:off x="0" y="0"/>
          <a:ext cx="0" cy="0"/>
          <a:chOff x="0" y="0"/>
          <a:chExt cx="0" cy="0"/>
        </a:xfrm>
      </p:grpSpPr>
      <p:sp>
        <p:nvSpPr>
          <p:cNvPr id="244" name="Google Shape;244;p12"/>
          <p:cNvSpPr/>
          <p:nvPr/>
        </p:nvSpPr>
        <p:spPr>
          <a:xfrm>
            <a:off x="11915852" y="1489977"/>
            <a:ext cx="5939178" cy="8078122"/>
          </a:xfrm>
          <a:custGeom>
            <a:rect b="b" l="l" r="r" t="t"/>
            <a:pathLst>
              <a:path extrusionOk="0" h="10770829" w="7918904">
                <a:moveTo>
                  <a:pt x="7391424" y="829086"/>
                </a:moveTo>
                <a:cubicBezTo>
                  <a:pt x="7381264" y="815624"/>
                  <a:pt x="7370977" y="802289"/>
                  <a:pt x="7360563" y="788954"/>
                </a:cubicBezTo>
                <a:cubicBezTo>
                  <a:pt x="7222641" y="613694"/>
                  <a:pt x="7061986" y="460405"/>
                  <a:pt x="6878471" y="333532"/>
                </a:cubicBezTo>
                <a:cubicBezTo>
                  <a:pt x="6611771" y="149128"/>
                  <a:pt x="6291731" y="37749"/>
                  <a:pt x="5969532" y="8031"/>
                </a:cubicBezTo>
                <a:cubicBezTo>
                  <a:pt x="5406287" y="-43912"/>
                  <a:pt x="4824500" y="158399"/>
                  <a:pt x="4415179" y="548416"/>
                </a:cubicBezTo>
                <a:cubicBezTo>
                  <a:pt x="4021479" y="923574"/>
                  <a:pt x="3783608" y="1456974"/>
                  <a:pt x="3331361" y="1758980"/>
                </a:cubicBezTo>
                <a:cubicBezTo>
                  <a:pt x="2514624" y="2304191"/>
                  <a:pt x="1287931" y="1912396"/>
                  <a:pt x="534059" y="2541808"/>
                </a:cubicBezTo>
                <a:cubicBezTo>
                  <a:pt x="110895" y="2894995"/>
                  <a:pt x="-38965" y="3493419"/>
                  <a:pt x="8406" y="4042567"/>
                </a:cubicBezTo>
                <a:cubicBezTo>
                  <a:pt x="55777" y="4591715"/>
                  <a:pt x="271042" y="5110002"/>
                  <a:pt x="468273" y="5624733"/>
                </a:cubicBezTo>
                <a:cubicBezTo>
                  <a:pt x="665504" y="6139464"/>
                  <a:pt x="849654" y="6675531"/>
                  <a:pt x="830223" y="7226330"/>
                </a:cubicBezTo>
                <a:cubicBezTo>
                  <a:pt x="815999" y="7628412"/>
                  <a:pt x="693698" y="8017921"/>
                  <a:pt x="630198" y="8415304"/>
                </a:cubicBezTo>
                <a:cubicBezTo>
                  <a:pt x="566698" y="8812687"/>
                  <a:pt x="568476" y="9244614"/>
                  <a:pt x="780185" y="9586752"/>
                </a:cubicBezTo>
                <a:cubicBezTo>
                  <a:pt x="998117" y="9939177"/>
                  <a:pt x="1396008" y="10132344"/>
                  <a:pt x="1778532" y="10291348"/>
                </a:cubicBezTo>
                <a:cubicBezTo>
                  <a:pt x="2442488" y="10567319"/>
                  <a:pt x="3145687" y="10799348"/>
                  <a:pt x="3863999" y="10767979"/>
                </a:cubicBezTo>
                <a:cubicBezTo>
                  <a:pt x="4582311" y="10736610"/>
                  <a:pt x="5322721" y="10395869"/>
                  <a:pt x="5665494" y="9763917"/>
                </a:cubicBezTo>
                <a:cubicBezTo>
                  <a:pt x="6216039" y="8748679"/>
                  <a:pt x="5587389" y="7429403"/>
                  <a:pt x="6019570" y="6358539"/>
                </a:cubicBezTo>
                <a:cubicBezTo>
                  <a:pt x="6240042" y="5812312"/>
                  <a:pt x="6705751" y="5410484"/>
                  <a:pt x="7066177" y="4944648"/>
                </a:cubicBezTo>
                <a:cubicBezTo>
                  <a:pt x="7931174" y="3827048"/>
                  <a:pt x="8300490" y="2033808"/>
                  <a:pt x="7391551" y="829086"/>
                </a:cubicBezTo>
                <a:close/>
              </a:path>
            </a:pathLst>
          </a:custGeom>
          <a:blipFill rotWithShape="1">
            <a:blip r:embed="rId3">
              <a:alphaModFix/>
            </a:blip>
            <a:stretch>
              <a:fillRect b="-2600" l="-492" r="-4816" t="-274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5" name="Google Shape;245;p12"/>
          <p:cNvSpPr/>
          <p:nvPr/>
        </p:nvSpPr>
        <p:spPr>
          <a:xfrm>
            <a:off x="11915842" y="1489990"/>
            <a:ext cx="5941791" cy="8078152"/>
          </a:xfrm>
          <a:custGeom>
            <a:rect b="b" l="l" r="r" t="t"/>
            <a:pathLst>
              <a:path extrusionOk="0" h="10770870" w="7922387">
                <a:moveTo>
                  <a:pt x="7922387" y="10770870"/>
                </a:moveTo>
                <a:lnTo>
                  <a:pt x="0" y="10770870"/>
                </a:lnTo>
                <a:lnTo>
                  <a:pt x="0" y="0"/>
                </a:lnTo>
                <a:lnTo>
                  <a:pt x="7922387" y="0"/>
                </a:lnTo>
                <a:lnTo>
                  <a:pt x="7922387" y="1077087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6" name="Google Shape;246;p12"/>
          <p:cNvSpPr txBox="1"/>
          <p:nvPr/>
        </p:nvSpPr>
        <p:spPr>
          <a:xfrm>
            <a:off x="743741" y="876300"/>
            <a:ext cx="11142900" cy="8989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Abortions were first criminalised in the early 19th Century in the UK. Women could be sent to prison or transported  (to the colonies) for having a termination.</a:t>
            </a:r>
            <a:endParaRPr sz="1200"/>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Abortion was not legalised in the UK until 1968 and this only applied to England, Wales and Scotland.</a:t>
            </a:r>
            <a:endParaRPr sz="1200"/>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Abortion was legalised in Northern Ireland in 2020.</a:t>
            </a:r>
            <a:endParaRPr sz="1200"/>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In the USA, the Supreme Court paved the way for individual states to prevent abortions. </a:t>
            </a:r>
            <a:endParaRPr sz="1200"/>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The so-called Roe vs Wade decision was made in 2022. </a:t>
            </a:r>
            <a:endParaRPr sz="1200"/>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There are other countries where abortion is illegal or difficult to arrange.</a:t>
            </a:r>
            <a:endParaRPr sz="1200"/>
          </a:p>
        </p:txBody>
      </p:sp>
      <p:sp>
        <p:nvSpPr>
          <p:cNvPr id="247" name="Google Shape;247;p12"/>
          <p:cNvSpPr txBox="1"/>
          <p:nvPr/>
        </p:nvSpPr>
        <p:spPr>
          <a:xfrm>
            <a:off x="14935200" y="228162"/>
            <a:ext cx="25620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2</a:t>
            </a:r>
            <a:endParaRPr/>
          </a:p>
        </p:txBody>
      </p:sp>
      <p:sp>
        <p:nvSpPr>
          <p:cNvPr id="248" name="Google Shape;248;p1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49" name="Google Shape;249;p1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53" name="Shape 253"/>
        <p:cNvGrpSpPr/>
        <p:nvPr/>
      </p:nvGrpSpPr>
      <p:grpSpPr>
        <a:xfrm>
          <a:off x="0" y="0"/>
          <a:ext cx="0" cy="0"/>
          <a:chOff x="0" y="0"/>
          <a:chExt cx="0" cy="0"/>
        </a:xfrm>
      </p:grpSpPr>
      <p:sp>
        <p:nvSpPr>
          <p:cNvPr id="254" name="Google Shape;254;p13"/>
          <p:cNvSpPr/>
          <p:nvPr/>
        </p:nvSpPr>
        <p:spPr>
          <a:xfrm>
            <a:off x="11913029" y="1158741"/>
            <a:ext cx="5939178" cy="8078122"/>
          </a:xfrm>
          <a:custGeom>
            <a:rect b="b" l="l" r="r" t="t"/>
            <a:pathLst>
              <a:path extrusionOk="0" h="10770829" w="7918904">
                <a:moveTo>
                  <a:pt x="7391424" y="829086"/>
                </a:moveTo>
                <a:cubicBezTo>
                  <a:pt x="7381264" y="815624"/>
                  <a:pt x="7370977" y="802289"/>
                  <a:pt x="7360563" y="788954"/>
                </a:cubicBezTo>
                <a:cubicBezTo>
                  <a:pt x="7222641" y="613694"/>
                  <a:pt x="7061986" y="460405"/>
                  <a:pt x="6878471" y="333532"/>
                </a:cubicBezTo>
                <a:cubicBezTo>
                  <a:pt x="6611771" y="149128"/>
                  <a:pt x="6291731" y="37749"/>
                  <a:pt x="5969532" y="8031"/>
                </a:cubicBezTo>
                <a:cubicBezTo>
                  <a:pt x="5406287" y="-43912"/>
                  <a:pt x="4824500" y="158399"/>
                  <a:pt x="4415179" y="548416"/>
                </a:cubicBezTo>
                <a:cubicBezTo>
                  <a:pt x="4021479" y="923574"/>
                  <a:pt x="3783608" y="1456974"/>
                  <a:pt x="3331361" y="1758980"/>
                </a:cubicBezTo>
                <a:cubicBezTo>
                  <a:pt x="2514624" y="2304191"/>
                  <a:pt x="1287931" y="1912396"/>
                  <a:pt x="534059" y="2541808"/>
                </a:cubicBezTo>
                <a:cubicBezTo>
                  <a:pt x="110895" y="2894995"/>
                  <a:pt x="-38965" y="3493419"/>
                  <a:pt x="8406" y="4042567"/>
                </a:cubicBezTo>
                <a:cubicBezTo>
                  <a:pt x="55777" y="4591715"/>
                  <a:pt x="271042" y="5110002"/>
                  <a:pt x="468273" y="5624733"/>
                </a:cubicBezTo>
                <a:cubicBezTo>
                  <a:pt x="665504" y="6139464"/>
                  <a:pt x="849654" y="6675531"/>
                  <a:pt x="830223" y="7226330"/>
                </a:cubicBezTo>
                <a:cubicBezTo>
                  <a:pt x="815999" y="7628412"/>
                  <a:pt x="693698" y="8017921"/>
                  <a:pt x="630198" y="8415304"/>
                </a:cubicBezTo>
                <a:cubicBezTo>
                  <a:pt x="566698" y="8812687"/>
                  <a:pt x="568476" y="9244614"/>
                  <a:pt x="780185" y="9586752"/>
                </a:cubicBezTo>
                <a:cubicBezTo>
                  <a:pt x="998117" y="9939177"/>
                  <a:pt x="1396008" y="10132344"/>
                  <a:pt x="1778532" y="10291348"/>
                </a:cubicBezTo>
                <a:cubicBezTo>
                  <a:pt x="2442488" y="10567319"/>
                  <a:pt x="3145687" y="10799348"/>
                  <a:pt x="3863999" y="10767979"/>
                </a:cubicBezTo>
                <a:cubicBezTo>
                  <a:pt x="4582311" y="10736610"/>
                  <a:pt x="5322721" y="10395869"/>
                  <a:pt x="5665494" y="9763917"/>
                </a:cubicBezTo>
                <a:cubicBezTo>
                  <a:pt x="6216039" y="8748679"/>
                  <a:pt x="5587389" y="7429403"/>
                  <a:pt x="6019570" y="6358539"/>
                </a:cubicBezTo>
                <a:cubicBezTo>
                  <a:pt x="6240042" y="5812312"/>
                  <a:pt x="6705751" y="5410484"/>
                  <a:pt x="7066177" y="4944648"/>
                </a:cubicBezTo>
                <a:cubicBezTo>
                  <a:pt x="7931174" y="3827048"/>
                  <a:pt x="8300490" y="2033808"/>
                  <a:pt x="7391551" y="829086"/>
                </a:cubicBezTo>
                <a:close/>
              </a:path>
            </a:pathLst>
          </a:custGeom>
          <a:blipFill rotWithShape="1">
            <a:blip r:embed="rId3">
              <a:alphaModFix/>
            </a:blip>
            <a:stretch>
              <a:fillRect b="-2622" l="-492" r="-4816" t="-2764"/>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5" name="Google Shape;255;p13"/>
          <p:cNvSpPr/>
          <p:nvPr/>
        </p:nvSpPr>
        <p:spPr>
          <a:xfrm>
            <a:off x="11913018" y="1158754"/>
            <a:ext cx="5941791" cy="8078152"/>
          </a:xfrm>
          <a:custGeom>
            <a:rect b="b" l="l" r="r" t="t"/>
            <a:pathLst>
              <a:path extrusionOk="0" h="10770870" w="7922387">
                <a:moveTo>
                  <a:pt x="7922387" y="10770870"/>
                </a:moveTo>
                <a:lnTo>
                  <a:pt x="0" y="10770870"/>
                </a:lnTo>
                <a:lnTo>
                  <a:pt x="0" y="0"/>
                </a:lnTo>
                <a:lnTo>
                  <a:pt x="7922387" y="0"/>
                </a:lnTo>
                <a:lnTo>
                  <a:pt x="7922387" y="1077087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6" name="Google Shape;256;p13"/>
          <p:cNvSpPr txBox="1"/>
          <p:nvPr/>
        </p:nvSpPr>
        <p:spPr>
          <a:xfrm>
            <a:off x="743741" y="800100"/>
            <a:ext cx="10908192" cy="830008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The first UK law to protect the rights of black, Asian and other ethnic minorities was passed in 1965.</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This law banned racial discrimination in public places. </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It also made the promotion of hatred on the grounds of colour, race, or ethnic or national origins an offence. </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lang="en-US" sz="3600">
                <a:solidFill>
                  <a:srgbClr val="000000"/>
                </a:solidFill>
                <a:latin typeface="Arial"/>
                <a:ea typeface="Arial"/>
                <a:cs typeface="Arial"/>
                <a:sym typeface="Arial"/>
              </a:rPr>
              <a:t>However, these communities have been present in UK society for 100s of years.</a:t>
            </a:r>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t/>
            </a:r>
            <a:endParaRPr sz="3600">
              <a:solidFill>
                <a:srgbClr val="000000"/>
              </a:solidFill>
              <a:latin typeface="Arial"/>
              <a:ea typeface="Arial"/>
              <a:cs typeface="Arial"/>
              <a:sym typeface="Arial"/>
            </a:endParaRPr>
          </a:p>
        </p:txBody>
      </p:sp>
      <p:sp>
        <p:nvSpPr>
          <p:cNvPr id="257" name="Google Shape;257;p13"/>
          <p:cNvSpPr txBox="1"/>
          <p:nvPr/>
        </p:nvSpPr>
        <p:spPr>
          <a:xfrm>
            <a:off x="14325600" y="228162"/>
            <a:ext cx="31716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2</a:t>
            </a:r>
            <a:endParaRPr/>
          </a:p>
        </p:txBody>
      </p:sp>
      <p:sp>
        <p:nvSpPr>
          <p:cNvPr id="258" name="Google Shape;258;p1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59" name="Google Shape;259;p1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67" name="Shape 267"/>
        <p:cNvGrpSpPr/>
        <p:nvPr/>
      </p:nvGrpSpPr>
      <p:grpSpPr>
        <a:xfrm>
          <a:off x="0" y="0"/>
          <a:ext cx="0" cy="0"/>
          <a:chOff x="0" y="0"/>
          <a:chExt cx="0" cy="0"/>
        </a:xfrm>
      </p:grpSpPr>
      <p:sp>
        <p:nvSpPr>
          <p:cNvPr id="268" name="Google Shape;268;p14"/>
          <p:cNvSpPr/>
          <p:nvPr/>
        </p:nvSpPr>
        <p:spPr>
          <a:xfrm>
            <a:off x="12990164" y="1605892"/>
            <a:ext cx="4882639" cy="6640978"/>
          </a:xfrm>
          <a:custGeom>
            <a:rect b="b" l="l" r="r" t="t"/>
            <a:pathLst>
              <a:path extrusionOk="0" h="8854637" w="6510184">
                <a:moveTo>
                  <a:pt x="6076509" y="681601"/>
                </a:moveTo>
                <a:cubicBezTo>
                  <a:pt x="6068127" y="670552"/>
                  <a:pt x="6059745" y="659630"/>
                  <a:pt x="6051109" y="648708"/>
                </a:cubicBezTo>
                <a:cubicBezTo>
                  <a:pt x="5937698" y="504690"/>
                  <a:pt x="5805618" y="378579"/>
                  <a:pt x="5654742" y="274312"/>
                </a:cubicBezTo>
                <a:cubicBezTo>
                  <a:pt x="5435413" y="122674"/>
                  <a:pt x="5172269" y="31107"/>
                  <a:pt x="4907474" y="6596"/>
                </a:cubicBezTo>
                <a:cubicBezTo>
                  <a:pt x="4444432" y="-36076"/>
                  <a:pt x="3966277" y="130167"/>
                  <a:pt x="3629600" y="450842"/>
                </a:cubicBezTo>
                <a:cubicBezTo>
                  <a:pt x="3306004" y="759198"/>
                  <a:pt x="3110424" y="1197856"/>
                  <a:pt x="2738568" y="1446014"/>
                </a:cubicBezTo>
                <a:cubicBezTo>
                  <a:pt x="2067119" y="1894324"/>
                  <a:pt x="1058739" y="1572252"/>
                  <a:pt x="438979" y="2089650"/>
                </a:cubicBezTo>
                <a:cubicBezTo>
                  <a:pt x="91126" y="2380099"/>
                  <a:pt x="-32064" y="2871970"/>
                  <a:pt x="6925" y="3323455"/>
                </a:cubicBezTo>
                <a:cubicBezTo>
                  <a:pt x="45914" y="3774940"/>
                  <a:pt x="222825" y="4201025"/>
                  <a:pt x="385004" y="4624189"/>
                </a:cubicBezTo>
                <a:cubicBezTo>
                  <a:pt x="547183" y="5047353"/>
                  <a:pt x="698567" y="5488043"/>
                  <a:pt x="682565" y="5940798"/>
                </a:cubicBezTo>
                <a:cubicBezTo>
                  <a:pt x="670881" y="6271379"/>
                  <a:pt x="570424" y="6591673"/>
                  <a:pt x="518100" y="6918190"/>
                </a:cubicBezTo>
                <a:cubicBezTo>
                  <a:pt x="465776" y="7244707"/>
                  <a:pt x="467427" y="7599926"/>
                  <a:pt x="641417" y="7881231"/>
                </a:cubicBezTo>
                <a:cubicBezTo>
                  <a:pt x="820614" y="8170918"/>
                  <a:pt x="1147639" y="8329795"/>
                  <a:pt x="1462218" y="8460478"/>
                </a:cubicBezTo>
                <a:cubicBezTo>
                  <a:pt x="2008064" y="8687427"/>
                  <a:pt x="2586168" y="8878181"/>
                  <a:pt x="3176718" y="8852273"/>
                </a:cubicBezTo>
                <a:cubicBezTo>
                  <a:pt x="3767268" y="8826365"/>
                  <a:pt x="4375852" y="8546457"/>
                  <a:pt x="4657665" y="8026773"/>
                </a:cubicBezTo>
                <a:cubicBezTo>
                  <a:pt x="5110293" y="7192129"/>
                  <a:pt x="4593403" y="6107549"/>
                  <a:pt x="4948749" y="5227185"/>
                </a:cubicBezTo>
                <a:cubicBezTo>
                  <a:pt x="5129978" y="4778113"/>
                  <a:pt x="5512883" y="4447786"/>
                  <a:pt x="5809174" y="4064881"/>
                </a:cubicBezTo>
                <a:cubicBezTo>
                  <a:pt x="6520247" y="3146036"/>
                  <a:pt x="6823904" y="1671820"/>
                  <a:pt x="6076636" y="681474"/>
                </a:cubicBezTo>
                <a:close/>
              </a:path>
            </a:pathLst>
          </a:custGeom>
          <a:blipFill rotWithShape="1">
            <a:blip r:embed="rId3">
              <a:alphaModFix/>
            </a:blip>
            <a:stretch>
              <a:fillRect b="-2657" l="-492" r="-4815" t="-279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69" name="Google Shape;269;p14"/>
          <p:cNvSpPr/>
          <p:nvPr/>
        </p:nvSpPr>
        <p:spPr>
          <a:xfrm>
            <a:off x="12990128" y="1605915"/>
            <a:ext cx="4884706" cy="6641021"/>
          </a:xfrm>
          <a:custGeom>
            <a:rect b="b" l="l" r="r" t="t"/>
            <a:pathLst>
              <a:path extrusionOk="0" h="8854694" w="6512941">
                <a:moveTo>
                  <a:pt x="6512941" y="8854694"/>
                </a:moveTo>
                <a:lnTo>
                  <a:pt x="0" y="8854694"/>
                </a:lnTo>
                <a:lnTo>
                  <a:pt x="0" y="0"/>
                </a:lnTo>
                <a:lnTo>
                  <a:pt x="6512941" y="0"/>
                </a:lnTo>
                <a:lnTo>
                  <a:pt x="6512941" y="8854694"/>
                </a:lnTo>
                <a:close/>
              </a:path>
            </a:pathLst>
          </a:custGeom>
          <a:blipFill rotWithShape="1">
            <a:blip r:embed="rId4">
              <a:alphaModFix/>
            </a:blip>
            <a:stretch>
              <a:fillRect b="-19" l="0" r="0" t="-1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14"/>
          <p:cNvSpPr txBox="1"/>
          <p:nvPr/>
        </p:nvSpPr>
        <p:spPr>
          <a:xfrm>
            <a:off x="778612" y="533899"/>
            <a:ext cx="11870700" cy="9312900"/>
          </a:xfrm>
          <a:prstGeom prst="rect">
            <a:avLst/>
          </a:prstGeom>
          <a:noFill/>
          <a:ln>
            <a:noFill/>
          </a:ln>
        </p:spPr>
        <p:txBody>
          <a:bodyPr anchorCtr="0" anchor="t" bIns="0" lIns="0" spcFirstLastPara="1" rIns="0" wrap="square" tIns="0">
            <a:spAutoFit/>
          </a:bodyPr>
          <a:lstStyle/>
          <a:p>
            <a:pPr indent="0" lvl="0" marL="0" marR="0" rtl="0" algn="l">
              <a:lnSpc>
                <a:spcPct val="139985"/>
              </a:lnSpc>
              <a:spcBef>
                <a:spcPts val="0"/>
              </a:spcBef>
              <a:spcAft>
                <a:spcPts val="0"/>
              </a:spcAft>
              <a:buNone/>
            </a:pPr>
            <a:r>
              <a:rPr b="1" lang="en-US" sz="4099">
                <a:solidFill>
                  <a:srgbClr val="BE1622"/>
                </a:solidFill>
                <a:latin typeface="Arial"/>
                <a:ea typeface="Arial"/>
                <a:cs typeface="Arial"/>
                <a:sym typeface="Arial"/>
              </a:rPr>
              <a:t>Are there risks associated with 'fast-paced' change?</a:t>
            </a:r>
            <a:endParaRPr b="1" sz="4099">
              <a:solidFill>
                <a:srgbClr val="BE1622"/>
              </a:solidFill>
              <a:latin typeface="Arial"/>
              <a:ea typeface="Arial"/>
              <a:cs typeface="Arial"/>
              <a:sym typeface="Arial"/>
            </a:endParaRPr>
          </a:p>
          <a:p>
            <a:pPr indent="0" lvl="0" marL="0" marR="0" rtl="0" algn="l">
              <a:lnSpc>
                <a:spcPct val="122000"/>
              </a:lnSpc>
              <a:spcBef>
                <a:spcPts val="0"/>
              </a:spcBef>
              <a:spcAft>
                <a:spcPts val="0"/>
              </a:spcAft>
              <a:buNone/>
            </a:pPr>
            <a:r>
              <a:rPr lang="en-US" sz="3400">
                <a:solidFill>
                  <a:srgbClr val="000000"/>
                </a:solidFill>
                <a:latin typeface="Arial"/>
                <a:ea typeface="Arial"/>
                <a:cs typeface="Arial"/>
                <a:sym typeface="Arial"/>
              </a:rPr>
              <a:t>People find change difficult - agree or disagree?</a:t>
            </a:r>
            <a:endParaRPr/>
          </a:p>
          <a:p>
            <a:pPr indent="0" lvl="0" marL="0" marR="0" rtl="0" algn="l">
              <a:lnSpc>
                <a:spcPct val="122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2000"/>
              </a:lnSpc>
              <a:spcBef>
                <a:spcPts val="0"/>
              </a:spcBef>
              <a:spcAft>
                <a:spcPts val="0"/>
              </a:spcAft>
              <a:buNone/>
            </a:pPr>
            <a:r>
              <a:rPr lang="en-US" sz="3400">
                <a:solidFill>
                  <a:srgbClr val="000000"/>
                </a:solidFill>
                <a:latin typeface="Arial"/>
                <a:ea typeface="Arial"/>
                <a:cs typeface="Arial"/>
                <a:sym typeface="Arial"/>
              </a:rPr>
              <a:t>It's better to bring people 'with you' rather than force them, even if this takes time - agree or disagree?</a:t>
            </a:r>
            <a:endParaRPr/>
          </a:p>
          <a:p>
            <a:pPr indent="0" lvl="0" marL="0" marR="0" rtl="0" algn="l">
              <a:lnSpc>
                <a:spcPct val="122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2000"/>
              </a:lnSpc>
              <a:spcBef>
                <a:spcPts val="0"/>
              </a:spcBef>
              <a:spcAft>
                <a:spcPts val="0"/>
              </a:spcAft>
              <a:buNone/>
            </a:pPr>
            <a:r>
              <a:rPr lang="en-US" sz="3400">
                <a:solidFill>
                  <a:srgbClr val="000000"/>
                </a:solidFill>
                <a:latin typeface="Arial"/>
                <a:ea typeface="Arial"/>
                <a:cs typeface="Arial"/>
                <a:sym typeface="Arial"/>
              </a:rPr>
              <a:t>People are more likely to abide by the law if they feel they've had their say - agree or disagree?</a:t>
            </a:r>
            <a:endParaRPr/>
          </a:p>
          <a:p>
            <a:pPr indent="0" lvl="0" marL="0" marR="0" rtl="0" algn="l">
              <a:lnSpc>
                <a:spcPct val="122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2000"/>
              </a:lnSpc>
              <a:spcBef>
                <a:spcPts val="0"/>
              </a:spcBef>
              <a:spcAft>
                <a:spcPts val="0"/>
              </a:spcAft>
              <a:buNone/>
            </a:pPr>
            <a:r>
              <a:rPr lang="en-US" sz="3400">
                <a:solidFill>
                  <a:srgbClr val="000000"/>
                </a:solidFill>
                <a:latin typeface="Arial"/>
                <a:ea typeface="Arial"/>
                <a:cs typeface="Arial"/>
                <a:sym typeface="Arial"/>
              </a:rPr>
              <a:t>Activism isn't always helpful - agree or disagree?</a:t>
            </a:r>
            <a:endParaRPr/>
          </a:p>
          <a:p>
            <a:pPr indent="0" lvl="0" marL="0" marR="0" rtl="0" algn="l">
              <a:lnSpc>
                <a:spcPct val="122000"/>
              </a:lnSpc>
              <a:spcBef>
                <a:spcPts val="0"/>
              </a:spcBef>
              <a:spcAft>
                <a:spcPts val="0"/>
              </a:spcAft>
              <a:buNone/>
            </a:pPr>
            <a:r>
              <a:t/>
            </a:r>
            <a:endParaRPr sz="3400">
              <a:solidFill>
                <a:srgbClr val="000000"/>
              </a:solidFill>
              <a:latin typeface="Arial"/>
              <a:ea typeface="Arial"/>
              <a:cs typeface="Arial"/>
              <a:sym typeface="Arial"/>
            </a:endParaRPr>
          </a:p>
          <a:p>
            <a:pPr indent="0" lvl="0" marL="0" marR="0" rtl="0" algn="l">
              <a:lnSpc>
                <a:spcPct val="122000"/>
              </a:lnSpc>
              <a:spcBef>
                <a:spcPts val="0"/>
              </a:spcBef>
              <a:spcAft>
                <a:spcPts val="0"/>
              </a:spcAft>
              <a:buNone/>
            </a:pPr>
            <a:r>
              <a:rPr lang="en-US" sz="3400">
                <a:solidFill>
                  <a:srgbClr val="000000"/>
                </a:solidFill>
                <a:latin typeface="Arial"/>
                <a:ea typeface="Arial"/>
                <a:cs typeface="Arial"/>
                <a:sym typeface="Arial"/>
              </a:rPr>
              <a:t>Most real change is slow - agree or disagree?</a:t>
            </a:r>
            <a:endParaRPr/>
          </a:p>
          <a:p>
            <a:pPr indent="0" lvl="0" marL="0" marR="0" rtl="0" algn="l">
              <a:lnSpc>
                <a:spcPct val="140000"/>
              </a:lnSpc>
              <a:spcBef>
                <a:spcPts val="0"/>
              </a:spcBef>
              <a:spcAft>
                <a:spcPts val="0"/>
              </a:spcAft>
              <a:buNone/>
            </a:pPr>
            <a:r>
              <a:t/>
            </a:r>
            <a:endParaRPr sz="3400">
              <a:solidFill>
                <a:srgbClr val="000000"/>
              </a:solidFill>
              <a:latin typeface="Arial"/>
              <a:ea typeface="Arial"/>
              <a:cs typeface="Arial"/>
              <a:sym typeface="Arial"/>
            </a:endParaRPr>
          </a:p>
        </p:txBody>
      </p:sp>
      <p:sp>
        <p:nvSpPr>
          <p:cNvPr id="271" name="Google Shape;271;p14"/>
          <p:cNvSpPr txBox="1"/>
          <p:nvPr/>
        </p:nvSpPr>
        <p:spPr>
          <a:xfrm>
            <a:off x="14782800" y="228162"/>
            <a:ext cx="27144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272" name="Google Shape;272;p14"/>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73" name="Google Shape;273;p14"/>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81" name="Shape 281"/>
        <p:cNvGrpSpPr/>
        <p:nvPr/>
      </p:nvGrpSpPr>
      <p:grpSpPr>
        <a:xfrm>
          <a:off x="0" y="0"/>
          <a:ext cx="0" cy="0"/>
          <a:chOff x="0" y="0"/>
          <a:chExt cx="0" cy="0"/>
        </a:xfrm>
      </p:grpSpPr>
      <p:sp>
        <p:nvSpPr>
          <p:cNvPr id="282" name="Google Shape;282;p15"/>
          <p:cNvSpPr/>
          <p:nvPr/>
        </p:nvSpPr>
        <p:spPr>
          <a:xfrm>
            <a:off x="287055" y="607028"/>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3">
              <a:alphaModFix/>
            </a:blip>
            <a:stretch>
              <a:fillRect b="-2340" l="-39494" r="-40301"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3" name="Google Shape;283;p15"/>
          <p:cNvSpPr txBox="1"/>
          <p:nvPr/>
        </p:nvSpPr>
        <p:spPr>
          <a:xfrm>
            <a:off x="1317689" y="242573"/>
            <a:ext cx="15725585"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What are microaggressions?</a:t>
            </a:r>
            <a:endParaRPr/>
          </a:p>
        </p:txBody>
      </p:sp>
      <p:sp>
        <p:nvSpPr>
          <p:cNvPr id="284" name="Google Shape;284;p15"/>
          <p:cNvSpPr/>
          <p:nvPr/>
        </p:nvSpPr>
        <p:spPr>
          <a:xfrm>
            <a:off x="2334334" y="3230571"/>
            <a:ext cx="4988339" cy="5847121"/>
          </a:xfrm>
          <a:custGeom>
            <a:rect b="b" l="l" r="r" t="t"/>
            <a:pathLst>
              <a:path extrusionOk="0" h="7796161" w="6651119">
                <a:moveTo>
                  <a:pt x="5696351" y="960113"/>
                </a:moveTo>
                <a:cubicBezTo>
                  <a:pt x="5411871" y="622420"/>
                  <a:pt x="5065161" y="323208"/>
                  <a:pt x="4650760" y="158870"/>
                </a:cubicBezTo>
                <a:cubicBezTo>
                  <a:pt x="4355485" y="41903"/>
                  <a:pt x="4034175" y="-3817"/>
                  <a:pt x="3716167" y="247"/>
                </a:cubicBezTo>
                <a:cubicBezTo>
                  <a:pt x="2373777" y="19932"/>
                  <a:pt x="1153180" y="955922"/>
                  <a:pt x="593999" y="2150484"/>
                </a:cubicBezTo>
                <a:cubicBezTo>
                  <a:pt x="103525" y="3200139"/>
                  <a:pt x="-235819" y="5012683"/>
                  <a:pt x="202331" y="6084436"/>
                </a:cubicBezTo>
                <a:cubicBezTo>
                  <a:pt x="639719" y="7156189"/>
                  <a:pt x="1373017" y="7724387"/>
                  <a:pt x="2498872" y="7773536"/>
                </a:cubicBezTo>
                <a:cubicBezTo>
                  <a:pt x="4271284" y="7978768"/>
                  <a:pt x="5614563" y="6757282"/>
                  <a:pt x="6277630" y="5345423"/>
                </a:cubicBezTo>
                <a:cubicBezTo>
                  <a:pt x="6940697" y="3933564"/>
                  <a:pt x="6705112" y="2160263"/>
                  <a:pt x="5696351" y="960113"/>
                </a:cubicBezTo>
                <a:close/>
              </a:path>
            </a:pathLst>
          </a:custGeom>
          <a:blipFill rotWithShape="1">
            <a:blip r:embed="rId4">
              <a:alphaModFix/>
            </a:blip>
            <a:stretch>
              <a:fillRect b="-2341" l="-39580" r="-40386"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5" name="Google Shape;285;p15"/>
          <p:cNvSpPr/>
          <p:nvPr/>
        </p:nvSpPr>
        <p:spPr>
          <a:xfrm>
            <a:off x="10705576" y="3970744"/>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5">
              <a:alphaModFix/>
            </a:blip>
            <a:stretch>
              <a:fillRect b="-2340" l="-39581" r="-40389"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6" name="Google Shape;286;p15"/>
          <p:cNvSpPr/>
          <p:nvPr/>
        </p:nvSpPr>
        <p:spPr>
          <a:xfrm>
            <a:off x="13063861" y="1455382"/>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6">
              <a:alphaModFix/>
            </a:blip>
            <a:stretch>
              <a:fillRect b="-2340" l="-39581" r="-40389"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87" name="Google Shape;287;p15"/>
          <p:cNvSpPr txBox="1"/>
          <p:nvPr/>
        </p:nvSpPr>
        <p:spPr>
          <a:xfrm>
            <a:off x="5296119" y="1739208"/>
            <a:ext cx="7165248" cy="3703320"/>
          </a:xfrm>
          <a:prstGeom prst="rect">
            <a:avLst/>
          </a:prstGeom>
          <a:noFill/>
          <a:ln>
            <a:noFill/>
          </a:ln>
        </p:spPr>
        <p:txBody>
          <a:bodyPr anchorCtr="0" anchor="t" bIns="0" lIns="0" spcFirstLastPara="1" rIns="0" wrap="square" tIns="0">
            <a:spAutoFit/>
          </a:bodyPr>
          <a:lstStyle/>
          <a:p>
            <a:pPr indent="-320040" lvl="2" marL="960120"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Try to write a simple definition</a:t>
            </a:r>
            <a:endParaRPr/>
          </a:p>
          <a:p>
            <a:pPr indent="-53340" lvl="2" marL="960120" marR="0" rtl="0" algn="l">
              <a:lnSpc>
                <a:spcPct val="140000"/>
              </a:lnSpc>
              <a:spcBef>
                <a:spcPts val="0"/>
              </a:spcBef>
              <a:spcAft>
                <a:spcPts val="0"/>
              </a:spcAft>
              <a:buClr>
                <a:schemeClr val="dk1"/>
              </a:buClr>
              <a:buSzPts val="4200"/>
              <a:buFont typeface="Arial"/>
              <a:buNone/>
            </a:pPr>
            <a:r>
              <a:t/>
            </a:r>
            <a:endParaRPr b="0" i="0" sz="4200" u="none" cap="none" strike="noStrike">
              <a:solidFill>
                <a:srgbClr val="000000"/>
              </a:solidFill>
              <a:latin typeface="Arial"/>
              <a:ea typeface="Arial"/>
              <a:cs typeface="Arial"/>
              <a:sym typeface="Arial"/>
            </a:endParaRPr>
          </a:p>
          <a:p>
            <a:pPr indent="-320040" lvl="2" marL="960120" marR="0" rtl="0" algn="l">
              <a:lnSpc>
                <a:spcPct val="140000"/>
              </a:lnSpc>
              <a:spcBef>
                <a:spcPts val="0"/>
              </a:spcBef>
              <a:spcAft>
                <a:spcPts val="0"/>
              </a:spcAft>
              <a:buClr>
                <a:srgbClr val="000000"/>
              </a:buClr>
              <a:buSzPts val="4200"/>
              <a:buFont typeface="Arial"/>
              <a:buChar char="⚬"/>
            </a:pPr>
            <a:r>
              <a:rPr b="0" i="0" lang="en-US" sz="4200" u="none" cap="none" strike="noStrike">
                <a:solidFill>
                  <a:srgbClr val="000000"/>
                </a:solidFill>
                <a:latin typeface="Arial"/>
                <a:ea typeface="Arial"/>
                <a:cs typeface="Arial"/>
                <a:sym typeface="Arial"/>
              </a:rPr>
              <a:t>Can you think of some examples?</a:t>
            </a:r>
            <a:endParaRPr/>
          </a:p>
        </p:txBody>
      </p:sp>
      <p:sp>
        <p:nvSpPr>
          <p:cNvPr id="288" name="Google Shape;288;p15"/>
          <p:cNvSpPr txBox="1"/>
          <p:nvPr/>
        </p:nvSpPr>
        <p:spPr>
          <a:xfrm>
            <a:off x="14601669" y="228162"/>
            <a:ext cx="2895600"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289" name="Google Shape;289;p15"/>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290" name="Google Shape;290;p15"/>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298" name="Shape 298"/>
        <p:cNvGrpSpPr/>
        <p:nvPr/>
      </p:nvGrpSpPr>
      <p:grpSpPr>
        <a:xfrm>
          <a:off x="0" y="0"/>
          <a:ext cx="0" cy="0"/>
          <a:chOff x="0" y="0"/>
          <a:chExt cx="0" cy="0"/>
        </a:xfrm>
      </p:grpSpPr>
      <p:sp>
        <p:nvSpPr>
          <p:cNvPr id="299" name="Google Shape;299;p16"/>
          <p:cNvSpPr/>
          <p:nvPr/>
        </p:nvSpPr>
        <p:spPr>
          <a:xfrm>
            <a:off x="1028700" y="2856909"/>
            <a:ext cx="5432079" cy="4114800"/>
          </a:xfrm>
          <a:custGeom>
            <a:rect b="b" l="l" r="r" t="t"/>
            <a:pathLst>
              <a:path extrusionOk="0" h="4114800" w="5432079">
                <a:moveTo>
                  <a:pt x="0" y="0"/>
                </a:moveTo>
                <a:lnTo>
                  <a:pt x="5432079" y="0"/>
                </a:lnTo>
                <a:lnTo>
                  <a:pt x="5432079" y="4114800"/>
                </a:lnTo>
                <a:lnTo>
                  <a:pt x="0" y="411480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0" name="Google Shape;300;p16"/>
          <p:cNvSpPr/>
          <p:nvPr/>
        </p:nvSpPr>
        <p:spPr>
          <a:xfrm>
            <a:off x="6464437" y="4399331"/>
            <a:ext cx="5432079" cy="4114800"/>
          </a:xfrm>
          <a:custGeom>
            <a:rect b="b" l="l" r="r" t="t"/>
            <a:pathLst>
              <a:path extrusionOk="0" h="4114800" w="5432079">
                <a:moveTo>
                  <a:pt x="0" y="0"/>
                </a:moveTo>
                <a:lnTo>
                  <a:pt x="5432078" y="0"/>
                </a:lnTo>
                <a:lnTo>
                  <a:pt x="5432078" y="4114800"/>
                </a:lnTo>
                <a:lnTo>
                  <a:pt x="0" y="411480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1" name="Google Shape;301;p16"/>
          <p:cNvSpPr/>
          <p:nvPr/>
        </p:nvSpPr>
        <p:spPr>
          <a:xfrm>
            <a:off x="12345219" y="2648360"/>
            <a:ext cx="5432079" cy="4114800"/>
          </a:xfrm>
          <a:custGeom>
            <a:rect b="b" l="l" r="r" t="t"/>
            <a:pathLst>
              <a:path extrusionOk="0" h="4114800" w="5432079">
                <a:moveTo>
                  <a:pt x="0" y="0"/>
                </a:moveTo>
                <a:lnTo>
                  <a:pt x="5432079" y="0"/>
                </a:lnTo>
                <a:lnTo>
                  <a:pt x="5432079" y="4114800"/>
                </a:lnTo>
                <a:lnTo>
                  <a:pt x="0" y="411480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2" name="Google Shape;302;p16"/>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03" name="Google Shape;303;p16"/>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304" name="Google Shape;304;p16" title="16.jpg"/>
          <p:cNvPicPr preferRelativeResize="0"/>
          <p:nvPr/>
        </p:nvPicPr>
        <p:blipFill>
          <a:blip r:embed="rId3">
            <a:alphaModFix/>
          </a:blip>
          <a:stretch>
            <a:fillRect/>
          </a:stretch>
        </p:blipFill>
        <p:spPr>
          <a:xfrm>
            <a:off x="1711225" y="325750"/>
            <a:ext cx="15652301" cy="88044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08" name="Shape 308"/>
        <p:cNvGrpSpPr/>
        <p:nvPr/>
      </p:nvGrpSpPr>
      <p:grpSpPr>
        <a:xfrm>
          <a:off x="0" y="0"/>
          <a:ext cx="0" cy="0"/>
          <a:chOff x="0" y="0"/>
          <a:chExt cx="0" cy="0"/>
        </a:xfrm>
      </p:grpSpPr>
      <p:sp>
        <p:nvSpPr>
          <p:cNvPr id="309" name="Google Shape;309;p17"/>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10" name="Google Shape;310;p17"/>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311" name="Google Shape;311;p17" title="17.jpg"/>
          <p:cNvPicPr preferRelativeResize="0"/>
          <p:nvPr/>
        </p:nvPicPr>
        <p:blipFill>
          <a:blip r:embed="rId3">
            <a:alphaModFix/>
          </a:blip>
          <a:stretch>
            <a:fillRect/>
          </a:stretch>
        </p:blipFill>
        <p:spPr>
          <a:xfrm>
            <a:off x="879125" y="0"/>
            <a:ext cx="16529755" cy="929798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15" name="Shape 315"/>
        <p:cNvGrpSpPr/>
        <p:nvPr/>
      </p:nvGrpSpPr>
      <p:grpSpPr>
        <a:xfrm>
          <a:off x="0" y="0"/>
          <a:ext cx="0" cy="0"/>
          <a:chOff x="0" y="0"/>
          <a:chExt cx="0" cy="0"/>
        </a:xfrm>
      </p:grpSpPr>
      <p:sp>
        <p:nvSpPr>
          <p:cNvPr id="316" name="Google Shape;316;p18"/>
          <p:cNvSpPr txBox="1"/>
          <p:nvPr>
            <p:ph idx="11" type="ftr"/>
          </p:nvPr>
        </p:nvSpPr>
        <p:spPr>
          <a:xfrm>
            <a:off x="15186991" y="9605410"/>
            <a:ext cx="28956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17" name="Google Shape;317;p18"/>
          <p:cNvSpPr txBox="1"/>
          <p:nvPr>
            <p:ph idx="12" type="sldNum"/>
          </p:nvPr>
        </p:nvSpPr>
        <p:spPr>
          <a:xfrm>
            <a:off x="228600" y="9602787"/>
            <a:ext cx="21336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318" name="Google Shape;318;p18" title="18.jpg"/>
          <p:cNvPicPr preferRelativeResize="0"/>
          <p:nvPr/>
        </p:nvPicPr>
        <p:blipFill>
          <a:blip r:embed="rId3">
            <a:alphaModFix/>
          </a:blip>
          <a:stretch>
            <a:fillRect/>
          </a:stretch>
        </p:blipFill>
        <p:spPr>
          <a:xfrm>
            <a:off x="788750" y="55575"/>
            <a:ext cx="16529755" cy="929798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22" name="Shape 322"/>
        <p:cNvGrpSpPr/>
        <p:nvPr/>
      </p:nvGrpSpPr>
      <p:grpSpPr>
        <a:xfrm>
          <a:off x="0" y="0"/>
          <a:ext cx="0" cy="0"/>
          <a:chOff x="0" y="0"/>
          <a:chExt cx="0" cy="0"/>
        </a:xfrm>
      </p:grpSpPr>
      <p:sp>
        <p:nvSpPr>
          <p:cNvPr id="323" name="Google Shape;323;p19"/>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24" name="Google Shape;324;p19"/>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325" name="Google Shape;325;p19" title="19.jpg"/>
          <p:cNvPicPr preferRelativeResize="0"/>
          <p:nvPr/>
        </p:nvPicPr>
        <p:blipFill>
          <a:blip r:embed="rId3">
            <a:alphaModFix/>
          </a:blip>
          <a:stretch>
            <a:fillRect/>
          </a:stretch>
        </p:blipFill>
        <p:spPr>
          <a:xfrm>
            <a:off x="747250" y="83225"/>
            <a:ext cx="16529755" cy="929798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33" name="Shape 333"/>
        <p:cNvGrpSpPr/>
        <p:nvPr/>
      </p:nvGrpSpPr>
      <p:grpSpPr>
        <a:xfrm>
          <a:off x="0" y="0"/>
          <a:ext cx="0" cy="0"/>
          <a:chOff x="0" y="0"/>
          <a:chExt cx="0" cy="0"/>
        </a:xfrm>
      </p:grpSpPr>
      <p:sp>
        <p:nvSpPr>
          <p:cNvPr id="334" name="Google Shape;334;p20"/>
          <p:cNvSpPr/>
          <p:nvPr/>
        </p:nvSpPr>
        <p:spPr>
          <a:xfrm>
            <a:off x="13886631" y="1216657"/>
            <a:ext cx="4714970" cy="7470362"/>
          </a:xfrm>
          <a:custGeom>
            <a:rect b="b" l="l" r="r" t="t"/>
            <a:pathLst>
              <a:path extrusionOk="0" h="9960483" w="6286627">
                <a:moveTo>
                  <a:pt x="6286627" y="9960483"/>
                </a:moveTo>
                <a:lnTo>
                  <a:pt x="0" y="9960483"/>
                </a:lnTo>
                <a:lnTo>
                  <a:pt x="0" y="0"/>
                </a:lnTo>
                <a:lnTo>
                  <a:pt x="6286627" y="0"/>
                </a:lnTo>
                <a:lnTo>
                  <a:pt x="6286627" y="9960483"/>
                </a:lnTo>
                <a:close/>
              </a:path>
            </a:pathLst>
          </a:custGeom>
          <a:blipFill rotWithShape="1">
            <a:blip r:embed="rId3">
              <a:alphaModFix/>
            </a:blip>
            <a:stretch>
              <a:fillRect b="0" l="-1" r="-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20"/>
          <p:cNvSpPr/>
          <p:nvPr/>
        </p:nvSpPr>
        <p:spPr>
          <a:xfrm>
            <a:off x="14025950" y="1306179"/>
            <a:ext cx="4446329" cy="7201844"/>
          </a:xfrm>
          <a:custGeom>
            <a:rect b="b" l="l" r="r" t="t"/>
            <a:pathLst>
              <a:path extrusionOk="0" h="9602459" w="5928438">
                <a:moveTo>
                  <a:pt x="5729508" y="2914057"/>
                </a:moveTo>
                <a:cubicBezTo>
                  <a:pt x="5701568" y="2735749"/>
                  <a:pt x="5669818" y="2558457"/>
                  <a:pt x="5633623" y="2382943"/>
                </a:cubicBezTo>
                <a:cubicBezTo>
                  <a:pt x="5478429" y="1630468"/>
                  <a:pt x="5101239" y="890439"/>
                  <a:pt x="4438172" y="468926"/>
                </a:cubicBezTo>
                <a:cubicBezTo>
                  <a:pt x="3552855" y="-93938"/>
                  <a:pt x="2323495" y="-137499"/>
                  <a:pt x="1338483" y="270679"/>
                </a:cubicBezTo>
                <a:cubicBezTo>
                  <a:pt x="902746" y="451273"/>
                  <a:pt x="494060" y="729276"/>
                  <a:pt x="295305" y="1121452"/>
                </a:cubicBezTo>
                <a:cubicBezTo>
                  <a:pt x="19969" y="1664758"/>
                  <a:pt x="197896" y="2302806"/>
                  <a:pt x="444657" y="2857034"/>
                </a:cubicBezTo>
                <a:cubicBezTo>
                  <a:pt x="691418" y="3411262"/>
                  <a:pt x="1009172" y="3965109"/>
                  <a:pt x="1006251" y="4562009"/>
                </a:cubicBezTo>
                <a:cubicBezTo>
                  <a:pt x="1001044" y="5608870"/>
                  <a:pt x="15270" y="6496727"/>
                  <a:pt x="157" y="7543461"/>
                </a:cubicBezTo>
                <a:cubicBezTo>
                  <a:pt x="-11781" y="8381153"/>
                  <a:pt x="660557" y="9165124"/>
                  <a:pt x="1535206" y="9457605"/>
                </a:cubicBezTo>
                <a:cubicBezTo>
                  <a:pt x="2577241" y="9805966"/>
                  <a:pt x="3754023" y="9495705"/>
                  <a:pt x="4565553" y="8850545"/>
                </a:cubicBezTo>
                <a:cubicBezTo>
                  <a:pt x="5050566" y="8464974"/>
                  <a:pt x="5485541" y="7999391"/>
                  <a:pt x="5683026" y="7404904"/>
                </a:cubicBezTo>
                <a:cubicBezTo>
                  <a:pt x="5888893" y="6785017"/>
                  <a:pt x="5940836" y="6123728"/>
                  <a:pt x="5926104" y="5474123"/>
                </a:cubicBezTo>
                <a:cubicBezTo>
                  <a:pt x="5906800" y="4619286"/>
                  <a:pt x="5861842" y="3759877"/>
                  <a:pt x="5729508" y="2914184"/>
                </a:cubicBezTo>
                <a:close/>
              </a:path>
            </a:pathLst>
          </a:custGeom>
          <a:blipFill rotWithShape="1">
            <a:blip r:embed="rId4">
              <a:alphaModFix/>
            </a:blip>
            <a:stretch>
              <a:fillRect b="-2119" l="-75787" r="-75798" t="-1431"/>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6" name="Google Shape;336;p20"/>
          <p:cNvSpPr txBox="1"/>
          <p:nvPr/>
        </p:nvSpPr>
        <p:spPr>
          <a:xfrm>
            <a:off x="1706794" y="2256292"/>
            <a:ext cx="9718758" cy="5024730"/>
          </a:xfrm>
          <a:prstGeom prst="rect">
            <a:avLst/>
          </a:prstGeom>
          <a:noFill/>
          <a:ln>
            <a:noFill/>
          </a:ln>
        </p:spPr>
        <p:txBody>
          <a:bodyPr anchorCtr="0" anchor="t" bIns="0" lIns="0" spcFirstLastPara="1" rIns="0" wrap="square" tIns="0">
            <a:spAutoFit/>
          </a:bodyPr>
          <a:lstStyle/>
          <a:p>
            <a:pPr indent="0" lvl="0" marL="0" marR="0" rtl="0" algn="l">
              <a:lnSpc>
                <a:spcPct val="140022"/>
              </a:lnSpc>
              <a:spcBef>
                <a:spcPts val="0"/>
              </a:spcBef>
              <a:spcAft>
                <a:spcPts val="0"/>
              </a:spcAft>
              <a:buNone/>
            </a:pPr>
            <a:r>
              <a:rPr lang="en-US" sz="3498">
                <a:solidFill>
                  <a:srgbClr val="000000"/>
                </a:solidFill>
                <a:latin typeface="Arial"/>
                <a:ea typeface="Arial"/>
                <a:cs typeface="Arial"/>
                <a:sym typeface="Arial"/>
              </a:rPr>
              <a:t>Microaggressions are not always verbal. Non-verbal communication and actions can also fall into this type of behaviour.</a:t>
            </a:r>
            <a:endParaRPr/>
          </a:p>
          <a:p>
            <a:pPr indent="0" lvl="0" marL="0" marR="0" rtl="0" algn="l">
              <a:lnSpc>
                <a:spcPct val="140022"/>
              </a:lnSpc>
              <a:spcBef>
                <a:spcPts val="0"/>
              </a:spcBef>
              <a:spcAft>
                <a:spcPts val="0"/>
              </a:spcAft>
              <a:buNone/>
            </a:pPr>
            <a:r>
              <a:t/>
            </a:r>
            <a:endParaRPr sz="3498">
              <a:solidFill>
                <a:srgbClr val="000000"/>
              </a:solidFill>
              <a:latin typeface="Arial"/>
              <a:ea typeface="Arial"/>
              <a:cs typeface="Arial"/>
              <a:sym typeface="Arial"/>
            </a:endParaRPr>
          </a:p>
          <a:p>
            <a:pPr indent="-274279" lvl="2" marL="822837" marR="0" rtl="0" algn="l">
              <a:lnSpc>
                <a:spcPct val="139983"/>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Discuss and suggest three examples on non-verbal micro-aggressions.</a:t>
            </a:r>
            <a:endParaRPr/>
          </a:p>
          <a:p>
            <a:pPr indent="-266658" lvl="2" marL="799973" marR="0" rtl="0" algn="l">
              <a:lnSpc>
                <a:spcPct val="140011"/>
              </a:lnSpc>
              <a:spcBef>
                <a:spcPts val="0"/>
              </a:spcBef>
              <a:spcAft>
                <a:spcPts val="0"/>
              </a:spcAft>
              <a:buNone/>
            </a:pPr>
            <a:r>
              <a:t/>
            </a:r>
            <a:endParaRPr b="0" i="0" sz="3599" u="none" cap="none" strike="noStrike">
              <a:solidFill>
                <a:srgbClr val="000000"/>
              </a:solidFill>
              <a:latin typeface="Arial"/>
              <a:ea typeface="Arial"/>
              <a:cs typeface="Arial"/>
              <a:sym typeface="Arial"/>
            </a:endParaRPr>
          </a:p>
          <a:p>
            <a:pPr indent="-274279" lvl="2" marL="822837" marR="0" rtl="0" algn="l">
              <a:lnSpc>
                <a:spcPct val="139983"/>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Which individual or group is it aimed at?</a:t>
            </a:r>
            <a:endParaRPr/>
          </a:p>
        </p:txBody>
      </p:sp>
      <p:sp>
        <p:nvSpPr>
          <p:cNvPr id="337" name="Google Shape;337;p20"/>
          <p:cNvSpPr txBox="1"/>
          <p:nvPr/>
        </p:nvSpPr>
        <p:spPr>
          <a:xfrm>
            <a:off x="1463602" y="430530"/>
            <a:ext cx="14582585"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Non-verbal microaggressions</a:t>
            </a:r>
            <a:endParaRPr/>
          </a:p>
        </p:txBody>
      </p:sp>
      <p:sp>
        <p:nvSpPr>
          <p:cNvPr id="338" name="Google Shape;338;p20"/>
          <p:cNvSpPr txBox="1"/>
          <p:nvPr/>
        </p:nvSpPr>
        <p:spPr>
          <a:xfrm>
            <a:off x="14630400" y="228162"/>
            <a:ext cx="28668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339" name="Google Shape;339;p20"/>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40" name="Google Shape;340;p20"/>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48" name="Shape 348"/>
        <p:cNvGrpSpPr/>
        <p:nvPr/>
      </p:nvGrpSpPr>
      <p:grpSpPr>
        <a:xfrm>
          <a:off x="0" y="0"/>
          <a:ext cx="0" cy="0"/>
          <a:chOff x="0" y="0"/>
          <a:chExt cx="0" cy="0"/>
        </a:xfrm>
      </p:grpSpPr>
      <p:sp>
        <p:nvSpPr>
          <p:cNvPr id="349" name="Google Shape;349;p21"/>
          <p:cNvSpPr txBox="1"/>
          <p:nvPr/>
        </p:nvSpPr>
        <p:spPr>
          <a:xfrm>
            <a:off x="510702" y="1545765"/>
            <a:ext cx="12767558" cy="7867327"/>
          </a:xfrm>
          <a:prstGeom prst="rect">
            <a:avLst/>
          </a:prstGeom>
          <a:noFill/>
          <a:ln>
            <a:noFill/>
          </a:ln>
        </p:spPr>
        <p:txBody>
          <a:bodyPr anchorCtr="0" anchor="t" bIns="0" lIns="0" spcFirstLastPara="1" rIns="0" wrap="square" tIns="0">
            <a:spAutoFit/>
          </a:bodyPr>
          <a:lstStyle/>
          <a:p>
            <a:pPr indent="-243840" lvl="2" marL="731521" marR="0" rtl="0" algn="l">
              <a:lnSpc>
                <a:spcPct val="140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Verbal: A verbal microaggression is a comment or question that is hurtful or stigmatising to a marginalised group or person. For example, saying, “You’re so smart for a woman.”</a:t>
            </a:r>
            <a:endParaRPr/>
          </a:p>
          <a:p>
            <a:pPr indent="-243840" lvl="2" marL="731521" marR="0" rtl="0" algn="l">
              <a:lnSpc>
                <a:spcPct val="140000"/>
              </a:lnSpc>
              <a:spcBef>
                <a:spcPts val="0"/>
              </a:spcBef>
              <a:spcAft>
                <a:spcPts val="0"/>
              </a:spcAft>
              <a:buNone/>
            </a:pPr>
            <a:r>
              <a:t/>
            </a:r>
            <a:endParaRPr b="0" i="0" sz="3200" u="none" cap="none" strike="noStrike">
              <a:solidFill>
                <a:srgbClr val="000000"/>
              </a:solidFill>
              <a:latin typeface="Arial"/>
              <a:ea typeface="Arial"/>
              <a:cs typeface="Arial"/>
              <a:sym typeface="Arial"/>
            </a:endParaRPr>
          </a:p>
          <a:p>
            <a:pPr indent="-243840" lvl="2" marL="731521" marR="0" rtl="0" algn="l">
              <a:lnSpc>
                <a:spcPct val="140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Behavioural: This involves behaving in a way that is discriminatory or otherwise hurtful to a marginalised person or group. E.g., when a waiter  ignores a transgender person and instead serves a cisgender person, (someone whose biological sex matches their gender identity).</a:t>
            </a:r>
            <a:endParaRPr/>
          </a:p>
          <a:p>
            <a:pPr indent="-243840" lvl="2" marL="731521" marR="0" rtl="0" algn="l">
              <a:lnSpc>
                <a:spcPct val="140000"/>
              </a:lnSpc>
              <a:spcBef>
                <a:spcPts val="0"/>
              </a:spcBef>
              <a:spcAft>
                <a:spcPts val="0"/>
              </a:spcAft>
              <a:buNone/>
            </a:pPr>
            <a:r>
              <a:t/>
            </a:r>
            <a:endParaRPr b="0" i="0" sz="3200" u="none" cap="none" strike="noStrike">
              <a:solidFill>
                <a:srgbClr val="000000"/>
              </a:solidFill>
              <a:latin typeface="Arial"/>
              <a:ea typeface="Arial"/>
              <a:cs typeface="Arial"/>
              <a:sym typeface="Arial"/>
            </a:endParaRPr>
          </a:p>
          <a:p>
            <a:pPr indent="-243840" lvl="2" marL="731521" marR="0" rtl="0" algn="l">
              <a:lnSpc>
                <a:spcPct val="140000"/>
              </a:lnSpc>
              <a:spcBef>
                <a:spcPts val="0"/>
              </a:spcBef>
              <a:spcAft>
                <a:spcPts val="0"/>
              </a:spcAft>
              <a:buClr>
                <a:srgbClr val="000000"/>
              </a:buClr>
              <a:buSzPts val="3200"/>
              <a:buFont typeface="Arial"/>
              <a:buChar char="⚬"/>
            </a:pPr>
            <a:r>
              <a:rPr b="0" i="0" lang="en-US" sz="3200" u="none" cap="none" strike="noStrike">
                <a:solidFill>
                  <a:srgbClr val="000000"/>
                </a:solidFill>
                <a:latin typeface="Arial"/>
                <a:ea typeface="Arial"/>
                <a:cs typeface="Arial"/>
                <a:sym typeface="Arial"/>
              </a:rPr>
              <a:t>Environmental: An environmental microaggression is when a subtle discrimination occurs within society, for example, when a town or city only has buildings named after white people.</a:t>
            </a:r>
            <a:endParaRPr/>
          </a:p>
          <a:p>
            <a:pPr indent="-243840" lvl="2" marL="731521" marR="0" rtl="0" algn="ctr">
              <a:lnSpc>
                <a:spcPct val="137750"/>
              </a:lnSpc>
              <a:spcBef>
                <a:spcPts val="0"/>
              </a:spcBef>
              <a:spcAft>
                <a:spcPts val="0"/>
              </a:spcAft>
              <a:buNone/>
            </a:pPr>
            <a:r>
              <a:t/>
            </a:r>
            <a:endParaRPr b="0" i="0" sz="3200" u="none" cap="none" strike="noStrike">
              <a:solidFill>
                <a:srgbClr val="000000"/>
              </a:solidFill>
              <a:latin typeface="Arial"/>
              <a:ea typeface="Arial"/>
              <a:cs typeface="Arial"/>
              <a:sym typeface="Arial"/>
            </a:endParaRPr>
          </a:p>
        </p:txBody>
      </p:sp>
      <p:sp>
        <p:nvSpPr>
          <p:cNvPr id="350" name="Google Shape;350;p21"/>
          <p:cNvSpPr/>
          <p:nvPr/>
        </p:nvSpPr>
        <p:spPr>
          <a:xfrm>
            <a:off x="13938466" y="1316041"/>
            <a:ext cx="4831461" cy="7654957"/>
          </a:xfrm>
          <a:custGeom>
            <a:rect b="b" l="l" r="r" t="t"/>
            <a:pathLst>
              <a:path extrusionOk="0" h="10206609" w="6441948">
                <a:moveTo>
                  <a:pt x="6441948" y="10206609"/>
                </a:moveTo>
                <a:lnTo>
                  <a:pt x="0" y="10206609"/>
                </a:lnTo>
                <a:lnTo>
                  <a:pt x="0" y="0"/>
                </a:lnTo>
                <a:lnTo>
                  <a:pt x="6441948" y="0"/>
                </a:lnTo>
                <a:lnTo>
                  <a:pt x="6441948" y="10206609"/>
                </a:lnTo>
                <a:close/>
              </a:path>
            </a:pathLst>
          </a:custGeom>
          <a:blipFill rotWithShape="1">
            <a:blip r:embed="rId3">
              <a:alphaModFix/>
            </a:blip>
            <a:stretch>
              <a:fillRect b="0" l="-1" r="-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1" name="Google Shape;351;p21"/>
          <p:cNvSpPr/>
          <p:nvPr/>
        </p:nvSpPr>
        <p:spPr>
          <a:xfrm>
            <a:off x="14081285" y="1407795"/>
            <a:ext cx="4556108" cy="7379694"/>
          </a:xfrm>
          <a:custGeom>
            <a:rect b="b" l="l" r="r" t="t"/>
            <a:pathLst>
              <a:path extrusionOk="0" h="9839591" w="6074811">
                <a:moveTo>
                  <a:pt x="5870992" y="2986062"/>
                </a:moveTo>
                <a:cubicBezTo>
                  <a:pt x="5842417" y="2803309"/>
                  <a:pt x="5809778" y="2621699"/>
                  <a:pt x="5772694" y="2441867"/>
                </a:cubicBezTo>
                <a:cubicBezTo>
                  <a:pt x="5613563" y="1670723"/>
                  <a:pt x="5227102" y="912406"/>
                  <a:pt x="4547652" y="480479"/>
                </a:cubicBezTo>
                <a:cubicBezTo>
                  <a:pt x="3640491" y="-96228"/>
                  <a:pt x="2380778" y="-140932"/>
                  <a:pt x="1371509" y="277406"/>
                </a:cubicBezTo>
                <a:cubicBezTo>
                  <a:pt x="924977" y="462445"/>
                  <a:pt x="506258" y="747306"/>
                  <a:pt x="302550" y="1149134"/>
                </a:cubicBezTo>
                <a:cubicBezTo>
                  <a:pt x="20356" y="1705902"/>
                  <a:pt x="202601" y="2359698"/>
                  <a:pt x="455585" y="2927642"/>
                </a:cubicBezTo>
                <a:cubicBezTo>
                  <a:pt x="708569" y="3495586"/>
                  <a:pt x="1034070" y="4063149"/>
                  <a:pt x="1031022" y="4674781"/>
                </a:cubicBezTo>
                <a:cubicBezTo>
                  <a:pt x="1025688" y="5747423"/>
                  <a:pt x="15530" y="6657124"/>
                  <a:pt x="163" y="7729766"/>
                </a:cubicBezTo>
                <a:cubicBezTo>
                  <a:pt x="-12156" y="8588032"/>
                  <a:pt x="676819" y="9391434"/>
                  <a:pt x="1573058" y="9691154"/>
                </a:cubicBezTo>
                <a:cubicBezTo>
                  <a:pt x="2640747" y="10048151"/>
                  <a:pt x="3846612" y="9730143"/>
                  <a:pt x="4678208" y="9069108"/>
                </a:cubicBezTo>
                <a:cubicBezTo>
                  <a:pt x="5175286" y="8674011"/>
                  <a:pt x="5620929" y="8196999"/>
                  <a:pt x="5823367" y="7587780"/>
                </a:cubicBezTo>
                <a:cubicBezTo>
                  <a:pt x="6034314" y="6952653"/>
                  <a:pt x="6087527" y="6274981"/>
                  <a:pt x="6072414" y="5609247"/>
                </a:cubicBezTo>
                <a:cubicBezTo>
                  <a:pt x="6052602" y="4733328"/>
                  <a:pt x="6006501" y="3852583"/>
                  <a:pt x="5870865" y="2986062"/>
                </a:cubicBezTo>
                <a:close/>
              </a:path>
            </a:pathLst>
          </a:custGeom>
          <a:blipFill rotWithShape="1">
            <a:blip r:embed="rId4">
              <a:alphaModFix/>
            </a:blip>
            <a:stretch>
              <a:fillRect b="-2119" l="-75731" r="-75741" t="-1432"/>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2" name="Google Shape;352;p21"/>
          <p:cNvSpPr txBox="1"/>
          <p:nvPr/>
        </p:nvSpPr>
        <p:spPr>
          <a:xfrm>
            <a:off x="1050169" y="194310"/>
            <a:ext cx="16674036"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Types of microaggressions</a:t>
            </a:r>
            <a:endParaRPr/>
          </a:p>
        </p:txBody>
      </p:sp>
      <p:sp>
        <p:nvSpPr>
          <p:cNvPr id="353" name="Google Shape;353;p21"/>
          <p:cNvSpPr txBox="1"/>
          <p:nvPr/>
        </p:nvSpPr>
        <p:spPr>
          <a:xfrm>
            <a:off x="14859000" y="228162"/>
            <a:ext cx="2638269"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354" name="Google Shape;354;p2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55" name="Google Shape;355;p2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xEl>
                                              <p:pRg end="0" st="0"/>
                                            </p:txEl>
                                          </p:spTgt>
                                        </p:tgtEl>
                                        <p:attrNameLst>
                                          <p:attrName>style.visibility</p:attrName>
                                        </p:attrNameLst>
                                      </p:cBhvr>
                                      <p:to>
                                        <p:strVal val="visible"/>
                                      </p:to>
                                    </p:set>
                                    <p:anim calcmode="lin" valueType="num">
                                      <p:cBhvr additive="base">
                                        <p:cTn dur="500"/>
                                        <p:tgtEl>
                                          <p:spTgt spid="34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xEl>
                                              <p:pRg end="1" st="1"/>
                                            </p:txEl>
                                          </p:spTgt>
                                        </p:tgtEl>
                                        <p:attrNameLst>
                                          <p:attrName>style.visibility</p:attrName>
                                        </p:attrNameLst>
                                      </p:cBhvr>
                                      <p:to>
                                        <p:strVal val="visible"/>
                                      </p:to>
                                    </p:set>
                                    <p:anim calcmode="lin" valueType="num">
                                      <p:cBhvr additive="base">
                                        <p:cTn dur="500"/>
                                        <p:tgtEl>
                                          <p:spTgt spid="34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xEl>
                                              <p:pRg end="2" st="2"/>
                                            </p:txEl>
                                          </p:spTgt>
                                        </p:tgtEl>
                                        <p:attrNameLst>
                                          <p:attrName>style.visibility</p:attrName>
                                        </p:attrNameLst>
                                      </p:cBhvr>
                                      <p:to>
                                        <p:strVal val="visible"/>
                                      </p:to>
                                    </p:set>
                                    <p:anim calcmode="lin" valueType="num">
                                      <p:cBhvr additive="base">
                                        <p:cTn dur="500"/>
                                        <p:tgtEl>
                                          <p:spTgt spid="34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xEl>
                                              <p:pRg end="3" st="3"/>
                                            </p:txEl>
                                          </p:spTgt>
                                        </p:tgtEl>
                                        <p:attrNameLst>
                                          <p:attrName>style.visibility</p:attrName>
                                        </p:attrNameLst>
                                      </p:cBhvr>
                                      <p:to>
                                        <p:strVal val="visible"/>
                                      </p:to>
                                    </p:set>
                                    <p:anim calcmode="lin" valueType="num">
                                      <p:cBhvr additive="base">
                                        <p:cTn dur="500"/>
                                        <p:tgtEl>
                                          <p:spTgt spid="34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xEl>
                                              <p:pRg end="4" st="4"/>
                                            </p:txEl>
                                          </p:spTgt>
                                        </p:tgtEl>
                                        <p:attrNameLst>
                                          <p:attrName>style.visibility</p:attrName>
                                        </p:attrNameLst>
                                      </p:cBhvr>
                                      <p:to>
                                        <p:strVal val="visible"/>
                                      </p:to>
                                    </p:set>
                                    <p:anim calcmode="lin" valueType="num">
                                      <p:cBhvr additive="base">
                                        <p:cTn dur="500"/>
                                        <p:tgtEl>
                                          <p:spTgt spid="34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49">
                                            <p:txEl>
                                              <p:pRg end="5" st="5"/>
                                            </p:txEl>
                                          </p:spTgt>
                                        </p:tgtEl>
                                        <p:attrNameLst>
                                          <p:attrName>style.visibility</p:attrName>
                                        </p:attrNameLst>
                                      </p:cBhvr>
                                      <p:to>
                                        <p:strVal val="visible"/>
                                      </p:to>
                                    </p:set>
                                    <p:anim calcmode="lin" valueType="num">
                                      <p:cBhvr additive="base">
                                        <p:cTn dur="500"/>
                                        <p:tgtEl>
                                          <p:spTgt spid="349">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63" name="Shape 363"/>
        <p:cNvGrpSpPr/>
        <p:nvPr/>
      </p:nvGrpSpPr>
      <p:grpSpPr>
        <a:xfrm>
          <a:off x="0" y="0"/>
          <a:ext cx="0" cy="0"/>
          <a:chOff x="0" y="0"/>
          <a:chExt cx="0" cy="0"/>
        </a:xfrm>
      </p:grpSpPr>
      <p:sp>
        <p:nvSpPr>
          <p:cNvPr id="364" name="Google Shape;364;p22"/>
          <p:cNvSpPr/>
          <p:nvPr/>
        </p:nvSpPr>
        <p:spPr>
          <a:xfrm>
            <a:off x="794594" y="1031205"/>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3">
              <a:alphaModFix/>
            </a:blip>
            <a:stretch>
              <a:fillRect b="-2340" l="-39494" r="-40301"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5" name="Google Shape;365;p22"/>
          <p:cNvSpPr txBox="1"/>
          <p:nvPr/>
        </p:nvSpPr>
        <p:spPr>
          <a:xfrm>
            <a:off x="3886200" y="164462"/>
            <a:ext cx="11535085" cy="198186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How do microaggressions make individuals or groups feel?</a:t>
            </a:r>
            <a:endParaRPr/>
          </a:p>
        </p:txBody>
      </p:sp>
      <p:sp>
        <p:nvSpPr>
          <p:cNvPr id="366" name="Google Shape;366;p22"/>
          <p:cNvSpPr/>
          <p:nvPr/>
        </p:nvSpPr>
        <p:spPr>
          <a:xfrm>
            <a:off x="-243503" y="3284483"/>
            <a:ext cx="4988339" cy="5847121"/>
          </a:xfrm>
          <a:custGeom>
            <a:rect b="b" l="l" r="r" t="t"/>
            <a:pathLst>
              <a:path extrusionOk="0" h="7796161" w="6651119">
                <a:moveTo>
                  <a:pt x="5696351" y="960113"/>
                </a:moveTo>
                <a:cubicBezTo>
                  <a:pt x="5411871" y="622420"/>
                  <a:pt x="5065161" y="323208"/>
                  <a:pt x="4650760" y="158870"/>
                </a:cubicBezTo>
                <a:cubicBezTo>
                  <a:pt x="4355485" y="41903"/>
                  <a:pt x="4034175" y="-3817"/>
                  <a:pt x="3716167" y="247"/>
                </a:cubicBezTo>
                <a:cubicBezTo>
                  <a:pt x="2373777" y="19932"/>
                  <a:pt x="1153180" y="955922"/>
                  <a:pt x="593999" y="2150484"/>
                </a:cubicBezTo>
                <a:cubicBezTo>
                  <a:pt x="103525" y="3200139"/>
                  <a:pt x="-235819" y="5012683"/>
                  <a:pt x="202331" y="6084436"/>
                </a:cubicBezTo>
                <a:cubicBezTo>
                  <a:pt x="639719" y="7156189"/>
                  <a:pt x="1373017" y="7724387"/>
                  <a:pt x="2498872" y="7773536"/>
                </a:cubicBezTo>
                <a:cubicBezTo>
                  <a:pt x="4271284" y="7978768"/>
                  <a:pt x="5614563" y="6757282"/>
                  <a:pt x="6277630" y="5345423"/>
                </a:cubicBezTo>
                <a:cubicBezTo>
                  <a:pt x="6940697" y="3933564"/>
                  <a:pt x="6705112" y="2160263"/>
                  <a:pt x="5696351" y="960113"/>
                </a:cubicBezTo>
                <a:close/>
              </a:path>
            </a:pathLst>
          </a:custGeom>
          <a:blipFill rotWithShape="1">
            <a:blip r:embed="rId4">
              <a:alphaModFix/>
            </a:blip>
            <a:stretch>
              <a:fillRect b="-2341" l="-39580" r="-40386"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7" name="Google Shape;367;p22"/>
          <p:cNvSpPr/>
          <p:nvPr/>
        </p:nvSpPr>
        <p:spPr>
          <a:xfrm>
            <a:off x="3541985" y="4508116"/>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5">
              <a:alphaModFix/>
            </a:blip>
            <a:stretch>
              <a:fillRect b="-2340" l="-39581" r="-40389"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8" name="Google Shape;368;p22"/>
          <p:cNvSpPr/>
          <p:nvPr/>
        </p:nvSpPr>
        <p:spPr>
          <a:xfrm>
            <a:off x="12869313" y="1358113"/>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6">
              <a:alphaModFix/>
            </a:blip>
            <a:stretch>
              <a:fillRect b="-2340" l="-39581" r="-40389"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69" name="Google Shape;369;p22"/>
          <p:cNvSpPr/>
          <p:nvPr/>
        </p:nvSpPr>
        <p:spPr>
          <a:xfrm>
            <a:off x="14167545" y="5015198"/>
            <a:ext cx="3948619" cy="4628434"/>
          </a:xfrm>
          <a:custGeom>
            <a:rect b="b" l="l" r="r" t="t"/>
            <a:pathLst>
              <a:path extrusionOk="0" h="6171246" w="5264825">
                <a:moveTo>
                  <a:pt x="4509030" y="760032"/>
                </a:moveTo>
                <a:cubicBezTo>
                  <a:pt x="4283732" y="492697"/>
                  <a:pt x="4009412" y="255842"/>
                  <a:pt x="3681244" y="125794"/>
                </a:cubicBezTo>
                <a:cubicBezTo>
                  <a:pt x="3447691" y="33211"/>
                  <a:pt x="3193310" y="-2984"/>
                  <a:pt x="2941596" y="191"/>
                </a:cubicBezTo>
                <a:cubicBezTo>
                  <a:pt x="1878987" y="15812"/>
                  <a:pt x="912771" y="756730"/>
                  <a:pt x="470176" y="1702245"/>
                </a:cubicBezTo>
                <a:cubicBezTo>
                  <a:pt x="81937" y="2533206"/>
                  <a:pt x="-186668" y="3967925"/>
                  <a:pt x="160169" y="4816285"/>
                </a:cubicBezTo>
                <a:cubicBezTo>
                  <a:pt x="506371" y="5664645"/>
                  <a:pt x="1086888" y="6114479"/>
                  <a:pt x="1978047" y="6153341"/>
                </a:cubicBezTo>
                <a:cubicBezTo>
                  <a:pt x="3381016" y="6315774"/>
                  <a:pt x="4444260" y="5348923"/>
                  <a:pt x="4969151" y="4231323"/>
                </a:cubicBezTo>
                <a:cubicBezTo>
                  <a:pt x="5494042" y="3113723"/>
                  <a:pt x="5307606" y="1710119"/>
                  <a:pt x="4509030" y="760032"/>
                </a:cubicBezTo>
                <a:close/>
              </a:path>
            </a:pathLst>
          </a:custGeom>
          <a:blipFill rotWithShape="1">
            <a:blip r:embed="rId7">
              <a:alphaModFix/>
            </a:blip>
            <a:stretch>
              <a:fillRect b="-2340" l="-35142" r="-35948"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0" name="Google Shape;370;p22"/>
          <p:cNvSpPr/>
          <p:nvPr/>
        </p:nvSpPr>
        <p:spPr>
          <a:xfrm>
            <a:off x="10511028" y="3981298"/>
            <a:ext cx="4371289" cy="5123935"/>
          </a:xfrm>
          <a:custGeom>
            <a:rect b="b" l="l" r="r" t="t"/>
            <a:pathLst>
              <a:path extrusionOk="0" h="6831913" w="5828385">
                <a:moveTo>
                  <a:pt x="4991698" y="841337"/>
                </a:moveTo>
                <a:cubicBezTo>
                  <a:pt x="4742397" y="545427"/>
                  <a:pt x="4438613" y="283299"/>
                  <a:pt x="4075393" y="139281"/>
                </a:cubicBezTo>
                <a:cubicBezTo>
                  <a:pt x="3816821" y="36792"/>
                  <a:pt x="3535262" y="-3340"/>
                  <a:pt x="3256497" y="216"/>
                </a:cubicBezTo>
                <a:cubicBezTo>
                  <a:pt x="2080096" y="17488"/>
                  <a:pt x="1010502" y="837781"/>
                  <a:pt x="520536" y="1884388"/>
                </a:cubicBezTo>
                <a:cubicBezTo>
                  <a:pt x="90641" y="2804376"/>
                  <a:pt x="-206666" y="4392638"/>
                  <a:pt x="177382" y="5331930"/>
                </a:cubicBezTo>
                <a:cubicBezTo>
                  <a:pt x="560668" y="6271222"/>
                  <a:pt x="1203288" y="6769062"/>
                  <a:pt x="2189824" y="6812115"/>
                </a:cubicBezTo>
                <a:cubicBezTo>
                  <a:pt x="3743034" y="6991820"/>
                  <a:pt x="4920070" y="5921464"/>
                  <a:pt x="5501095" y="4684230"/>
                </a:cubicBezTo>
                <a:cubicBezTo>
                  <a:pt x="6082120" y="3446996"/>
                  <a:pt x="5875745" y="1893024"/>
                  <a:pt x="4991698" y="841337"/>
                </a:cubicBezTo>
                <a:close/>
              </a:path>
            </a:pathLst>
          </a:custGeom>
          <a:blipFill rotWithShape="1">
            <a:blip r:embed="rId8">
              <a:alphaModFix/>
            </a:blip>
            <a:stretch>
              <a:fillRect b="-2340" l="-39436" r="-40243" t="-4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71" name="Google Shape;371;p22"/>
          <p:cNvSpPr txBox="1"/>
          <p:nvPr/>
        </p:nvSpPr>
        <p:spPr>
          <a:xfrm>
            <a:off x="14782800" y="333707"/>
            <a:ext cx="2680246"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372" name="Google Shape;372;p2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73" name="Google Shape;373;p2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81" name="Shape 381"/>
        <p:cNvGrpSpPr/>
        <p:nvPr/>
      </p:nvGrpSpPr>
      <p:grpSpPr>
        <a:xfrm>
          <a:off x="0" y="0"/>
          <a:ext cx="0" cy="0"/>
          <a:chOff x="0" y="0"/>
          <a:chExt cx="0" cy="0"/>
        </a:xfrm>
      </p:grpSpPr>
      <p:sp>
        <p:nvSpPr>
          <p:cNvPr id="382" name="Google Shape;382;p2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383" name="Google Shape;383;p2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384" name="Google Shape;384;p23" title="Skills, Values &amp; Responsibilities, Differences in societal values, 16-18 (2).jpg"/>
          <p:cNvPicPr preferRelativeResize="0"/>
          <p:nvPr/>
        </p:nvPicPr>
        <p:blipFill>
          <a:blip r:embed="rId3">
            <a:alphaModFix/>
          </a:blip>
          <a:stretch>
            <a:fillRect/>
          </a:stretch>
        </p:blipFill>
        <p:spPr>
          <a:xfrm>
            <a:off x="664225" y="138575"/>
            <a:ext cx="16529755" cy="929798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392" name="Shape 392"/>
        <p:cNvGrpSpPr/>
        <p:nvPr/>
      </p:nvGrpSpPr>
      <p:grpSpPr>
        <a:xfrm>
          <a:off x="0" y="0"/>
          <a:ext cx="0" cy="0"/>
          <a:chOff x="0" y="0"/>
          <a:chExt cx="0" cy="0"/>
        </a:xfrm>
      </p:grpSpPr>
      <p:sp>
        <p:nvSpPr>
          <p:cNvPr id="393" name="Google Shape;393;p24"/>
          <p:cNvSpPr/>
          <p:nvPr/>
        </p:nvSpPr>
        <p:spPr>
          <a:xfrm>
            <a:off x="6520805" y="3298527"/>
            <a:ext cx="4468178" cy="4468177"/>
          </a:xfrm>
          <a:custGeom>
            <a:rect b="b" l="l" r="r" t="t"/>
            <a:pathLst>
              <a:path extrusionOk="0" h="5957570" w="5957570">
                <a:moveTo>
                  <a:pt x="5957570" y="2978785"/>
                </a:moveTo>
                <a:cubicBezTo>
                  <a:pt x="5957570" y="4623816"/>
                  <a:pt x="4623943" y="5957570"/>
                  <a:pt x="2978785" y="5957570"/>
                </a:cubicBezTo>
                <a:cubicBezTo>
                  <a:pt x="1333627" y="5957570"/>
                  <a:pt x="0" y="4623816"/>
                  <a:pt x="0" y="2978785"/>
                </a:cubicBezTo>
                <a:cubicBezTo>
                  <a:pt x="0" y="1333754"/>
                  <a:pt x="1333627" y="0"/>
                  <a:pt x="2978785" y="0"/>
                </a:cubicBezTo>
                <a:cubicBezTo>
                  <a:pt x="4623943" y="0"/>
                  <a:pt x="5957570" y="1333627"/>
                  <a:pt x="5957570" y="2978785"/>
                </a:cubicBezTo>
                <a:close/>
              </a:path>
            </a:pathLst>
          </a:custGeom>
          <a:blipFill rotWithShape="1">
            <a:blip r:embed="rId3">
              <a:alphaModFix/>
            </a:blip>
            <a:stretch>
              <a:fillRect b="0" l="-63843" r="-6384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94" name="Google Shape;394;p24"/>
          <p:cNvSpPr txBox="1"/>
          <p:nvPr/>
        </p:nvSpPr>
        <p:spPr>
          <a:xfrm>
            <a:off x="1463602" y="430530"/>
            <a:ext cx="14582585"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Microaggression - why do we do it?</a:t>
            </a:r>
            <a:endParaRPr/>
          </a:p>
        </p:txBody>
      </p:sp>
      <p:cxnSp>
        <p:nvCxnSpPr>
          <p:cNvPr id="395" name="Google Shape;395;p24"/>
          <p:cNvCxnSpPr/>
          <p:nvPr/>
        </p:nvCxnSpPr>
        <p:spPr>
          <a:xfrm rot="-1422480">
            <a:off x="10799464" y="4379147"/>
            <a:ext cx="3588858" cy="0"/>
          </a:xfrm>
          <a:prstGeom prst="straightConnector1">
            <a:avLst/>
          </a:prstGeom>
          <a:noFill/>
          <a:ln cap="rnd" cmpd="sng" w="95250">
            <a:solidFill>
              <a:srgbClr val="BE1622"/>
            </a:solidFill>
            <a:prstDash val="solid"/>
            <a:round/>
            <a:headEnd len="sm" w="sm" type="none"/>
            <a:tailEnd len="med" w="med" type="stealth"/>
          </a:ln>
        </p:spPr>
      </p:cxnSp>
      <p:cxnSp>
        <p:nvCxnSpPr>
          <p:cNvPr id="396" name="Google Shape;396;p24"/>
          <p:cNvCxnSpPr/>
          <p:nvPr/>
        </p:nvCxnSpPr>
        <p:spPr>
          <a:xfrm rot="1300020">
            <a:off x="10779357" y="6663766"/>
            <a:ext cx="3586382" cy="0"/>
          </a:xfrm>
          <a:prstGeom prst="straightConnector1">
            <a:avLst/>
          </a:prstGeom>
          <a:noFill/>
          <a:ln cap="rnd" cmpd="sng" w="95250">
            <a:solidFill>
              <a:srgbClr val="BE1622"/>
            </a:solidFill>
            <a:prstDash val="solid"/>
            <a:round/>
            <a:headEnd len="sm" w="sm" type="none"/>
            <a:tailEnd len="med" w="med" type="stealth"/>
          </a:ln>
        </p:spPr>
      </p:cxnSp>
      <p:cxnSp>
        <p:nvCxnSpPr>
          <p:cNvPr id="397" name="Google Shape;397;p24"/>
          <p:cNvCxnSpPr/>
          <p:nvPr/>
        </p:nvCxnSpPr>
        <p:spPr>
          <a:xfrm rot="-9202380">
            <a:off x="3440906" y="4049725"/>
            <a:ext cx="3592039" cy="0"/>
          </a:xfrm>
          <a:prstGeom prst="straightConnector1">
            <a:avLst/>
          </a:prstGeom>
          <a:noFill/>
          <a:ln cap="rnd" cmpd="sng" w="95250">
            <a:solidFill>
              <a:srgbClr val="BE1622"/>
            </a:solidFill>
            <a:prstDash val="solid"/>
            <a:round/>
            <a:headEnd len="sm" w="sm" type="none"/>
            <a:tailEnd len="med" w="med" type="stealth"/>
          </a:ln>
        </p:spPr>
      </p:cxnSp>
      <p:cxnSp>
        <p:nvCxnSpPr>
          <p:cNvPr id="398" name="Google Shape;398;p24"/>
          <p:cNvCxnSpPr/>
          <p:nvPr/>
        </p:nvCxnSpPr>
        <p:spPr>
          <a:xfrm rot="1300020">
            <a:off x="10779357" y="6663766"/>
            <a:ext cx="3586382" cy="0"/>
          </a:xfrm>
          <a:prstGeom prst="straightConnector1">
            <a:avLst/>
          </a:prstGeom>
          <a:noFill/>
          <a:ln cap="rnd" cmpd="sng" w="95250">
            <a:solidFill>
              <a:srgbClr val="BE1622"/>
            </a:solidFill>
            <a:prstDash val="solid"/>
            <a:round/>
            <a:headEnd len="sm" w="sm" type="none"/>
            <a:tailEnd len="med" w="med" type="stealth"/>
          </a:ln>
        </p:spPr>
      </p:cxnSp>
      <p:cxnSp>
        <p:nvCxnSpPr>
          <p:cNvPr id="399" name="Google Shape;399;p24"/>
          <p:cNvCxnSpPr/>
          <p:nvPr/>
        </p:nvCxnSpPr>
        <p:spPr>
          <a:xfrm rot="10018500">
            <a:off x="3329388" y="6663766"/>
            <a:ext cx="3573580" cy="0"/>
          </a:xfrm>
          <a:prstGeom prst="straightConnector1">
            <a:avLst/>
          </a:prstGeom>
          <a:noFill/>
          <a:ln cap="rnd" cmpd="sng" w="95250">
            <a:solidFill>
              <a:srgbClr val="BE1622"/>
            </a:solidFill>
            <a:prstDash val="solid"/>
            <a:round/>
            <a:headEnd len="sm" w="sm" type="none"/>
            <a:tailEnd len="med" w="med" type="stealth"/>
          </a:ln>
        </p:spPr>
      </p:cxnSp>
      <p:cxnSp>
        <p:nvCxnSpPr>
          <p:cNvPr id="400" name="Google Shape;400;p24"/>
          <p:cNvCxnSpPr/>
          <p:nvPr/>
        </p:nvCxnSpPr>
        <p:spPr>
          <a:xfrm rot="119880">
            <a:off x="10925985" y="5484981"/>
            <a:ext cx="3552273" cy="0"/>
          </a:xfrm>
          <a:prstGeom prst="straightConnector1">
            <a:avLst/>
          </a:prstGeom>
          <a:noFill/>
          <a:ln cap="rnd" cmpd="sng" w="95250">
            <a:solidFill>
              <a:srgbClr val="BE1622"/>
            </a:solidFill>
            <a:prstDash val="solid"/>
            <a:round/>
            <a:headEnd len="sm" w="sm" type="none"/>
            <a:tailEnd len="med" w="med" type="stealth"/>
          </a:ln>
        </p:spPr>
      </p:cxnSp>
      <p:cxnSp>
        <p:nvCxnSpPr>
          <p:cNvPr id="401" name="Google Shape;401;p24"/>
          <p:cNvCxnSpPr/>
          <p:nvPr/>
        </p:nvCxnSpPr>
        <p:spPr>
          <a:xfrm rot="-9202380">
            <a:off x="3440906" y="4049725"/>
            <a:ext cx="3592039" cy="0"/>
          </a:xfrm>
          <a:prstGeom prst="straightConnector1">
            <a:avLst/>
          </a:prstGeom>
          <a:noFill/>
          <a:ln cap="rnd" cmpd="sng" w="95250">
            <a:solidFill>
              <a:srgbClr val="BE1622"/>
            </a:solidFill>
            <a:prstDash val="solid"/>
            <a:round/>
            <a:headEnd len="sm" w="sm" type="none"/>
            <a:tailEnd len="med" w="med" type="stealth"/>
          </a:ln>
        </p:spPr>
      </p:cxnSp>
      <p:cxnSp>
        <p:nvCxnSpPr>
          <p:cNvPr id="402" name="Google Shape;402;p24"/>
          <p:cNvCxnSpPr/>
          <p:nvPr/>
        </p:nvCxnSpPr>
        <p:spPr>
          <a:xfrm rot="10680120">
            <a:off x="3031522" y="5361156"/>
            <a:ext cx="3552273" cy="0"/>
          </a:xfrm>
          <a:prstGeom prst="straightConnector1">
            <a:avLst/>
          </a:prstGeom>
          <a:noFill/>
          <a:ln cap="rnd" cmpd="sng" w="95250">
            <a:solidFill>
              <a:srgbClr val="BE1622"/>
            </a:solidFill>
            <a:prstDash val="solid"/>
            <a:round/>
            <a:headEnd len="sm" w="sm" type="none"/>
            <a:tailEnd len="med" w="med" type="stealth"/>
          </a:ln>
        </p:spPr>
      </p:cxnSp>
      <p:sp>
        <p:nvSpPr>
          <p:cNvPr id="403" name="Google Shape;403;p24"/>
          <p:cNvSpPr txBox="1"/>
          <p:nvPr/>
        </p:nvSpPr>
        <p:spPr>
          <a:xfrm>
            <a:off x="15731422" y="228162"/>
            <a:ext cx="2099377"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404" name="Google Shape;404;p24"/>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05" name="Google Shape;405;p24"/>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09" name="Shape 409"/>
        <p:cNvGrpSpPr/>
        <p:nvPr/>
      </p:nvGrpSpPr>
      <p:grpSpPr>
        <a:xfrm>
          <a:off x="0" y="0"/>
          <a:ext cx="0" cy="0"/>
          <a:chOff x="0" y="0"/>
          <a:chExt cx="0" cy="0"/>
        </a:xfrm>
      </p:grpSpPr>
      <p:sp>
        <p:nvSpPr>
          <p:cNvPr id="410" name="Google Shape;410;p25"/>
          <p:cNvSpPr/>
          <p:nvPr/>
        </p:nvSpPr>
        <p:spPr>
          <a:xfrm>
            <a:off x="6520805" y="3298527"/>
            <a:ext cx="4468178" cy="4468177"/>
          </a:xfrm>
          <a:custGeom>
            <a:rect b="b" l="l" r="r" t="t"/>
            <a:pathLst>
              <a:path extrusionOk="0" h="5957570" w="5957570">
                <a:moveTo>
                  <a:pt x="5957570" y="2978785"/>
                </a:moveTo>
                <a:cubicBezTo>
                  <a:pt x="5957570" y="4623816"/>
                  <a:pt x="4623943" y="5957570"/>
                  <a:pt x="2978785" y="5957570"/>
                </a:cubicBezTo>
                <a:cubicBezTo>
                  <a:pt x="1333627" y="5957570"/>
                  <a:pt x="0" y="4623816"/>
                  <a:pt x="0" y="2978785"/>
                </a:cubicBezTo>
                <a:cubicBezTo>
                  <a:pt x="0" y="1333754"/>
                  <a:pt x="1333627" y="0"/>
                  <a:pt x="2978785" y="0"/>
                </a:cubicBezTo>
                <a:cubicBezTo>
                  <a:pt x="4623943" y="0"/>
                  <a:pt x="5957570" y="1333627"/>
                  <a:pt x="5957570" y="2978785"/>
                </a:cubicBezTo>
                <a:close/>
              </a:path>
            </a:pathLst>
          </a:custGeom>
          <a:blipFill rotWithShape="1">
            <a:blip r:embed="rId3">
              <a:alphaModFix/>
            </a:blip>
            <a:stretch>
              <a:fillRect b="0" l="-24873" r="-2487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cxnSp>
        <p:nvCxnSpPr>
          <p:cNvPr id="411" name="Google Shape;411;p25"/>
          <p:cNvCxnSpPr/>
          <p:nvPr/>
        </p:nvCxnSpPr>
        <p:spPr>
          <a:xfrm rot="-1422480">
            <a:off x="10454316" y="3967620"/>
            <a:ext cx="3588858" cy="0"/>
          </a:xfrm>
          <a:prstGeom prst="straightConnector1">
            <a:avLst/>
          </a:prstGeom>
          <a:noFill/>
          <a:ln cap="rnd" cmpd="sng" w="95250">
            <a:solidFill>
              <a:srgbClr val="BE1622"/>
            </a:solidFill>
            <a:prstDash val="solid"/>
            <a:round/>
            <a:headEnd len="sm" w="sm" type="none"/>
            <a:tailEnd len="med" w="med" type="stealth"/>
          </a:ln>
        </p:spPr>
      </p:cxnSp>
      <p:cxnSp>
        <p:nvCxnSpPr>
          <p:cNvPr id="412" name="Google Shape;412;p25"/>
          <p:cNvCxnSpPr/>
          <p:nvPr/>
        </p:nvCxnSpPr>
        <p:spPr>
          <a:xfrm rot="811500">
            <a:off x="10377849" y="7080399"/>
            <a:ext cx="3574418" cy="0"/>
          </a:xfrm>
          <a:prstGeom prst="straightConnector1">
            <a:avLst/>
          </a:prstGeom>
          <a:noFill/>
          <a:ln cap="rnd" cmpd="sng" w="95250">
            <a:solidFill>
              <a:srgbClr val="BE1622"/>
            </a:solidFill>
            <a:prstDash val="solid"/>
            <a:round/>
            <a:headEnd len="sm" w="sm" type="none"/>
            <a:tailEnd len="med" w="med" type="stealth"/>
          </a:ln>
        </p:spPr>
      </p:cxnSp>
      <p:cxnSp>
        <p:nvCxnSpPr>
          <p:cNvPr id="413" name="Google Shape;413;p25"/>
          <p:cNvCxnSpPr/>
          <p:nvPr/>
        </p:nvCxnSpPr>
        <p:spPr>
          <a:xfrm rot="-9202380">
            <a:off x="3320158" y="4049725"/>
            <a:ext cx="3592039" cy="0"/>
          </a:xfrm>
          <a:prstGeom prst="straightConnector1">
            <a:avLst/>
          </a:prstGeom>
          <a:noFill/>
          <a:ln cap="rnd" cmpd="sng" w="95250">
            <a:solidFill>
              <a:srgbClr val="BE1622"/>
            </a:solidFill>
            <a:prstDash val="solid"/>
            <a:round/>
            <a:headEnd len="sm" w="sm" type="none"/>
            <a:tailEnd len="med" w="med" type="stealth"/>
          </a:ln>
        </p:spPr>
      </p:cxnSp>
      <p:cxnSp>
        <p:nvCxnSpPr>
          <p:cNvPr id="414" name="Google Shape;414;p25"/>
          <p:cNvCxnSpPr/>
          <p:nvPr/>
        </p:nvCxnSpPr>
        <p:spPr>
          <a:xfrm rot="10018500">
            <a:off x="3329388" y="6663766"/>
            <a:ext cx="3573580" cy="0"/>
          </a:xfrm>
          <a:prstGeom prst="straightConnector1">
            <a:avLst/>
          </a:prstGeom>
          <a:noFill/>
          <a:ln cap="rnd" cmpd="sng" w="95250">
            <a:solidFill>
              <a:srgbClr val="BE1622"/>
            </a:solidFill>
            <a:prstDash val="solid"/>
            <a:round/>
            <a:headEnd len="sm" w="sm" type="none"/>
            <a:tailEnd len="med" w="med" type="stealth"/>
          </a:ln>
        </p:spPr>
      </p:cxnSp>
      <p:cxnSp>
        <p:nvCxnSpPr>
          <p:cNvPr id="415" name="Google Shape;415;p25"/>
          <p:cNvCxnSpPr/>
          <p:nvPr/>
        </p:nvCxnSpPr>
        <p:spPr>
          <a:xfrm rot="119880">
            <a:off x="10925985" y="5484981"/>
            <a:ext cx="3552273" cy="0"/>
          </a:xfrm>
          <a:prstGeom prst="straightConnector1">
            <a:avLst/>
          </a:prstGeom>
          <a:noFill/>
          <a:ln cap="rnd" cmpd="sng" w="95250">
            <a:solidFill>
              <a:srgbClr val="BE1622"/>
            </a:solidFill>
            <a:prstDash val="solid"/>
            <a:round/>
            <a:headEnd len="sm" w="sm" type="none"/>
            <a:tailEnd len="med" w="med" type="stealth"/>
          </a:ln>
        </p:spPr>
      </p:cxnSp>
      <p:cxnSp>
        <p:nvCxnSpPr>
          <p:cNvPr id="416" name="Google Shape;416;p25"/>
          <p:cNvCxnSpPr/>
          <p:nvPr/>
        </p:nvCxnSpPr>
        <p:spPr>
          <a:xfrm rot="10680120">
            <a:off x="3031522" y="5361156"/>
            <a:ext cx="3552273" cy="0"/>
          </a:xfrm>
          <a:prstGeom prst="straightConnector1">
            <a:avLst/>
          </a:prstGeom>
          <a:noFill/>
          <a:ln cap="rnd" cmpd="sng" w="95250">
            <a:solidFill>
              <a:srgbClr val="BE1622"/>
            </a:solidFill>
            <a:prstDash val="solid"/>
            <a:round/>
            <a:headEnd len="sm" w="sm" type="none"/>
            <a:tailEnd len="med" w="med" type="stealth"/>
          </a:ln>
        </p:spPr>
      </p:cxnSp>
      <p:sp>
        <p:nvSpPr>
          <p:cNvPr id="417" name="Google Shape;417;p25"/>
          <p:cNvSpPr txBox="1"/>
          <p:nvPr/>
        </p:nvSpPr>
        <p:spPr>
          <a:xfrm>
            <a:off x="1463602" y="430530"/>
            <a:ext cx="14582585"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Microaggression - why do we do it?</a:t>
            </a:r>
            <a:endParaRPr/>
          </a:p>
        </p:txBody>
      </p:sp>
      <p:sp>
        <p:nvSpPr>
          <p:cNvPr id="418" name="Google Shape;418;p25"/>
          <p:cNvSpPr txBox="1"/>
          <p:nvPr/>
        </p:nvSpPr>
        <p:spPr>
          <a:xfrm>
            <a:off x="14215462" y="2871321"/>
            <a:ext cx="3043838" cy="558326"/>
          </a:xfrm>
          <a:prstGeom prst="rect">
            <a:avLst/>
          </a:prstGeom>
          <a:noFill/>
          <a:ln>
            <a:noFill/>
          </a:ln>
        </p:spPr>
        <p:txBody>
          <a:bodyPr anchorCtr="0" anchor="t" bIns="0" lIns="0" spcFirstLastPara="1" rIns="0" wrap="square" tIns="0">
            <a:spAutoFit/>
          </a:bodyPr>
          <a:lstStyle/>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Unintentional</a:t>
            </a:r>
            <a:endParaRPr/>
          </a:p>
        </p:txBody>
      </p:sp>
      <p:sp>
        <p:nvSpPr>
          <p:cNvPr id="419" name="Google Shape;419;p25"/>
          <p:cNvSpPr txBox="1"/>
          <p:nvPr/>
        </p:nvSpPr>
        <p:spPr>
          <a:xfrm>
            <a:off x="14439148" y="4801086"/>
            <a:ext cx="2820152" cy="1110742"/>
          </a:xfrm>
          <a:prstGeom prst="rect">
            <a:avLst/>
          </a:prstGeom>
          <a:noFill/>
          <a:ln>
            <a:noFill/>
          </a:ln>
        </p:spPr>
        <p:txBody>
          <a:bodyPr anchorCtr="0" anchor="t" bIns="0" lIns="0" spcFirstLastPara="1" rIns="0" wrap="square" tIns="0">
            <a:spAutoFit/>
          </a:bodyPr>
          <a:lstStyle/>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Lack of </a:t>
            </a:r>
            <a:endParaRPr/>
          </a:p>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awareness</a:t>
            </a:r>
            <a:endParaRPr/>
          </a:p>
        </p:txBody>
      </p:sp>
      <p:sp>
        <p:nvSpPr>
          <p:cNvPr id="420" name="Google Shape;420;p25"/>
          <p:cNvSpPr txBox="1"/>
          <p:nvPr/>
        </p:nvSpPr>
        <p:spPr>
          <a:xfrm>
            <a:off x="13853665" y="6835626"/>
            <a:ext cx="3306537" cy="1110742"/>
          </a:xfrm>
          <a:prstGeom prst="rect">
            <a:avLst/>
          </a:prstGeom>
          <a:noFill/>
          <a:ln>
            <a:noFill/>
          </a:ln>
        </p:spPr>
        <p:txBody>
          <a:bodyPr anchorCtr="0" anchor="t" bIns="0" lIns="0" spcFirstLastPara="1" rIns="0" wrap="square" tIns="0">
            <a:spAutoFit/>
          </a:bodyPr>
          <a:lstStyle/>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Misplaced</a:t>
            </a:r>
            <a:endParaRPr/>
          </a:p>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humour</a:t>
            </a:r>
            <a:endParaRPr/>
          </a:p>
        </p:txBody>
      </p:sp>
      <p:sp>
        <p:nvSpPr>
          <p:cNvPr id="421" name="Google Shape;421;p25"/>
          <p:cNvSpPr txBox="1"/>
          <p:nvPr/>
        </p:nvSpPr>
        <p:spPr>
          <a:xfrm>
            <a:off x="1028700" y="6672729"/>
            <a:ext cx="2396252" cy="558292"/>
          </a:xfrm>
          <a:prstGeom prst="rect">
            <a:avLst/>
          </a:prstGeom>
          <a:noFill/>
          <a:ln>
            <a:noFill/>
          </a:ln>
        </p:spPr>
        <p:txBody>
          <a:bodyPr anchorCtr="0" anchor="t" bIns="0" lIns="0" spcFirstLastPara="1" rIns="0" wrap="square" tIns="0">
            <a:spAutoFit/>
          </a:bodyPr>
          <a:lstStyle/>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Bias</a:t>
            </a:r>
            <a:endParaRPr/>
          </a:p>
        </p:txBody>
      </p:sp>
      <p:sp>
        <p:nvSpPr>
          <p:cNvPr id="422" name="Google Shape;422;p25"/>
          <p:cNvSpPr txBox="1"/>
          <p:nvPr/>
        </p:nvSpPr>
        <p:spPr>
          <a:xfrm>
            <a:off x="822300" y="2843232"/>
            <a:ext cx="2088292" cy="558326"/>
          </a:xfrm>
          <a:prstGeom prst="rect">
            <a:avLst/>
          </a:prstGeom>
          <a:noFill/>
          <a:ln>
            <a:noFill/>
          </a:ln>
        </p:spPr>
        <p:txBody>
          <a:bodyPr anchorCtr="0" anchor="t" bIns="0" lIns="0" spcFirstLastPara="1" rIns="0" wrap="square" tIns="0">
            <a:spAutoFit/>
          </a:bodyPr>
          <a:lstStyle/>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Prejudice</a:t>
            </a:r>
            <a:endParaRPr/>
          </a:p>
        </p:txBody>
      </p:sp>
      <p:sp>
        <p:nvSpPr>
          <p:cNvPr id="423" name="Google Shape;423;p25"/>
          <p:cNvSpPr txBox="1"/>
          <p:nvPr/>
        </p:nvSpPr>
        <p:spPr>
          <a:xfrm>
            <a:off x="515784" y="4801086"/>
            <a:ext cx="2394808" cy="1110809"/>
          </a:xfrm>
          <a:prstGeom prst="rect">
            <a:avLst/>
          </a:prstGeom>
          <a:noFill/>
          <a:ln>
            <a:noFill/>
          </a:ln>
        </p:spPr>
        <p:txBody>
          <a:bodyPr anchorCtr="0" anchor="t" bIns="0" lIns="0" spcFirstLastPara="1" rIns="0" wrap="square" tIns="0">
            <a:spAutoFit/>
          </a:bodyPr>
          <a:lstStyle/>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Normalised </a:t>
            </a:r>
            <a:endParaRPr/>
          </a:p>
          <a:p>
            <a:pPr indent="0" lvl="0" marL="0" marR="0" rtl="0" algn="ctr">
              <a:lnSpc>
                <a:spcPct val="139936"/>
              </a:lnSpc>
              <a:spcBef>
                <a:spcPts val="0"/>
              </a:spcBef>
              <a:spcAft>
                <a:spcPts val="0"/>
              </a:spcAft>
              <a:buNone/>
            </a:pPr>
            <a:r>
              <a:rPr lang="en-US" sz="3150">
                <a:solidFill>
                  <a:srgbClr val="000000"/>
                </a:solidFill>
                <a:latin typeface="Arial"/>
                <a:ea typeface="Arial"/>
                <a:cs typeface="Arial"/>
                <a:sym typeface="Arial"/>
              </a:rPr>
              <a:t>behaviour</a:t>
            </a:r>
            <a:endParaRPr/>
          </a:p>
        </p:txBody>
      </p:sp>
      <p:sp>
        <p:nvSpPr>
          <p:cNvPr id="424" name="Google Shape;424;p25"/>
          <p:cNvSpPr txBox="1"/>
          <p:nvPr/>
        </p:nvSpPr>
        <p:spPr>
          <a:xfrm>
            <a:off x="14677117" y="228162"/>
            <a:ext cx="2820152"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425" name="Google Shape;425;p25"/>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26" name="Google Shape;426;p25"/>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34" name="Shape 434"/>
        <p:cNvGrpSpPr/>
        <p:nvPr/>
      </p:nvGrpSpPr>
      <p:grpSpPr>
        <a:xfrm>
          <a:off x="0" y="0"/>
          <a:ext cx="0" cy="0"/>
          <a:chOff x="0" y="0"/>
          <a:chExt cx="0" cy="0"/>
        </a:xfrm>
      </p:grpSpPr>
      <p:sp>
        <p:nvSpPr>
          <p:cNvPr id="435" name="Google Shape;435;p26"/>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36" name="Google Shape;436;p26"/>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437" name="Google Shape;437;p26" title="Skills, Values &amp; Responsibilities, Differences in societal values, 16-18 (3).jpg"/>
          <p:cNvPicPr preferRelativeResize="0"/>
          <p:nvPr/>
        </p:nvPicPr>
        <p:blipFill>
          <a:blip r:embed="rId3">
            <a:alphaModFix/>
          </a:blip>
          <a:stretch>
            <a:fillRect/>
          </a:stretch>
        </p:blipFill>
        <p:spPr>
          <a:xfrm>
            <a:off x="879125" y="0"/>
            <a:ext cx="16529755" cy="929798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41" name="Shape 441"/>
        <p:cNvGrpSpPr/>
        <p:nvPr/>
      </p:nvGrpSpPr>
      <p:grpSpPr>
        <a:xfrm>
          <a:off x="0" y="0"/>
          <a:ext cx="0" cy="0"/>
          <a:chOff x="0" y="0"/>
          <a:chExt cx="0" cy="0"/>
        </a:xfrm>
      </p:grpSpPr>
      <p:sp>
        <p:nvSpPr>
          <p:cNvPr id="442" name="Google Shape;442;p27"/>
          <p:cNvSpPr/>
          <p:nvPr/>
        </p:nvSpPr>
        <p:spPr>
          <a:xfrm>
            <a:off x="13694100" y="2004660"/>
            <a:ext cx="4026510" cy="6234427"/>
          </a:xfrm>
          <a:custGeom>
            <a:rect b="b" l="l" r="r" t="t"/>
            <a:pathLst>
              <a:path extrusionOk="0" h="8312570" w="5368680">
                <a:moveTo>
                  <a:pt x="7343" y="779018"/>
                </a:moveTo>
                <a:cubicBezTo>
                  <a:pt x="32235" y="1043940"/>
                  <a:pt x="38458" y="1308735"/>
                  <a:pt x="41633" y="1576832"/>
                </a:cubicBezTo>
                <a:cubicBezTo>
                  <a:pt x="57254" y="2542921"/>
                  <a:pt x="51031" y="3508883"/>
                  <a:pt x="41633" y="4474972"/>
                </a:cubicBezTo>
                <a:cubicBezTo>
                  <a:pt x="32235" y="5444109"/>
                  <a:pt x="19789" y="6413246"/>
                  <a:pt x="19789" y="7385558"/>
                </a:cubicBezTo>
                <a:cubicBezTo>
                  <a:pt x="19789" y="7394956"/>
                  <a:pt x="19789" y="7404227"/>
                  <a:pt x="16614" y="7413625"/>
                </a:cubicBezTo>
                <a:cubicBezTo>
                  <a:pt x="26012" y="7416800"/>
                  <a:pt x="35283" y="7423023"/>
                  <a:pt x="44681" y="7429246"/>
                </a:cubicBezTo>
                <a:cubicBezTo>
                  <a:pt x="57127" y="7438644"/>
                  <a:pt x="66525" y="7454138"/>
                  <a:pt x="78971" y="7469759"/>
                </a:cubicBezTo>
                <a:cubicBezTo>
                  <a:pt x="107038" y="7504049"/>
                  <a:pt x="135105" y="7538339"/>
                  <a:pt x="159997" y="7572629"/>
                </a:cubicBezTo>
                <a:cubicBezTo>
                  <a:pt x="188064" y="7613142"/>
                  <a:pt x="216131" y="7650480"/>
                  <a:pt x="244198" y="7690993"/>
                </a:cubicBezTo>
                <a:cubicBezTo>
                  <a:pt x="256644" y="7709662"/>
                  <a:pt x="269090" y="7728331"/>
                  <a:pt x="281536" y="7743952"/>
                </a:cubicBezTo>
                <a:cubicBezTo>
                  <a:pt x="290934" y="7756398"/>
                  <a:pt x="306428" y="7762621"/>
                  <a:pt x="315826" y="7772019"/>
                </a:cubicBezTo>
                <a:cubicBezTo>
                  <a:pt x="346941" y="7796911"/>
                  <a:pt x="381231" y="7821930"/>
                  <a:pt x="412473" y="7846822"/>
                </a:cubicBezTo>
                <a:cubicBezTo>
                  <a:pt x="443715" y="7871714"/>
                  <a:pt x="474830" y="7893558"/>
                  <a:pt x="512168" y="7909179"/>
                </a:cubicBezTo>
                <a:cubicBezTo>
                  <a:pt x="596369" y="7946517"/>
                  <a:pt x="677268" y="7987030"/>
                  <a:pt x="761469" y="8024495"/>
                </a:cubicBezTo>
                <a:cubicBezTo>
                  <a:pt x="808205" y="8046339"/>
                  <a:pt x="854941" y="8065008"/>
                  <a:pt x="904852" y="8086852"/>
                </a:cubicBezTo>
                <a:cubicBezTo>
                  <a:pt x="908027" y="8090027"/>
                  <a:pt x="917298" y="8086852"/>
                  <a:pt x="920473" y="8086852"/>
                </a:cubicBezTo>
                <a:lnTo>
                  <a:pt x="939015" y="8086852"/>
                </a:lnTo>
                <a:lnTo>
                  <a:pt x="942190" y="8090027"/>
                </a:lnTo>
                <a:cubicBezTo>
                  <a:pt x="948413" y="8074406"/>
                  <a:pt x="954636" y="8061960"/>
                  <a:pt x="964034" y="8046339"/>
                </a:cubicBezTo>
                <a:cubicBezTo>
                  <a:pt x="973432" y="8033893"/>
                  <a:pt x="979655" y="8012049"/>
                  <a:pt x="1001372" y="8012049"/>
                </a:cubicBezTo>
                <a:cubicBezTo>
                  <a:pt x="1001372" y="8012049"/>
                  <a:pt x="1004547" y="8012049"/>
                  <a:pt x="1004547" y="8008874"/>
                </a:cubicBezTo>
                <a:cubicBezTo>
                  <a:pt x="1013945" y="7993253"/>
                  <a:pt x="1029439" y="7990205"/>
                  <a:pt x="1048235" y="7987030"/>
                </a:cubicBezTo>
                <a:cubicBezTo>
                  <a:pt x="1067031" y="7983855"/>
                  <a:pt x="1082525" y="7974584"/>
                  <a:pt x="1098146" y="7968361"/>
                </a:cubicBezTo>
                <a:cubicBezTo>
                  <a:pt x="1101321" y="7968361"/>
                  <a:pt x="1101321" y="7965186"/>
                  <a:pt x="1104369" y="7965186"/>
                </a:cubicBezTo>
                <a:cubicBezTo>
                  <a:pt x="1126213" y="7971409"/>
                  <a:pt x="1141707" y="7955788"/>
                  <a:pt x="1160503" y="7949565"/>
                </a:cubicBezTo>
                <a:lnTo>
                  <a:pt x="1163678" y="7949565"/>
                </a:lnTo>
                <a:cubicBezTo>
                  <a:pt x="1182347" y="7949565"/>
                  <a:pt x="1197968" y="7940167"/>
                  <a:pt x="1216637" y="7937119"/>
                </a:cubicBezTo>
                <a:cubicBezTo>
                  <a:pt x="1232258" y="7933944"/>
                  <a:pt x="1247752" y="7933944"/>
                  <a:pt x="1263373" y="7924673"/>
                </a:cubicBezTo>
                <a:cubicBezTo>
                  <a:pt x="1278994" y="7915402"/>
                  <a:pt x="1297663" y="7909052"/>
                  <a:pt x="1313284" y="7902829"/>
                </a:cubicBezTo>
                <a:cubicBezTo>
                  <a:pt x="1328905" y="7896606"/>
                  <a:pt x="1344399" y="7893431"/>
                  <a:pt x="1360020" y="7887208"/>
                </a:cubicBezTo>
                <a:lnTo>
                  <a:pt x="1375641" y="7887208"/>
                </a:lnTo>
                <a:cubicBezTo>
                  <a:pt x="1391262" y="7887208"/>
                  <a:pt x="1403708" y="7887208"/>
                  <a:pt x="1416154" y="7877810"/>
                </a:cubicBezTo>
                <a:lnTo>
                  <a:pt x="1422377" y="7877810"/>
                </a:lnTo>
                <a:cubicBezTo>
                  <a:pt x="1437998" y="7877810"/>
                  <a:pt x="1456667" y="7880985"/>
                  <a:pt x="1472288" y="7880985"/>
                </a:cubicBezTo>
                <a:lnTo>
                  <a:pt x="1484734" y="7880985"/>
                </a:lnTo>
                <a:cubicBezTo>
                  <a:pt x="1500355" y="7877810"/>
                  <a:pt x="1506578" y="7890383"/>
                  <a:pt x="1515849" y="7896606"/>
                </a:cubicBezTo>
                <a:cubicBezTo>
                  <a:pt x="1531470" y="7915275"/>
                  <a:pt x="1550139" y="7918450"/>
                  <a:pt x="1575031" y="7915275"/>
                </a:cubicBezTo>
                <a:cubicBezTo>
                  <a:pt x="1596875" y="7912100"/>
                  <a:pt x="1615544" y="7909052"/>
                  <a:pt x="1637388" y="7909052"/>
                </a:cubicBezTo>
                <a:cubicBezTo>
                  <a:pt x="1646786" y="7909052"/>
                  <a:pt x="1659232" y="7912227"/>
                  <a:pt x="1668503" y="7915275"/>
                </a:cubicBezTo>
                <a:cubicBezTo>
                  <a:pt x="1677774" y="7918323"/>
                  <a:pt x="1684124" y="7921498"/>
                  <a:pt x="1693395" y="7924673"/>
                </a:cubicBezTo>
                <a:lnTo>
                  <a:pt x="1702793" y="7934071"/>
                </a:lnTo>
                <a:cubicBezTo>
                  <a:pt x="1702793" y="7934071"/>
                  <a:pt x="1705968" y="7943469"/>
                  <a:pt x="1709016" y="7946517"/>
                </a:cubicBezTo>
                <a:cubicBezTo>
                  <a:pt x="1715239" y="7949692"/>
                  <a:pt x="1721462" y="7949692"/>
                  <a:pt x="1724637" y="7952740"/>
                </a:cubicBezTo>
                <a:lnTo>
                  <a:pt x="1727812" y="7955915"/>
                </a:lnTo>
                <a:cubicBezTo>
                  <a:pt x="1743433" y="7946517"/>
                  <a:pt x="1749656" y="7962138"/>
                  <a:pt x="1758927" y="7965313"/>
                </a:cubicBezTo>
                <a:cubicBezTo>
                  <a:pt x="1771373" y="7971536"/>
                  <a:pt x="1780771" y="7977759"/>
                  <a:pt x="1793217" y="7987157"/>
                </a:cubicBezTo>
                <a:cubicBezTo>
                  <a:pt x="1793217" y="7983982"/>
                  <a:pt x="1793217" y="7980934"/>
                  <a:pt x="1796392" y="7977759"/>
                </a:cubicBezTo>
                <a:cubicBezTo>
                  <a:pt x="1815061" y="7980934"/>
                  <a:pt x="1836905" y="7980934"/>
                  <a:pt x="1855574" y="7993380"/>
                </a:cubicBezTo>
                <a:cubicBezTo>
                  <a:pt x="1858749" y="7987157"/>
                  <a:pt x="1864972" y="7980934"/>
                  <a:pt x="1871195" y="7974711"/>
                </a:cubicBezTo>
                <a:cubicBezTo>
                  <a:pt x="1871195" y="7974711"/>
                  <a:pt x="1871195" y="7971536"/>
                  <a:pt x="1874370" y="7971536"/>
                </a:cubicBezTo>
                <a:cubicBezTo>
                  <a:pt x="1889991" y="7968361"/>
                  <a:pt x="1899262" y="7959090"/>
                  <a:pt x="1902437" y="7943469"/>
                </a:cubicBezTo>
                <a:cubicBezTo>
                  <a:pt x="1905612" y="7937246"/>
                  <a:pt x="1905612" y="7931023"/>
                  <a:pt x="1905612" y="7927848"/>
                </a:cubicBezTo>
                <a:cubicBezTo>
                  <a:pt x="1918058" y="7921625"/>
                  <a:pt x="1927456" y="7915402"/>
                  <a:pt x="1939902" y="7909179"/>
                </a:cubicBezTo>
                <a:lnTo>
                  <a:pt x="1939902" y="7902956"/>
                </a:lnTo>
                <a:cubicBezTo>
                  <a:pt x="1930504" y="7887335"/>
                  <a:pt x="1930504" y="7884287"/>
                  <a:pt x="1946125" y="7878064"/>
                </a:cubicBezTo>
                <a:cubicBezTo>
                  <a:pt x="1949300" y="7874889"/>
                  <a:pt x="1949300" y="7871841"/>
                  <a:pt x="1952348" y="7871841"/>
                </a:cubicBezTo>
                <a:cubicBezTo>
                  <a:pt x="1958571" y="7868666"/>
                  <a:pt x="1964794" y="7865618"/>
                  <a:pt x="1967969" y="7862443"/>
                </a:cubicBezTo>
                <a:cubicBezTo>
                  <a:pt x="1967969" y="7862443"/>
                  <a:pt x="1967969" y="7865618"/>
                  <a:pt x="1971144" y="7865618"/>
                </a:cubicBezTo>
                <a:lnTo>
                  <a:pt x="1971144" y="7859395"/>
                </a:lnTo>
                <a:cubicBezTo>
                  <a:pt x="1989813" y="7853172"/>
                  <a:pt x="2008482" y="7846949"/>
                  <a:pt x="2027278" y="7837551"/>
                </a:cubicBezTo>
                <a:cubicBezTo>
                  <a:pt x="2036676" y="7831328"/>
                  <a:pt x="2045947" y="7828153"/>
                  <a:pt x="2058393" y="7834376"/>
                </a:cubicBezTo>
                <a:cubicBezTo>
                  <a:pt x="2064616" y="7837551"/>
                  <a:pt x="2070839" y="7834376"/>
                  <a:pt x="2077062" y="7831201"/>
                </a:cubicBezTo>
                <a:cubicBezTo>
                  <a:pt x="2092683" y="7824978"/>
                  <a:pt x="2108177" y="7821803"/>
                  <a:pt x="2123798" y="7815580"/>
                </a:cubicBezTo>
                <a:cubicBezTo>
                  <a:pt x="2136244" y="7812405"/>
                  <a:pt x="2145642" y="7806182"/>
                  <a:pt x="2158088" y="7799959"/>
                </a:cubicBezTo>
                <a:cubicBezTo>
                  <a:pt x="2158088" y="7799959"/>
                  <a:pt x="2161263" y="7793736"/>
                  <a:pt x="2158088" y="7790561"/>
                </a:cubicBezTo>
                <a:cubicBezTo>
                  <a:pt x="2158088" y="7787386"/>
                  <a:pt x="2154913" y="7781163"/>
                  <a:pt x="2154913" y="7778115"/>
                </a:cubicBezTo>
                <a:cubicBezTo>
                  <a:pt x="2164311" y="7771892"/>
                  <a:pt x="2170534" y="7765669"/>
                  <a:pt x="2176757" y="7765669"/>
                </a:cubicBezTo>
                <a:cubicBezTo>
                  <a:pt x="2186155" y="7762494"/>
                  <a:pt x="2198601" y="7762494"/>
                  <a:pt x="2211047" y="7759446"/>
                </a:cubicBezTo>
                <a:cubicBezTo>
                  <a:pt x="2220445" y="7731378"/>
                  <a:pt x="2239114" y="7725156"/>
                  <a:pt x="2260958" y="7734553"/>
                </a:cubicBezTo>
                <a:lnTo>
                  <a:pt x="2267181" y="7728331"/>
                </a:lnTo>
                <a:cubicBezTo>
                  <a:pt x="2270356" y="7731506"/>
                  <a:pt x="2270356" y="7731506"/>
                  <a:pt x="2270356" y="7734553"/>
                </a:cubicBezTo>
                <a:cubicBezTo>
                  <a:pt x="2279754" y="7728331"/>
                  <a:pt x="2289025" y="7722108"/>
                  <a:pt x="2298423" y="7718933"/>
                </a:cubicBezTo>
                <a:cubicBezTo>
                  <a:pt x="2307821" y="7712710"/>
                  <a:pt x="2317092" y="7706487"/>
                  <a:pt x="2329538" y="7712710"/>
                </a:cubicBezTo>
                <a:cubicBezTo>
                  <a:pt x="2329538" y="7697089"/>
                  <a:pt x="2338936" y="7697089"/>
                  <a:pt x="2348207" y="7700264"/>
                </a:cubicBezTo>
                <a:cubicBezTo>
                  <a:pt x="2354430" y="7700264"/>
                  <a:pt x="2363828" y="7697089"/>
                  <a:pt x="2370051" y="7694041"/>
                </a:cubicBezTo>
                <a:cubicBezTo>
                  <a:pt x="2373226" y="7694041"/>
                  <a:pt x="2379449" y="7690866"/>
                  <a:pt x="2382497" y="7694041"/>
                </a:cubicBezTo>
                <a:cubicBezTo>
                  <a:pt x="2394943" y="7703439"/>
                  <a:pt x="2413612" y="7706487"/>
                  <a:pt x="2426185" y="7722108"/>
                </a:cubicBezTo>
                <a:cubicBezTo>
                  <a:pt x="2435583" y="7734553"/>
                  <a:pt x="2451077" y="7740777"/>
                  <a:pt x="2457300" y="7759446"/>
                </a:cubicBezTo>
                <a:cubicBezTo>
                  <a:pt x="2460475" y="7765669"/>
                  <a:pt x="2472921" y="7771892"/>
                  <a:pt x="2479144" y="7775067"/>
                </a:cubicBezTo>
                <a:cubicBezTo>
                  <a:pt x="2479144" y="7775067"/>
                  <a:pt x="2482319" y="7775067"/>
                  <a:pt x="2485367" y="7778242"/>
                </a:cubicBezTo>
                <a:cubicBezTo>
                  <a:pt x="2488542" y="7787640"/>
                  <a:pt x="2497813" y="7784465"/>
                  <a:pt x="2504036" y="7781417"/>
                </a:cubicBezTo>
                <a:cubicBezTo>
                  <a:pt x="2510259" y="7781417"/>
                  <a:pt x="2516482" y="7778242"/>
                  <a:pt x="2519657" y="7787640"/>
                </a:cubicBezTo>
                <a:cubicBezTo>
                  <a:pt x="2519657" y="7790815"/>
                  <a:pt x="2529055" y="7793863"/>
                  <a:pt x="2532103" y="7797038"/>
                </a:cubicBezTo>
                <a:cubicBezTo>
                  <a:pt x="2541501" y="7803261"/>
                  <a:pt x="2550772" y="7809484"/>
                  <a:pt x="2556995" y="7815707"/>
                </a:cubicBezTo>
                <a:cubicBezTo>
                  <a:pt x="2560170" y="7818882"/>
                  <a:pt x="2563218" y="7821930"/>
                  <a:pt x="2563218" y="7825105"/>
                </a:cubicBezTo>
                <a:cubicBezTo>
                  <a:pt x="2563218" y="7834503"/>
                  <a:pt x="2572616" y="7840726"/>
                  <a:pt x="2581887" y="7840726"/>
                </a:cubicBezTo>
                <a:cubicBezTo>
                  <a:pt x="2594333" y="7843901"/>
                  <a:pt x="2603731" y="7843901"/>
                  <a:pt x="2616177" y="7846949"/>
                </a:cubicBezTo>
                <a:cubicBezTo>
                  <a:pt x="2619352" y="7846949"/>
                  <a:pt x="2619352" y="7853172"/>
                  <a:pt x="2622400" y="7853172"/>
                </a:cubicBezTo>
                <a:cubicBezTo>
                  <a:pt x="2625575" y="7859395"/>
                  <a:pt x="2628623" y="7868793"/>
                  <a:pt x="2641069" y="7862570"/>
                </a:cubicBezTo>
                <a:cubicBezTo>
                  <a:pt x="2647292" y="7859395"/>
                  <a:pt x="2665961" y="7865745"/>
                  <a:pt x="2669136" y="7871968"/>
                </a:cubicBezTo>
                <a:cubicBezTo>
                  <a:pt x="2675359" y="7893812"/>
                  <a:pt x="2697203" y="7893812"/>
                  <a:pt x="2712824" y="7900035"/>
                </a:cubicBezTo>
                <a:cubicBezTo>
                  <a:pt x="2715999" y="7900035"/>
                  <a:pt x="2719047" y="7900035"/>
                  <a:pt x="2719047" y="7903210"/>
                </a:cubicBezTo>
                <a:cubicBezTo>
                  <a:pt x="2728445" y="7915656"/>
                  <a:pt x="2740891" y="7918831"/>
                  <a:pt x="2753337" y="7925054"/>
                </a:cubicBezTo>
                <a:cubicBezTo>
                  <a:pt x="2765783" y="7931277"/>
                  <a:pt x="2778229" y="7943723"/>
                  <a:pt x="2790675" y="7956169"/>
                </a:cubicBezTo>
                <a:lnTo>
                  <a:pt x="2806296" y="7971790"/>
                </a:lnTo>
                <a:cubicBezTo>
                  <a:pt x="2809471" y="7974965"/>
                  <a:pt x="2812519" y="7974965"/>
                  <a:pt x="2815694" y="7974965"/>
                </a:cubicBezTo>
                <a:cubicBezTo>
                  <a:pt x="2825092" y="7974965"/>
                  <a:pt x="2834363" y="7971790"/>
                  <a:pt x="2840586" y="7981188"/>
                </a:cubicBezTo>
                <a:cubicBezTo>
                  <a:pt x="2840586" y="7981188"/>
                  <a:pt x="2843761" y="7984363"/>
                  <a:pt x="2846809" y="7984363"/>
                </a:cubicBezTo>
                <a:cubicBezTo>
                  <a:pt x="2871701" y="7981188"/>
                  <a:pt x="2887322" y="7996809"/>
                  <a:pt x="2902943" y="8012430"/>
                </a:cubicBezTo>
                <a:cubicBezTo>
                  <a:pt x="2909166" y="8018653"/>
                  <a:pt x="2921612" y="8021828"/>
                  <a:pt x="2927835" y="8021828"/>
                </a:cubicBezTo>
                <a:cubicBezTo>
                  <a:pt x="2946504" y="8028051"/>
                  <a:pt x="2968348" y="8031226"/>
                  <a:pt x="2983969" y="8043672"/>
                </a:cubicBezTo>
                <a:cubicBezTo>
                  <a:pt x="2993367" y="8049895"/>
                  <a:pt x="3005813" y="8059293"/>
                  <a:pt x="3015084" y="8059293"/>
                </a:cubicBezTo>
                <a:cubicBezTo>
                  <a:pt x="3030705" y="8059293"/>
                  <a:pt x="3036928" y="8071739"/>
                  <a:pt x="3043151" y="8081137"/>
                </a:cubicBezTo>
                <a:cubicBezTo>
                  <a:pt x="3061820" y="8084312"/>
                  <a:pt x="3080489" y="8084312"/>
                  <a:pt x="3089887" y="8102981"/>
                </a:cubicBezTo>
                <a:cubicBezTo>
                  <a:pt x="3089887" y="8106156"/>
                  <a:pt x="3093062" y="8106156"/>
                  <a:pt x="3096110" y="8106156"/>
                </a:cubicBezTo>
                <a:cubicBezTo>
                  <a:pt x="3108556" y="8109331"/>
                  <a:pt x="3121002" y="8112379"/>
                  <a:pt x="3133448" y="8118602"/>
                </a:cubicBezTo>
                <a:cubicBezTo>
                  <a:pt x="3139671" y="8121777"/>
                  <a:pt x="3145894" y="8128000"/>
                  <a:pt x="3155292" y="8134223"/>
                </a:cubicBezTo>
                <a:cubicBezTo>
                  <a:pt x="3158467" y="8134223"/>
                  <a:pt x="3158467" y="8137398"/>
                  <a:pt x="3161515" y="8137398"/>
                </a:cubicBezTo>
                <a:cubicBezTo>
                  <a:pt x="3183359" y="8137398"/>
                  <a:pt x="3189582" y="8153019"/>
                  <a:pt x="3202028" y="8165465"/>
                </a:cubicBezTo>
                <a:cubicBezTo>
                  <a:pt x="3220697" y="8181086"/>
                  <a:pt x="3242541" y="8196580"/>
                  <a:pt x="3258162" y="8215376"/>
                </a:cubicBezTo>
                <a:cubicBezTo>
                  <a:pt x="3267560" y="8227822"/>
                  <a:pt x="3283054" y="8234045"/>
                  <a:pt x="3292452" y="8240268"/>
                </a:cubicBezTo>
                <a:lnTo>
                  <a:pt x="3311121" y="8249666"/>
                </a:lnTo>
                <a:cubicBezTo>
                  <a:pt x="3317344" y="8255889"/>
                  <a:pt x="3323567" y="8262112"/>
                  <a:pt x="3332965" y="8268335"/>
                </a:cubicBezTo>
                <a:cubicBezTo>
                  <a:pt x="3342363" y="8271510"/>
                  <a:pt x="3345411" y="8283956"/>
                  <a:pt x="3357857" y="8280781"/>
                </a:cubicBezTo>
                <a:cubicBezTo>
                  <a:pt x="3364080" y="8280781"/>
                  <a:pt x="3370303" y="8283956"/>
                  <a:pt x="3376526" y="8287004"/>
                </a:cubicBezTo>
                <a:cubicBezTo>
                  <a:pt x="3385924" y="8293227"/>
                  <a:pt x="3388972" y="8299450"/>
                  <a:pt x="3401418" y="8299450"/>
                </a:cubicBezTo>
                <a:cubicBezTo>
                  <a:pt x="3407641" y="8299450"/>
                  <a:pt x="3413864" y="8305673"/>
                  <a:pt x="3417039" y="8308848"/>
                </a:cubicBezTo>
                <a:cubicBezTo>
                  <a:pt x="3432660" y="8315071"/>
                  <a:pt x="3448154" y="8315071"/>
                  <a:pt x="3457552" y="8296402"/>
                </a:cubicBezTo>
                <a:lnTo>
                  <a:pt x="3460727" y="8293227"/>
                </a:lnTo>
                <a:cubicBezTo>
                  <a:pt x="3473173" y="8299450"/>
                  <a:pt x="3473173" y="8287004"/>
                  <a:pt x="3476348" y="8280781"/>
                </a:cubicBezTo>
                <a:cubicBezTo>
                  <a:pt x="3479523" y="8277606"/>
                  <a:pt x="3485746" y="8274558"/>
                  <a:pt x="3488794" y="8271383"/>
                </a:cubicBezTo>
                <a:cubicBezTo>
                  <a:pt x="3495017" y="8265160"/>
                  <a:pt x="3501240" y="8261985"/>
                  <a:pt x="3510638" y="8255762"/>
                </a:cubicBezTo>
                <a:cubicBezTo>
                  <a:pt x="3513813" y="8252587"/>
                  <a:pt x="3520036" y="8249539"/>
                  <a:pt x="3523084" y="8249539"/>
                </a:cubicBezTo>
                <a:cubicBezTo>
                  <a:pt x="3538705" y="8249539"/>
                  <a:pt x="3547976" y="8243316"/>
                  <a:pt x="3560422" y="8230870"/>
                </a:cubicBezTo>
                <a:cubicBezTo>
                  <a:pt x="3569820" y="8221472"/>
                  <a:pt x="3585314" y="8215249"/>
                  <a:pt x="3597760" y="8209026"/>
                </a:cubicBezTo>
                <a:cubicBezTo>
                  <a:pt x="3610206" y="8202803"/>
                  <a:pt x="3622652" y="8196580"/>
                  <a:pt x="3638273" y="8193405"/>
                </a:cubicBezTo>
                <a:cubicBezTo>
                  <a:pt x="3647671" y="8190230"/>
                  <a:pt x="3656942" y="8190230"/>
                  <a:pt x="3666340" y="8190230"/>
                </a:cubicBezTo>
                <a:lnTo>
                  <a:pt x="3672563" y="8190230"/>
                </a:lnTo>
                <a:cubicBezTo>
                  <a:pt x="3685009" y="8184007"/>
                  <a:pt x="3697455" y="8174609"/>
                  <a:pt x="3713076" y="8168386"/>
                </a:cubicBezTo>
                <a:lnTo>
                  <a:pt x="3722474" y="8168386"/>
                </a:lnTo>
                <a:cubicBezTo>
                  <a:pt x="3738095" y="8174609"/>
                  <a:pt x="3753589" y="8174609"/>
                  <a:pt x="3769210" y="8162163"/>
                </a:cubicBezTo>
                <a:cubicBezTo>
                  <a:pt x="3772385" y="8158988"/>
                  <a:pt x="3778608" y="8155940"/>
                  <a:pt x="3781656" y="8152765"/>
                </a:cubicBezTo>
                <a:cubicBezTo>
                  <a:pt x="3797277" y="8158988"/>
                  <a:pt x="3812771" y="8171434"/>
                  <a:pt x="3831567" y="8171434"/>
                </a:cubicBezTo>
                <a:cubicBezTo>
                  <a:pt x="3837790" y="8171434"/>
                  <a:pt x="3847188" y="8168259"/>
                  <a:pt x="3853411" y="8165211"/>
                </a:cubicBezTo>
                <a:cubicBezTo>
                  <a:pt x="3865857" y="8165211"/>
                  <a:pt x="3878303" y="8165211"/>
                  <a:pt x="3887701" y="8162036"/>
                </a:cubicBezTo>
                <a:cubicBezTo>
                  <a:pt x="3900147" y="8158861"/>
                  <a:pt x="3915768" y="8162036"/>
                  <a:pt x="3928214" y="8155813"/>
                </a:cubicBezTo>
                <a:cubicBezTo>
                  <a:pt x="3934437" y="8140192"/>
                  <a:pt x="3937612" y="8140192"/>
                  <a:pt x="3953106" y="8143367"/>
                </a:cubicBezTo>
                <a:cubicBezTo>
                  <a:pt x="3971775" y="8146542"/>
                  <a:pt x="3984221" y="8143367"/>
                  <a:pt x="3996794" y="8127746"/>
                </a:cubicBezTo>
                <a:cubicBezTo>
                  <a:pt x="4003017" y="8118348"/>
                  <a:pt x="4018638" y="8118348"/>
                  <a:pt x="4027909" y="8112125"/>
                </a:cubicBezTo>
                <a:cubicBezTo>
                  <a:pt x="4031084" y="8112125"/>
                  <a:pt x="4034132" y="8108950"/>
                  <a:pt x="4037307" y="8108950"/>
                </a:cubicBezTo>
                <a:cubicBezTo>
                  <a:pt x="4043530" y="8105775"/>
                  <a:pt x="4046705" y="8105775"/>
                  <a:pt x="4052928" y="8102727"/>
                </a:cubicBezTo>
                <a:cubicBezTo>
                  <a:pt x="4068549" y="8096504"/>
                  <a:pt x="4084043" y="8093329"/>
                  <a:pt x="4099664" y="8084058"/>
                </a:cubicBezTo>
                <a:cubicBezTo>
                  <a:pt x="4115285" y="8074787"/>
                  <a:pt x="4127731" y="8068437"/>
                  <a:pt x="4143352" y="8080883"/>
                </a:cubicBezTo>
                <a:lnTo>
                  <a:pt x="4149575" y="8080883"/>
                </a:lnTo>
                <a:cubicBezTo>
                  <a:pt x="4155798" y="8077708"/>
                  <a:pt x="4158973" y="8077708"/>
                  <a:pt x="4165196" y="8074660"/>
                </a:cubicBezTo>
                <a:cubicBezTo>
                  <a:pt x="4165196" y="8065262"/>
                  <a:pt x="4165196" y="8052816"/>
                  <a:pt x="4177642" y="8043545"/>
                </a:cubicBezTo>
                <a:cubicBezTo>
                  <a:pt x="4180817" y="8040370"/>
                  <a:pt x="4180817" y="8034147"/>
                  <a:pt x="4187040" y="8031099"/>
                </a:cubicBezTo>
                <a:cubicBezTo>
                  <a:pt x="4193263" y="8024876"/>
                  <a:pt x="4202661" y="8024876"/>
                  <a:pt x="4208884" y="8027924"/>
                </a:cubicBezTo>
                <a:cubicBezTo>
                  <a:pt x="4212059" y="8031099"/>
                  <a:pt x="4218282" y="8027924"/>
                  <a:pt x="4221330" y="8027924"/>
                </a:cubicBezTo>
                <a:cubicBezTo>
                  <a:pt x="4239999" y="8024749"/>
                  <a:pt x="4261843" y="8024749"/>
                  <a:pt x="4280512" y="8021701"/>
                </a:cubicBezTo>
                <a:cubicBezTo>
                  <a:pt x="4299181" y="8018653"/>
                  <a:pt x="4317850" y="8015478"/>
                  <a:pt x="4336646" y="8009255"/>
                </a:cubicBezTo>
                <a:cubicBezTo>
                  <a:pt x="4349092" y="8003032"/>
                  <a:pt x="4361538" y="8006080"/>
                  <a:pt x="4373984" y="8006080"/>
                </a:cubicBezTo>
                <a:cubicBezTo>
                  <a:pt x="4398876" y="8009255"/>
                  <a:pt x="4420720" y="8009255"/>
                  <a:pt x="4442564" y="7996682"/>
                </a:cubicBezTo>
                <a:lnTo>
                  <a:pt x="4436341" y="7990459"/>
                </a:lnTo>
                <a:cubicBezTo>
                  <a:pt x="4442564" y="7987284"/>
                  <a:pt x="4448787" y="7987284"/>
                  <a:pt x="4458185" y="7987284"/>
                </a:cubicBezTo>
                <a:cubicBezTo>
                  <a:pt x="4464408" y="7996682"/>
                  <a:pt x="4473806" y="7990459"/>
                  <a:pt x="4480029" y="7984109"/>
                </a:cubicBezTo>
                <a:cubicBezTo>
                  <a:pt x="4489427" y="7974711"/>
                  <a:pt x="4498698" y="7977886"/>
                  <a:pt x="4511144" y="7977886"/>
                </a:cubicBezTo>
                <a:cubicBezTo>
                  <a:pt x="4523590" y="7981061"/>
                  <a:pt x="4539211" y="7974711"/>
                  <a:pt x="4554832" y="7971663"/>
                </a:cubicBezTo>
                <a:cubicBezTo>
                  <a:pt x="4558007" y="7971663"/>
                  <a:pt x="4561055" y="7965440"/>
                  <a:pt x="4561055" y="7962265"/>
                </a:cubicBezTo>
                <a:cubicBezTo>
                  <a:pt x="4567278" y="7962265"/>
                  <a:pt x="4573501" y="7959090"/>
                  <a:pt x="4582899" y="7959090"/>
                </a:cubicBezTo>
                <a:lnTo>
                  <a:pt x="4595345" y="7959090"/>
                </a:lnTo>
                <a:cubicBezTo>
                  <a:pt x="4607791" y="7965313"/>
                  <a:pt x="4620237" y="7965313"/>
                  <a:pt x="4632683" y="7959090"/>
                </a:cubicBezTo>
                <a:cubicBezTo>
                  <a:pt x="4635858" y="7955915"/>
                  <a:pt x="4642081" y="7955915"/>
                  <a:pt x="4645129" y="7955915"/>
                </a:cubicBezTo>
                <a:cubicBezTo>
                  <a:pt x="4654527" y="7952740"/>
                  <a:pt x="4663798" y="7955915"/>
                  <a:pt x="4670021" y="7946517"/>
                </a:cubicBezTo>
                <a:cubicBezTo>
                  <a:pt x="4673196" y="7943342"/>
                  <a:pt x="4679419" y="7946517"/>
                  <a:pt x="4685642" y="7943342"/>
                </a:cubicBezTo>
                <a:lnTo>
                  <a:pt x="4776066" y="7943342"/>
                </a:lnTo>
                <a:cubicBezTo>
                  <a:pt x="4788512" y="7943342"/>
                  <a:pt x="4804133" y="7946517"/>
                  <a:pt x="4816579" y="7949565"/>
                </a:cubicBezTo>
                <a:cubicBezTo>
                  <a:pt x="4832200" y="7952740"/>
                  <a:pt x="4844646" y="7949565"/>
                  <a:pt x="4857092" y="7946390"/>
                </a:cubicBezTo>
                <a:lnTo>
                  <a:pt x="4878936" y="7946390"/>
                </a:lnTo>
                <a:cubicBezTo>
                  <a:pt x="4888334" y="7946390"/>
                  <a:pt x="4897605" y="7949565"/>
                  <a:pt x="4907003" y="7946390"/>
                </a:cubicBezTo>
                <a:cubicBezTo>
                  <a:pt x="4913226" y="7946390"/>
                  <a:pt x="4916401" y="7940167"/>
                  <a:pt x="4919449" y="7933944"/>
                </a:cubicBezTo>
                <a:cubicBezTo>
                  <a:pt x="4925672" y="7924546"/>
                  <a:pt x="4935070" y="7921498"/>
                  <a:pt x="4947516" y="7921498"/>
                </a:cubicBezTo>
                <a:cubicBezTo>
                  <a:pt x="4956914" y="7921498"/>
                  <a:pt x="4966185" y="7918323"/>
                  <a:pt x="4975583" y="7915275"/>
                </a:cubicBezTo>
                <a:lnTo>
                  <a:pt x="4981806" y="7915275"/>
                </a:lnTo>
                <a:cubicBezTo>
                  <a:pt x="4994252" y="7933944"/>
                  <a:pt x="5012921" y="7921498"/>
                  <a:pt x="5028542" y="7924673"/>
                </a:cubicBezTo>
                <a:lnTo>
                  <a:pt x="5034765" y="7924673"/>
                </a:lnTo>
                <a:cubicBezTo>
                  <a:pt x="5047211" y="7930896"/>
                  <a:pt x="5062832" y="7937119"/>
                  <a:pt x="5075278" y="7940294"/>
                </a:cubicBezTo>
                <a:cubicBezTo>
                  <a:pt x="5090899" y="7943469"/>
                  <a:pt x="5103345" y="7958963"/>
                  <a:pt x="5115791" y="7958963"/>
                </a:cubicBezTo>
                <a:cubicBezTo>
                  <a:pt x="5137635" y="7958963"/>
                  <a:pt x="5156304" y="7974584"/>
                  <a:pt x="5174973" y="7977632"/>
                </a:cubicBezTo>
                <a:cubicBezTo>
                  <a:pt x="5190594" y="7980807"/>
                  <a:pt x="5206088" y="7987030"/>
                  <a:pt x="5221709" y="7993253"/>
                </a:cubicBezTo>
                <a:cubicBezTo>
                  <a:pt x="5227932" y="7996428"/>
                  <a:pt x="5237330" y="7993253"/>
                  <a:pt x="5243553" y="7993253"/>
                </a:cubicBezTo>
                <a:cubicBezTo>
                  <a:pt x="5262222" y="7996428"/>
                  <a:pt x="5280891" y="7996428"/>
                  <a:pt x="5299687" y="7999476"/>
                </a:cubicBezTo>
                <a:lnTo>
                  <a:pt x="5302862" y="7999476"/>
                </a:lnTo>
                <a:cubicBezTo>
                  <a:pt x="5324706" y="7996301"/>
                  <a:pt x="5346550" y="8002651"/>
                  <a:pt x="5368267" y="8002651"/>
                </a:cubicBezTo>
                <a:cubicBezTo>
                  <a:pt x="5371442" y="7447915"/>
                  <a:pt x="5355821" y="6893306"/>
                  <a:pt x="5337152" y="6338570"/>
                </a:cubicBezTo>
                <a:cubicBezTo>
                  <a:pt x="5318483" y="5811901"/>
                  <a:pt x="5299814" y="5285232"/>
                  <a:pt x="5296639" y="4758690"/>
                </a:cubicBezTo>
                <a:cubicBezTo>
                  <a:pt x="5296639" y="4493768"/>
                  <a:pt x="5299814" y="4232021"/>
                  <a:pt x="5306037" y="3967226"/>
                </a:cubicBezTo>
                <a:cubicBezTo>
                  <a:pt x="5315435" y="3702304"/>
                  <a:pt x="5334104" y="3437509"/>
                  <a:pt x="5346550" y="3172587"/>
                </a:cubicBezTo>
                <a:cubicBezTo>
                  <a:pt x="5383888" y="2334260"/>
                  <a:pt x="5362171" y="1492885"/>
                  <a:pt x="5349725" y="654685"/>
                </a:cubicBezTo>
                <a:cubicBezTo>
                  <a:pt x="5340327" y="651510"/>
                  <a:pt x="5334104" y="648462"/>
                  <a:pt x="5327881" y="645287"/>
                </a:cubicBezTo>
                <a:cubicBezTo>
                  <a:pt x="5318483" y="639064"/>
                  <a:pt x="5309212" y="635889"/>
                  <a:pt x="5296766" y="639064"/>
                </a:cubicBezTo>
                <a:lnTo>
                  <a:pt x="5278097" y="639064"/>
                </a:lnTo>
                <a:cubicBezTo>
                  <a:pt x="5268699" y="639064"/>
                  <a:pt x="5256253" y="639064"/>
                  <a:pt x="5250030" y="651510"/>
                </a:cubicBezTo>
                <a:cubicBezTo>
                  <a:pt x="5250030" y="651510"/>
                  <a:pt x="5246855" y="654685"/>
                  <a:pt x="5243807" y="654685"/>
                </a:cubicBezTo>
                <a:lnTo>
                  <a:pt x="5231361" y="654685"/>
                </a:lnTo>
                <a:cubicBezTo>
                  <a:pt x="5228186" y="648462"/>
                  <a:pt x="5234536" y="636016"/>
                  <a:pt x="5218915" y="639064"/>
                </a:cubicBezTo>
                <a:cubicBezTo>
                  <a:pt x="5212692" y="639064"/>
                  <a:pt x="5203294" y="642239"/>
                  <a:pt x="5197071" y="642239"/>
                </a:cubicBezTo>
                <a:lnTo>
                  <a:pt x="5149065" y="642239"/>
                </a:lnTo>
                <a:cubicBezTo>
                  <a:pt x="5145890" y="636016"/>
                  <a:pt x="5142842" y="629793"/>
                  <a:pt x="5136619" y="620395"/>
                </a:cubicBezTo>
                <a:cubicBezTo>
                  <a:pt x="5133444" y="614172"/>
                  <a:pt x="5130396" y="610997"/>
                  <a:pt x="5120998" y="617220"/>
                </a:cubicBezTo>
                <a:cubicBezTo>
                  <a:pt x="5114775" y="620395"/>
                  <a:pt x="5111600" y="620395"/>
                  <a:pt x="5108552" y="614045"/>
                </a:cubicBezTo>
                <a:cubicBezTo>
                  <a:pt x="5099154" y="598424"/>
                  <a:pt x="5089883" y="585978"/>
                  <a:pt x="5071214" y="582930"/>
                </a:cubicBezTo>
                <a:cubicBezTo>
                  <a:pt x="5068039" y="582930"/>
                  <a:pt x="5064991" y="576707"/>
                  <a:pt x="5061816" y="573532"/>
                </a:cubicBezTo>
                <a:cubicBezTo>
                  <a:pt x="5055593" y="567309"/>
                  <a:pt x="5052418" y="561086"/>
                  <a:pt x="5043147" y="561086"/>
                </a:cubicBezTo>
                <a:cubicBezTo>
                  <a:pt x="5039972" y="561086"/>
                  <a:pt x="5033749" y="554863"/>
                  <a:pt x="5033749" y="551688"/>
                </a:cubicBezTo>
                <a:cubicBezTo>
                  <a:pt x="5030574" y="539242"/>
                  <a:pt x="5030574" y="529844"/>
                  <a:pt x="5030574" y="517398"/>
                </a:cubicBezTo>
                <a:cubicBezTo>
                  <a:pt x="5027399" y="504952"/>
                  <a:pt x="5021176" y="492506"/>
                  <a:pt x="5011905" y="486283"/>
                </a:cubicBezTo>
                <a:cubicBezTo>
                  <a:pt x="4996284" y="476885"/>
                  <a:pt x="4983838" y="464439"/>
                  <a:pt x="4968217" y="455168"/>
                </a:cubicBezTo>
                <a:cubicBezTo>
                  <a:pt x="4965042" y="451993"/>
                  <a:pt x="4958819" y="448945"/>
                  <a:pt x="4952596" y="448945"/>
                </a:cubicBezTo>
                <a:cubicBezTo>
                  <a:pt x="4943198" y="445770"/>
                  <a:pt x="4933927" y="442722"/>
                  <a:pt x="4924529" y="442722"/>
                </a:cubicBezTo>
                <a:cubicBezTo>
                  <a:pt x="4915131" y="442722"/>
                  <a:pt x="4902685" y="442722"/>
                  <a:pt x="4893414" y="448945"/>
                </a:cubicBezTo>
                <a:cubicBezTo>
                  <a:pt x="4874745" y="458343"/>
                  <a:pt x="4859124" y="445770"/>
                  <a:pt x="4843503" y="445770"/>
                </a:cubicBezTo>
                <a:cubicBezTo>
                  <a:pt x="4827882" y="442595"/>
                  <a:pt x="4812388" y="436372"/>
                  <a:pt x="4799815" y="433324"/>
                </a:cubicBezTo>
                <a:lnTo>
                  <a:pt x="4759302" y="433324"/>
                </a:lnTo>
                <a:cubicBezTo>
                  <a:pt x="4725012" y="439547"/>
                  <a:pt x="4696945" y="420878"/>
                  <a:pt x="4662655" y="417703"/>
                </a:cubicBezTo>
                <a:cubicBezTo>
                  <a:pt x="4653257" y="417703"/>
                  <a:pt x="4643986" y="408305"/>
                  <a:pt x="4634588" y="402082"/>
                </a:cubicBezTo>
                <a:cubicBezTo>
                  <a:pt x="4628365" y="395859"/>
                  <a:pt x="4622142" y="395859"/>
                  <a:pt x="4612744" y="398907"/>
                </a:cubicBezTo>
                <a:cubicBezTo>
                  <a:pt x="4600298" y="402082"/>
                  <a:pt x="4587852" y="398907"/>
                  <a:pt x="4575406" y="402082"/>
                </a:cubicBezTo>
                <a:cubicBezTo>
                  <a:pt x="4556737" y="408305"/>
                  <a:pt x="4541116" y="392684"/>
                  <a:pt x="4522447" y="392684"/>
                </a:cubicBezTo>
                <a:cubicBezTo>
                  <a:pt x="4506826" y="395859"/>
                  <a:pt x="4491332" y="395859"/>
                  <a:pt x="4475711" y="398907"/>
                </a:cubicBezTo>
                <a:lnTo>
                  <a:pt x="4438373" y="408305"/>
                </a:lnTo>
                <a:cubicBezTo>
                  <a:pt x="4413481" y="420751"/>
                  <a:pt x="4394685" y="405130"/>
                  <a:pt x="4372968" y="398907"/>
                </a:cubicBezTo>
                <a:cubicBezTo>
                  <a:pt x="4357347" y="395732"/>
                  <a:pt x="4348076" y="389509"/>
                  <a:pt x="4335630" y="380238"/>
                </a:cubicBezTo>
                <a:cubicBezTo>
                  <a:pt x="4323184" y="370967"/>
                  <a:pt x="4310738" y="380238"/>
                  <a:pt x="4301340" y="380238"/>
                </a:cubicBezTo>
                <a:cubicBezTo>
                  <a:pt x="4291942" y="380238"/>
                  <a:pt x="4285719" y="389636"/>
                  <a:pt x="4279496" y="392684"/>
                </a:cubicBezTo>
                <a:cubicBezTo>
                  <a:pt x="4270098" y="395859"/>
                  <a:pt x="4260827" y="395859"/>
                  <a:pt x="4251429" y="395859"/>
                </a:cubicBezTo>
                <a:cubicBezTo>
                  <a:pt x="4242031" y="395859"/>
                  <a:pt x="4229585" y="392684"/>
                  <a:pt x="4220314" y="395859"/>
                </a:cubicBezTo>
                <a:cubicBezTo>
                  <a:pt x="4204693" y="402082"/>
                  <a:pt x="4192247" y="411480"/>
                  <a:pt x="4179801" y="417703"/>
                </a:cubicBezTo>
                <a:cubicBezTo>
                  <a:pt x="4176626" y="420878"/>
                  <a:pt x="4173578" y="423926"/>
                  <a:pt x="4170403" y="423926"/>
                </a:cubicBezTo>
                <a:cubicBezTo>
                  <a:pt x="4148559" y="436372"/>
                  <a:pt x="4123667" y="439547"/>
                  <a:pt x="4095600" y="439547"/>
                </a:cubicBezTo>
                <a:cubicBezTo>
                  <a:pt x="4079979" y="439547"/>
                  <a:pt x="4064485" y="439547"/>
                  <a:pt x="4048864" y="436372"/>
                </a:cubicBezTo>
                <a:cubicBezTo>
                  <a:pt x="4039466" y="436372"/>
                  <a:pt x="4033243" y="426974"/>
                  <a:pt x="4027020" y="426974"/>
                </a:cubicBezTo>
                <a:cubicBezTo>
                  <a:pt x="4005176" y="423799"/>
                  <a:pt x="3986507" y="423799"/>
                  <a:pt x="3964663" y="423799"/>
                </a:cubicBezTo>
                <a:cubicBezTo>
                  <a:pt x="3961488" y="423799"/>
                  <a:pt x="3958440" y="426974"/>
                  <a:pt x="3955265" y="426974"/>
                </a:cubicBezTo>
                <a:cubicBezTo>
                  <a:pt x="3942819" y="433197"/>
                  <a:pt x="3930373" y="442595"/>
                  <a:pt x="3917927" y="448818"/>
                </a:cubicBezTo>
                <a:cubicBezTo>
                  <a:pt x="3896083" y="455041"/>
                  <a:pt x="3874239" y="461264"/>
                  <a:pt x="3852522" y="464439"/>
                </a:cubicBezTo>
                <a:lnTo>
                  <a:pt x="3843124" y="464439"/>
                </a:lnTo>
                <a:cubicBezTo>
                  <a:pt x="3824455" y="455041"/>
                  <a:pt x="3808834" y="464439"/>
                  <a:pt x="3790165" y="467614"/>
                </a:cubicBezTo>
                <a:cubicBezTo>
                  <a:pt x="3771496" y="473837"/>
                  <a:pt x="3752827" y="483235"/>
                  <a:pt x="3734031" y="489458"/>
                </a:cubicBezTo>
                <a:cubicBezTo>
                  <a:pt x="3727808" y="492633"/>
                  <a:pt x="3721585" y="489458"/>
                  <a:pt x="3715362" y="486283"/>
                </a:cubicBezTo>
                <a:cubicBezTo>
                  <a:pt x="3705964" y="483108"/>
                  <a:pt x="3699741" y="483108"/>
                  <a:pt x="3693518" y="489458"/>
                </a:cubicBezTo>
                <a:cubicBezTo>
                  <a:pt x="3690343" y="492633"/>
                  <a:pt x="3687295" y="492633"/>
                  <a:pt x="3684120" y="492633"/>
                </a:cubicBezTo>
                <a:cubicBezTo>
                  <a:pt x="3674722" y="495808"/>
                  <a:pt x="3665451" y="495808"/>
                  <a:pt x="3659228" y="498856"/>
                </a:cubicBezTo>
                <a:cubicBezTo>
                  <a:pt x="3646782" y="508254"/>
                  <a:pt x="3634336" y="505079"/>
                  <a:pt x="3621890" y="511302"/>
                </a:cubicBezTo>
                <a:cubicBezTo>
                  <a:pt x="3609444" y="517525"/>
                  <a:pt x="3596998" y="517525"/>
                  <a:pt x="3587600" y="526923"/>
                </a:cubicBezTo>
                <a:cubicBezTo>
                  <a:pt x="3584425" y="530098"/>
                  <a:pt x="3578202" y="530098"/>
                  <a:pt x="3571979" y="530098"/>
                </a:cubicBezTo>
                <a:cubicBezTo>
                  <a:pt x="3556358" y="533273"/>
                  <a:pt x="3543912" y="542544"/>
                  <a:pt x="3534641" y="554990"/>
                </a:cubicBezTo>
                <a:cubicBezTo>
                  <a:pt x="3522195" y="567436"/>
                  <a:pt x="3509749" y="576834"/>
                  <a:pt x="3497303" y="586105"/>
                </a:cubicBezTo>
                <a:cubicBezTo>
                  <a:pt x="3494128" y="589280"/>
                  <a:pt x="3484857" y="589280"/>
                  <a:pt x="3481682" y="589280"/>
                </a:cubicBezTo>
                <a:cubicBezTo>
                  <a:pt x="3469236" y="589280"/>
                  <a:pt x="3456790" y="586105"/>
                  <a:pt x="3447392" y="583057"/>
                </a:cubicBezTo>
                <a:cubicBezTo>
                  <a:pt x="3441169" y="583057"/>
                  <a:pt x="3437994" y="579882"/>
                  <a:pt x="3431771" y="579882"/>
                </a:cubicBezTo>
                <a:cubicBezTo>
                  <a:pt x="3413102" y="589280"/>
                  <a:pt x="3391258" y="583057"/>
                  <a:pt x="3372589" y="583057"/>
                </a:cubicBezTo>
                <a:cubicBezTo>
                  <a:pt x="3369414" y="583057"/>
                  <a:pt x="3363191" y="579882"/>
                  <a:pt x="3360143" y="576834"/>
                </a:cubicBezTo>
                <a:cubicBezTo>
                  <a:pt x="3347697" y="567436"/>
                  <a:pt x="3335251" y="567436"/>
                  <a:pt x="3322805" y="573659"/>
                </a:cubicBezTo>
                <a:cubicBezTo>
                  <a:pt x="3313407" y="576834"/>
                  <a:pt x="3304136" y="576834"/>
                  <a:pt x="3297913" y="570484"/>
                </a:cubicBezTo>
                <a:cubicBezTo>
                  <a:pt x="3285467" y="561086"/>
                  <a:pt x="3269846" y="554863"/>
                  <a:pt x="3254225" y="551815"/>
                </a:cubicBezTo>
                <a:cubicBezTo>
                  <a:pt x="3241779" y="548640"/>
                  <a:pt x="3229333" y="542417"/>
                  <a:pt x="3216887" y="536194"/>
                </a:cubicBezTo>
                <a:cubicBezTo>
                  <a:pt x="3210664" y="533019"/>
                  <a:pt x="3204441" y="536194"/>
                  <a:pt x="3198218" y="536194"/>
                </a:cubicBezTo>
                <a:cubicBezTo>
                  <a:pt x="3191995" y="536194"/>
                  <a:pt x="3188820" y="539369"/>
                  <a:pt x="3182597" y="539369"/>
                </a:cubicBezTo>
                <a:cubicBezTo>
                  <a:pt x="3163928" y="542544"/>
                  <a:pt x="3145259" y="548767"/>
                  <a:pt x="3129638" y="545592"/>
                </a:cubicBezTo>
                <a:cubicBezTo>
                  <a:pt x="3107794" y="539369"/>
                  <a:pt x="3085950" y="542417"/>
                  <a:pt x="3067281" y="529971"/>
                </a:cubicBezTo>
                <a:cubicBezTo>
                  <a:pt x="3057883" y="523748"/>
                  <a:pt x="3054835" y="529971"/>
                  <a:pt x="3048612" y="529971"/>
                </a:cubicBezTo>
                <a:cubicBezTo>
                  <a:pt x="3045437" y="529971"/>
                  <a:pt x="3042389" y="529971"/>
                  <a:pt x="3036166" y="533146"/>
                </a:cubicBezTo>
                <a:cubicBezTo>
                  <a:pt x="3032991" y="542544"/>
                  <a:pt x="3020545" y="548767"/>
                  <a:pt x="3005051" y="542544"/>
                </a:cubicBezTo>
                <a:cubicBezTo>
                  <a:pt x="2995653" y="539369"/>
                  <a:pt x="2989430" y="539369"/>
                  <a:pt x="2980159" y="542544"/>
                </a:cubicBezTo>
                <a:cubicBezTo>
                  <a:pt x="2970888" y="545719"/>
                  <a:pt x="2961490" y="545719"/>
                  <a:pt x="2949044" y="548767"/>
                </a:cubicBezTo>
                <a:lnTo>
                  <a:pt x="2945869" y="548767"/>
                </a:lnTo>
                <a:cubicBezTo>
                  <a:pt x="2920977" y="564388"/>
                  <a:pt x="2895958" y="551942"/>
                  <a:pt x="2868018" y="551942"/>
                </a:cubicBezTo>
                <a:lnTo>
                  <a:pt x="2852397" y="551942"/>
                </a:lnTo>
                <a:cubicBezTo>
                  <a:pt x="2833728" y="555117"/>
                  <a:pt x="2824330" y="539496"/>
                  <a:pt x="2811884" y="530098"/>
                </a:cubicBezTo>
                <a:cubicBezTo>
                  <a:pt x="2799438" y="520700"/>
                  <a:pt x="2786992" y="508254"/>
                  <a:pt x="2774546" y="502031"/>
                </a:cubicBezTo>
                <a:cubicBezTo>
                  <a:pt x="2771371" y="498856"/>
                  <a:pt x="2762100" y="502031"/>
                  <a:pt x="2755877" y="502031"/>
                </a:cubicBezTo>
                <a:lnTo>
                  <a:pt x="2727810" y="502031"/>
                </a:lnTo>
                <a:lnTo>
                  <a:pt x="2724635" y="498856"/>
                </a:lnTo>
                <a:cubicBezTo>
                  <a:pt x="2702791" y="505079"/>
                  <a:pt x="2690345" y="492633"/>
                  <a:pt x="2674724" y="480187"/>
                </a:cubicBezTo>
                <a:cubicBezTo>
                  <a:pt x="2665326" y="473964"/>
                  <a:pt x="2652880" y="467741"/>
                  <a:pt x="2643609" y="464566"/>
                </a:cubicBezTo>
                <a:cubicBezTo>
                  <a:pt x="2631163" y="458343"/>
                  <a:pt x="2615542" y="455168"/>
                  <a:pt x="2609319" y="439674"/>
                </a:cubicBezTo>
                <a:cubicBezTo>
                  <a:pt x="2606144" y="433451"/>
                  <a:pt x="2599921" y="433451"/>
                  <a:pt x="2596873" y="427228"/>
                </a:cubicBezTo>
                <a:cubicBezTo>
                  <a:pt x="2593825" y="421005"/>
                  <a:pt x="2590650" y="414782"/>
                  <a:pt x="2590650" y="411607"/>
                </a:cubicBezTo>
                <a:cubicBezTo>
                  <a:pt x="2590650" y="405384"/>
                  <a:pt x="2593825" y="399161"/>
                  <a:pt x="2596873" y="392938"/>
                </a:cubicBezTo>
                <a:cubicBezTo>
                  <a:pt x="2600048" y="383540"/>
                  <a:pt x="2593698" y="374269"/>
                  <a:pt x="2584427" y="368046"/>
                </a:cubicBezTo>
                <a:cubicBezTo>
                  <a:pt x="2581252" y="364871"/>
                  <a:pt x="2575029" y="364871"/>
                  <a:pt x="2575029" y="361823"/>
                </a:cubicBezTo>
                <a:cubicBezTo>
                  <a:pt x="2568806" y="343154"/>
                  <a:pt x="2553185" y="336931"/>
                  <a:pt x="2540739" y="321310"/>
                </a:cubicBezTo>
                <a:cubicBezTo>
                  <a:pt x="2531341" y="311912"/>
                  <a:pt x="2525118" y="299466"/>
                  <a:pt x="2518895" y="287020"/>
                </a:cubicBezTo>
                <a:cubicBezTo>
                  <a:pt x="2512672" y="280797"/>
                  <a:pt x="2509497" y="274574"/>
                  <a:pt x="2500226" y="268351"/>
                </a:cubicBezTo>
                <a:cubicBezTo>
                  <a:pt x="2478382" y="258953"/>
                  <a:pt x="2456538" y="249682"/>
                  <a:pt x="2434821" y="237236"/>
                </a:cubicBezTo>
                <a:cubicBezTo>
                  <a:pt x="2434821" y="262128"/>
                  <a:pt x="2428598" y="255905"/>
                  <a:pt x="2425423" y="249682"/>
                </a:cubicBezTo>
                <a:cubicBezTo>
                  <a:pt x="2425423" y="240284"/>
                  <a:pt x="2419200" y="237236"/>
                  <a:pt x="2409802" y="237236"/>
                </a:cubicBezTo>
                <a:cubicBezTo>
                  <a:pt x="2409802" y="237236"/>
                  <a:pt x="2406627" y="237236"/>
                  <a:pt x="2406627" y="234061"/>
                </a:cubicBezTo>
                <a:cubicBezTo>
                  <a:pt x="2403452" y="215392"/>
                  <a:pt x="2387958" y="221615"/>
                  <a:pt x="2378560" y="218440"/>
                </a:cubicBezTo>
                <a:cubicBezTo>
                  <a:pt x="2372337" y="215265"/>
                  <a:pt x="2366114" y="212217"/>
                  <a:pt x="2359891" y="215265"/>
                </a:cubicBezTo>
                <a:cubicBezTo>
                  <a:pt x="2347445" y="218440"/>
                  <a:pt x="2338047" y="209042"/>
                  <a:pt x="2325601" y="205867"/>
                </a:cubicBezTo>
                <a:cubicBezTo>
                  <a:pt x="2322426" y="205867"/>
                  <a:pt x="2319378" y="205867"/>
                  <a:pt x="2316203" y="209042"/>
                </a:cubicBezTo>
                <a:cubicBezTo>
                  <a:pt x="2309980" y="215265"/>
                  <a:pt x="2303757" y="215265"/>
                  <a:pt x="2294359" y="209042"/>
                </a:cubicBezTo>
                <a:cubicBezTo>
                  <a:pt x="2281913" y="199644"/>
                  <a:pt x="2269467" y="199644"/>
                  <a:pt x="2253846" y="205867"/>
                </a:cubicBezTo>
                <a:cubicBezTo>
                  <a:pt x="2247623" y="209042"/>
                  <a:pt x="2241400" y="209042"/>
                  <a:pt x="2235177" y="205867"/>
                </a:cubicBezTo>
                <a:cubicBezTo>
                  <a:pt x="2222731" y="199644"/>
                  <a:pt x="2210285" y="190246"/>
                  <a:pt x="2194664" y="184023"/>
                </a:cubicBezTo>
                <a:cubicBezTo>
                  <a:pt x="2191489" y="184023"/>
                  <a:pt x="2188441" y="180848"/>
                  <a:pt x="2185266" y="180848"/>
                </a:cubicBezTo>
                <a:cubicBezTo>
                  <a:pt x="2166597" y="184023"/>
                  <a:pt x="2150976" y="177673"/>
                  <a:pt x="2132307" y="184023"/>
                </a:cubicBezTo>
                <a:cubicBezTo>
                  <a:pt x="2122909" y="187198"/>
                  <a:pt x="2110463" y="187198"/>
                  <a:pt x="2104240" y="199644"/>
                </a:cubicBezTo>
                <a:cubicBezTo>
                  <a:pt x="2101065" y="202819"/>
                  <a:pt x="2091794" y="202819"/>
                  <a:pt x="2085571" y="205867"/>
                </a:cubicBezTo>
                <a:cubicBezTo>
                  <a:pt x="2069950" y="209042"/>
                  <a:pt x="2054456" y="212090"/>
                  <a:pt x="2038835" y="205867"/>
                </a:cubicBezTo>
                <a:cubicBezTo>
                  <a:pt x="2026389" y="199644"/>
                  <a:pt x="2010768" y="202692"/>
                  <a:pt x="1998322" y="199644"/>
                </a:cubicBezTo>
                <a:cubicBezTo>
                  <a:pt x="1988924" y="196469"/>
                  <a:pt x="1982701" y="190246"/>
                  <a:pt x="1976478" y="187198"/>
                </a:cubicBezTo>
                <a:cubicBezTo>
                  <a:pt x="1973303" y="184023"/>
                  <a:pt x="1970255" y="180975"/>
                  <a:pt x="1967080" y="180975"/>
                </a:cubicBezTo>
                <a:cubicBezTo>
                  <a:pt x="1948411" y="174752"/>
                  <a:pt x="1932790" y="162306"/>
                  <a:pt x="1923392" y="146685"/>
                </a:cubicBezTo>
                <a:cubicBezTo>
                  <a:pt x="1917169" y="137287"/>
                  <a:pt x="1907771" y="128016"/>
                  <a:pt x="1901548" y="118618"/>
                </a:cubicBezTo>
                <a:cubicBezTo>
                  <a:pt x="1879704" y="112395"/>
                  <a:pt x="1882879" y="87503"/>
                  <a:pt x="1870433" y="74930"/>
                </a:cubicBezTo>
                <a:cubicBezTo>
                  <a:pt x="1861035" y="62484"/>
                  <a:pt x="1851764" y="56261"/>
                  <a:pt x="1836143" y="53086"/>
                </a:cubicBezTo>
                <a:lnTo>
                  <a:pt x="1832968" y="53086"/>
                </a:lnTo>
                <a:cubicBezTo>
                  <a:pt x="1817347" y="40640"/>
                  <a:pt x="1801853" y="49911"/>
                  <a:pt x="1783057" y="49911"/>
                </a:cubicBezTo>
                <a:cubicBezTo>
                  <a:pt x="1776834" y="49911"/>
                  <a:pt x="1767436" y="43688"/>
                  <a:pt x="1761213" y="40513"/>
                </a:cubicBezTo>
                <a:cubicBezTo>
                  <a:pt x="1758038" y="34290"/>
                  <a:pt x="1754990" y="31115"/>
                  <a:pt x="1751815" y="31115"/>
                </a:cubicBezTo>
                <a:cubicBezTo>
                  <a:pt x="1733146" y="27940"/>
                  <a:pt x="1717525" y="15494"/>
                  <a:pt x="1701904" y="0"/>
                </a:cubicBezTo>
                <a:cubicBezTo>
                  <a:pt x="1695681" y="3175"/>
                  <a:pt x="1689458" y="6223"/>
                  <a:pt x="1683235" y="6223"/>
                </a:cubicBezTo>
                <a:cubicBezTo>
                  <a:pt x="1677012" y="9398"/>
                  <a:pt x="1667614" y="9398"/>
                  <a:pt x="1658343" y="9398"/>
                </a:cubicBezTo>
                <a:cubicBezTo>
                  <a:pt x="1645897" y="6223"/>
                  <a:pt x="1633451" y="9398"/>
                  <a:pt x="1621005" y="18796"/>
                </a:cubicBezTo>
                <a:cubicBezTo>
                  <a:pt x="1614782" y="21971"/>
                  <a:pt x="1611607" y="25019"/>
                  <a:pt x="1605384" y="28194"/>
                </a:cubicBezTo>
                <a:cubicBezTo>
                  <a:pt x="1599161" y="31369"/>
                  <a:pt x="1595986" y="37592"/>
                  <a:pt x="1589763" y="40640"/>
                </a:cubicBezTo>
                <a:cubicBezTo>
                  <a:pt x="1586588" y="43815"/>
                  <a:pt x="1580365" y="43815"/>
                  <a:pt x="1577317" y="46863"/>
                </a:cubicBezTo>
                <a:lnTo>
                  <a:pt x="1558648" y="56261"/>
                </a:lnTo>
                <a:cubicBezTo>
                  <a:pt x="1558648" y="56261"/>
                  <a:pt x="1555473" y="59436"/>
                  <a:pt x="1555473" y="56261"/>
                </a:cubicBezTo>
                <a:cubicBezTo>
                  <a:pt x="1543027" y="50038"/>
                  <a:pt x="1533629" y="62484"/>
                  <a:pt x="1524358" y="68707"/>
                </a:cubicBezTo>
                <a:cubicBezTo>
                  <a:pt x="1515087" y="74930"/>
                  <a:pt x="1502514" y="74930"/>
                  <a:pt x="1493243" y="81153"/>
                </a:cubicBezTo>
                <a:lnTo>
                  <a:pt x="1490068" y="81153"/>
                </a:lnTo>
                <a:cubicBezTo>
                  <a:pt x="1474447" y="84328"/>
                  <a:pt x="1458953" y="90551"/>
                  <a:pt x="1443332" y="93599"/>
                </a:cubicBezTo>
                <a:cubicBezTo>
                  <a:pt x="1437109" y="93599"/>
                  <a:pt x="1433934" y="96774"/>
                  <a:pt x="1427711" y="99822"/>
                </a:cubicBezTo>
                <a:cubicBezTo>
                  <a:pt x="1418313" y="102997"/>
                  <a:pt x="1409042" y="109220"/>
                  <a:pt x="1399644" y="112268"/>
                </a:cubicBezTo>
                <a:cubicBezTo>
                  <a:pt x="1393421" y="115443"/>
                  <a:pt x="1384023" y="118491"/>
                  <a:pt x="1377800" y="121666"/>
                </a:cubicBezTo>
                <a:lnTo>
                  <a:pt x="1368402" y="121666"/>
                </a:lnTo>
                <a:cubicBezTo>
                  <a:pt x="1368402" y="121666"/>
                  <a:pt x="1362179" y="121666"/>
                  <a:pt x="1359004" y="127889"/>
                </a:cubicBezTo>
                <a:cubicBezTo>
                  <a:pt x="1346558" y="121666"/>
                  <a:pt x="1330937" y="118491"/>
                  <a:pt x="1318491" y="112268"/>
                </a:cubicBezTo>
                <a:cubicBezTo>
                  <a:pt x="1309093" y="109093"/>
                  <a:pt x="1287376" y="115443"/>
                  <a:pt x="1281153" y="124714"/>
                </a:cubicBezTo>
                <a:cubicBezTo>
                  <a:pt x="1277978" y="127889"/>
                  <a:pt x="1274930" y="130937"/>
                  <a:pt x="1271755" y="130937"/>
                </a:cubicBezTo>
                <a:cubicBezTo>
                  <a:pt x="1268580" y="130937"/>
                  <a:pt x="1262357" y="127762"/>
                  <a:pt x="1259309" y="127762"/>
                </a:cubicBezTo>
                <a:cubicBezTo>
                  <a:pt x="1256261" y="127762"/>
                  <a:pt x="1253086" y="130937"/>
                  <a:pt x="1246863" y="130937"/>
                </a:cubicBezTo>
                <a:cubicBezTo>
                  <a:pt x="1246863" y="134112"/>
                  <a:pt x="1250038" y="137160"/>
                  <a:pt x="1250038" y="140335"/>
                </a:cubicBezTo>
                <a:cubicBezTo>
                  <a:pt x="1240640" y="143510"/>
                  <a:pt x="1225146" y="168402"/>
                  <a:pt x="1225146" y="180848"/>
                </a:cubicBezTo>
                <a:cubicBezTo>
                  <a:pt x="1209525" y="187071"/>
                  <a:pt x="1190856" y="190246"/>
                  <a:pt x="1184633" y="208915"/>
                </a:cubicBezTo>
                <a:cubicBezTo>
                  <a:pt x="1184633" y="212090"/>
                  <a:pt x="1181458" y="212090"/>
                  <a:pt x="1181458" y="215138"/>
                </a:cubicBezTo>
                <a:cubicBezTo>
                  <a:pt x="1162789" y="218313"/>
                  <a:pt x="1159614" y="236982"/>
                  <a:pt x="1150343" y="252476"/>
                </a:cubicBezTo>
                <a:lnTo>
                  <a:pt x="1150343" y="258699"/>
                </a:lnTo>
                <a:cubicBezTo>
                  <a:pt x="1147168" y="258699"/>
                  <a:pt x="1144120" y="261874"/>
                  <a:pt x="1140945" y="261874"/>
                </a:cubicBezTo>
                <a:cubicBezTo>
                  <a:pt x="1128499" y="268097"/>
                  <a:pt x="1122276" y="277495"/>
                  <a:pt x="1119101" y="292989"/>
                </a:cubicBezTo>
                <a:cubicBezTo>
                  <a:pt x="1115926" y="308483"/>
                  <a:pt x="1115926" y="321056"/>
                  <a:pt x="1112878" y="336677"/>
                </a:cubicBezTo>
                <a:cubicBezTo>
                  <a:pt x="1106655" y="333502"/>
                  <a:pt x="1097257" y="339852"/>
                  <a:pt x="1094209" y="330454"/>
                </a:cubicBezTo>
                <a:lnTo>
                  <a:pt x="1087986" y="330454"/>
                </a:lnTo>
                <a:cubicBezTo>
                  <a:pt x="1078588" y="342900"/>
                  <a:pt x="1069317" y="355346"/>
                  <a:pt x="1059919" y="364744"/>
                </a:cubicBezTo>
                <a:cubicBezTo>
                  <a:pt x="1050521" y="370967"/>
                  <a:pt x="1041250" y="374142"/>
                  <a:pt x="1028804" y="380365"/>
                </a:cubicBezTo>
                <a:lnTo>
                  <a:pt x="1028804" y="386588"/>
                </a:lnTo>
                <a:cubicBezTo>
                  <a:pt x="1016358" y="383413"/>
                  <a:pt x="1006960" y="380365"/>
                  <a:pt x="997689" y="374142"/>
                </a:cubicBezTo>
                <a:cubicBezTo>
                  <a:pt x="994514" y="374142"/>
                  <a:pt x="991466" y="370967"/>
                  <a:pt x="991466" y="370967"/>
                </a:cubicBezTo>
                <a:cubicBezTo>
                  <a:pt x="988291" y="370967"/>
                  <a:pt x="988291" y="367792"/>
                  <a:pt x="988291" y="367792"/>
                </a:cubicBezTo>
                <a:cubicBezTo>
                  <a:pt x="985116" y="367792"/>
                  <a:pt x="985116" y="370967"/>
                  <a:pt x="985116" y="374015"/>
                </a:cubicBezTo>
                <a:cubicBezTo>
                  <a:pt x="985116" y="386461"/>
                  <a:pt x="978893" y="383413"/>
                  <a:pt x="972670" y="380238"/>
                </a:cubicBezTo>
                <a:cubicBezTo>
                  <a:pt x="966447" y="377063"/>
                  <a:pt x="960224" y="377063"/>
                  <a:pt x="957049" y="386461"/>
                </a:cubicBezTo>
                <a:cubicBezTo>
                  <a:pt x="957049" y="389636"/>
                  <a:pt x="953874" y="392684"/>
                  <a:pt x="950826" y="392684"/>
                </a:cubicBezTo>
                <a:cubicBezTo>
                  <a:pt x="941428" y="395859"/>
                  <a:pt x="932157" y="398907"/>
                  <a:pt x="928982" y="408305"/>
                </a:cubicBezTo>
                <a:cubicBezTo>
                  <a:pt x="925807" y="414528"/>
                  <a:pt x="922759" y="417703"/>
                  <a:pt x="916536" y="423926"/>
                </a:cubicBezTo>
                <a:lnTo>
                  <a:pt x="870435" y="423926"/>
                </a:lnTo>
                <a:cubicBezTo>
                  <a:pt x="864212" y="423926"/>
                  <a:pt x="857989" y="423926"/>
                  <a:pt x="851766" y="427101"/>
                </a:cubicBezTo>
                <a:cubicBezTo>
                  <a:pt x="845543" y="427101"/>
                  <a:pt x="839320" y="430276"/>
                  <a:pt x="829922" y="433324"/>
                </a:cubicBezTo>
                <a:cubicBezTo>
                  <a:pt x="823699" y="436499"/>
                  <a:pt x="814301" y="442722"/>
                  <a:pt x="808078" y="445770"/>
                </a:cubicBezTo>
                <a:cubicBezTo>
                  <a:pt x="804903" y="448945"/>
                  <a:pt x="801855" y="448945"/>
                  <a:pt x="798680" y="448945"/>
                </a:cubicBezTo>
                <a:cubicBezTo>
                  <a:pt x="783059" y="448945"/>
                  <a:pt x="773788" y="458343"/>
                  <a:pt x="764390" y="467614"/>
                </a:cubicBezTo>
                <a:cubicBezTo>
                  <a:pt x="754992" y="473837"/>
                  <a:pt x="748769" y="483235"/>
                  <a:pt x="739498" y="489458"/>
                </a:cubicBezTo>
                <a:cubicBezTo>
                  <a:pt x="733275" y="492633"/>
                  <a:pt x="727052" y="495681"/>
                  <a:pt x="723877" y="498856"/>
                </a:cubicBezTo>
                <a:cubicBezTo>
                  <a:pt x="717654" y="502031"/>
                  <a:pt x="714479" y="508254"/>
                  <a:pt x="708256" y="508254"/>
                </a:cubicBezTo>
                <a:cubicBezTo>
                  <a:pt x="702033" y="511429"/>
                  <a:pt x="692635" y="511429"/>
                  <a:pt x="686412" y="508254"/>
                </a:cubicBezTo>
                <a:cubicBezTo>
                  <a:pt x="677014" y="502031"/>
                  <a:pt x="667743" y="508254"/>
                  <a:pt x="661520" y="511429"/>
                </a:cubicBezTo>
                <a:cubicBezTo>
                  <a:pt x="652122" y="514604"/>
                  <a:pt x="645899" y="520827"/>
                  <a:pt x="639676" y="523875"/>
                </a:cubicBezTo>
                <a:cubicBezTo>
                  <a:pt x="642851" y="527050"/>
                  <a:pt x="642851" y="530098"/>
                  <a:pt x="645899" y="533273"/>
                </a:cubicBezTo>
                <a:lnTo>
                  <a:pt x="636755" y="533273"/>
                </a:lnTo>
                <a:cubicBezTo>
                  <a:pt x="636755" y="536448"/>
                  <a:pt x="633580" y="539496"/>
                  <a:pt x="633580" y="542671"/>
                </a:cubicBezTo>
                <a:cubicBezTo>
                  <a:pt x="630405" y="542671"/>
                  <a:pt x="627357" y="539496"/>
                  <a:pt x="627357" y="539496"/>
                </a:cubicBezTo>
                <a:cubicBezTo>
                  <a:pt x="617959" y="545719"/>
                  <a:pt x="608688" y="551942"/>
                  <a:pt x="599290" y="555117"/>
                </a:cubicBezTo>
                <a:cubicBezTo>
                  <a:pt x="596115" y="555117"/>
                  <a:pt x="593067" y="558292"/>
                  <a:pt x="593067" y="558292"/>
                </a:cubicBezTo>
                <a:cubicBezTo>
                  <a:pt x="580621" y="555117"/>
                  <a:pt x="565000" y="558292"/>
                  <a:pt x="555729" y="548894"/>
                </a:cubicBezTo>
                <a:cubicBezTo>
                  <a:pt x="549506" y="542671"/>
                  <a:pt x="540108" y="539496"/>
                  <a:pt x="533885" y="533273"/>
                </a:cubicBezTo>
                <a:cubicBezTo>
                  <a:pt x="524487" y="527050"/>
                  <a:pt x="512041" y="530098"/>
                  <a:pt x="502770" y="545719"/>
                </a:cubicBezTo>
                <a:lnTo>
                  <a:pt x="459082" y="502031"/>
                </a:lnTo>
                <a:cubicBezTo>
                  <a:pt x="455907" y="505206"/>
                  <a:pt x="449684" y="508254"/>
                  <a:pt x="446636" y="511429"/>
                </a:cubicBezTo>
                <a:cubicBezTo>
                  <a:pt x="443461" y="511429"/>
                  <a:pt x="443461" y="514604"/>
                  <a:pt x="440413" y="514604"/>
                </a:cubicBezTo>
                <a:cubicBezTo>
                  <a:pt x="427967" y="517779"/>
                  <a:pt x="415521" y="520827"/>
                  <a:pt x="399900" y="524002"/>
                </a:cubicBezTo>
                <a:cubicBezTo>
                  <a:pt x="390502" y="527177"/>
                  <a:pt x="384279" y="530225"/>
                  <a:pt x="384279" y="542671"/>
                </a:cubicBezTo>
                <a:cubicBezTo>
                  <a:pt x="371833" y="548894"/>
                  <a:pt x="359387" y="545846"/>
                  <a:pt x="349989" y="558292"/>
                </a:cubicBezTo>
                <a:lnTo>
                  <a:pt x="340591" y="558292"/>
                </a:lnTo>
                <a:cubicBezTo>
                  <a:pt x="321922" y="548894"/>
                  <a:pt x="306301" y="552069"/>
                  <a:pt x="293855" y="567690"/>
                </a:cubicBezTo>
                <a:cubicBezTo>
                  <a:pt x="290680" y="570865"/>
                  <a:pt x="287632" y="570865"/>
                  <a:pt x="281409" y="570865"/>
                </a:cubicBezTo>
                <a:cubicBezTo>
                  <a:pt x="265788" y="567690"/>
                  <a:pt x="253342" y="577088"/>
                  <a:pt x="240896" y="586486"/>
                </a:cubicBezTo>
                <a:cubicBezTo>
                  <a:pt x="234673" y="592709"/>
                  <a:pt x="228450" y="595884"/>
                  <a:pt x="219052" y="595884"/>
                </a:cubicBezTo>
                <a:cubicBezTo>
                  <a:pt x="203431" y="599059"/>
                  <a:pt x="190985" y="599059"/>
                  <a:pt x="175364" y="599059"/>
                </a:cubicBezTo>
                <a:cubicBezTo>
                  <a:pt x="175364" y="599059"/>
                  <a:pt x="172189" y="599059"/>
                  <a:pt x="172189" y="602234"/>
                </a:cubicBezTo>
                <a:cubicBezTo>
                  <a:pt x="159743" y="617855"/>
                  <a:pt x="144122" y="617855"/>
                  <a:pt x="125453" y="617855"/>
                </a:cubicBezTo>
                <a:cubicBezTo>
                  <a:pt x="106784" y="617855"/>
                  <a:pt x="88115" y="621030"/>
                  <a:pt x="72494" y="636524"/>
                </a:cubicBezTo>
                <a:cubicBezTo>
                  <a:pt x="63096" y="645922"/>
                  <a:pt x="50650" y="652145"/>
                  <a:pt x="38204" y="661416"/>
                </a:cubicBezTo>
                <a:cubicBezTo>
                  <a:pt x="35029" y="661416"/>
                  <a:pt x="31981" y="664591"/>
                  <a:pt x="31981" y="664591"/>
                </a:cubicBezTo>
                <a:cubicBezTo>
                  <a:pt x="22583" y="664591"/>
                  <a:pt x="10137" y="661416"/>
                  <a:pt x="866" y="661416"/>
                </a:cubicBezTo>
                <a:cubicBezTo>
                  <a:pt x="-2309" y="698754"/>
                  <a:pt x="4041" y="739267"/>
                  <a:pt x="7089" y="779780"/>
                </a:cubicBezTo>
                <a:close/>
              </a:path>
            </a:pathLst>
          </a:custGeom>
          <a:blipFill rotWithShape="1">
            <a:blip r:embed="rId3">
              <a:alphaModFix/>
            </a:blip>
            <a:stretch>
              <a:fillRect b="-19" l="-52978" r="-53203"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43" name="Google Shape;443;p27"/>
          <p:cNvSpPr txBox="1"/>
          <p:nvPr/>
        </p:nvSpPr>
        <p:spPr>
          <a:xfrm>
            <a:off x="1050169" y="194310"/>
            <a:ext cx="16674036"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Reducing microaggressions</a:t>
            </a:r>
            <a:endParaRPr/>
          </a:p>
        </p:txBody>
      </p:sp>
      <p:sp>
        <p:nvSpPr>
          <p:cNvPr id="444" name="Google Shape;444;p27"/>
          <p:cNvSpPr txBox="1"/>
          <p:nvPr/>
        </p:nvSpPr>
        <p:spPr>
          <a:xfrm>
            <a:off x="1256224" y="1843669"/>
            <a:ext cx="12103370" cy="7231980"/>
          </a:xfrm>
          <a:prstGeom prst="rect">
            <a:avLst/>
          </a:prstGeom>
          <a:noFill/>
          <a:ln>
            <a:noFill/>
          </a:ln>
        </p:spPr>
        <p:txBody>
          <a:bodyPr anchorCtr="0" anchor="t" bIns="0" lIns="0" spcFirstLastPara="1" rIns="0" wrap="square" tIns="0">
            <a:spAutoFit/>
          </a:bodyPr>
          <a:lstStyle/>
          <a:p>
            <a:pPr indent="-274279" lvl="2" marL="822837" marR="0" rtl="0" algn="l">
              <a:lnSpc>
                <a:spcPct val="160016"/>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Listen to the person receiving the microaggression and empathise with their feelings.</a:t>
            </a:r>
            <a:endParaRPr/>
          </a:p>
          <a:p>
            <a:pPr indent="-274279" lvl="2" marL="822837" marR="0" rtl="0" algn="l">
              <a:lnSpc>
                <a:spcPct val="160016"/>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Try not to be defensive or dismiss the person’s feelings.</a:t>
            </a:r>
            <a:endParaRPr/>
          </a:p>
          <a:p>
            <a:pPr indent="-274279" lvl="2" marL="822837" marR="0" rtl="0" algn="l">
              <a:lnSpc>
                <a:spcPct val="160016"/>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Take responsibility for any underlying bias held toward certain groups.</a:t>
            </a:r>
            <a:endParaRPr/>
          </a:p>
          <a:p>
            <a:pPr indent="-274279" lvl="2" marL="822837" marR="0" rtl="0" algn="l">
              <a:lnSpc>
                <a:spcPct val="160016"/>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Take steps to become more informed and understanding.</a:t>
            </a:r>
            <a:endParaRPr/>
          </a:p>
          <a:p>
            <a:pPr indent="-274279" lvl="2" marL="822837" marR="0" rtl="0" algn="l">
              <a:lnSpc>
                <a:spcPct val="160016"/>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Commit to changing micro-aggressive behaviours.</a:t>
            </a:r>
            <a:endParaRPr/>
          </a:p>
          <a:p>
            <a:pPr indent="-274279" lvl="2" marL="822837" marR="0" rtl="0" algn="l">
              <a:lnSpc>
                <a:spcPct val="160016"/>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Be an ally not a bystander (or enabler)</a:t>
            </a:r>
            <a:endParaRPr/>
          </a:p>
          <a:p>
            <a:pPr indent="-274279" lvl="2" marL="822837" marR="0" rtl="0" algn="ctr">
              <a:lnSpc>
                <a:spcPct val="124479"/>
              </a:lnSpc>
              <a:spcBef>
                <a:spcPts val="0"/>
              </a:spcBef>
              <a:spcAft>
                <a:spcPts val="0"/>
              </a:spcAft>
              <a:buNone/>
            </a:pPr>
            <a:r>
              <a:t/>
            </a:r>
            <a:endParaRPr b="0" i="0" sz="3599" u="none" cap="none" strike="noStrike">
              <a:solidFill>
                <a:srgbClr val="000000"/>
              </a:solidFill>
              <a:latin typeface="Arial"/>
              <a:ea typeface="Arial"/>
              <a:cs typeface="Arial"/>
              <a:sym typeface="Arial"/>
            </a:endParaRPr>
          </a:p>
        </p:txBody>
      </p:sp>
      <p:sp>
        <p:nvSpPr>
          <p:cNvPr id="445" name="Google Shape;445;p27"/>
          <p:cNvSpPr txBox="1"/>
          <p:nvPr/>
        </p:nvSpPr>
        <p:spPr>
          <a:xfrm>
            <a:off x="14782800" y="569904"/>
            <a:ext cx="2476500" cy="29296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446" name="Google Shape;446;p27"/>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47" name="Google Shape;447;p27"/>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0" st="0"/>
                                            </p:txEl>
                                          </p:spTgt>
                                        </p:tgtEl>
                                        <p:attrNameLst>
                                          <p:attrName>style.visibility</p:attrName>
                                        </p:attrNameLst>
                                      </p:cBhvr>
                                      <p:to>
                                        <p:strVal val="visible"/>
                                      </p:to>
                                    </p:set>
                                    <p:anim calcmode="lin" valueType="num">
                                      <p:cBhvr additive="base">
                                        <p:cTn dur="500"/>
                                        <p:tgtEl>
                                          <p:spTgt spid="44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1" st="1"/>
                                            </p:txEl>
                                          </p:spTgt>
                                        </p:tgtEl>
                                        <p:attrNameLst>
                                          <p:attrName>style.visibility</p:attrName>
                                        </p:attrNameLst>
                                      </p:cBhvr>
                                      <p:to>
                                        <p:strVal val="visible"/>
                                      </p:to>
                                    </p:set>
                                    <p:anim calcmode="lin" valueType="num">
                                      <p:cBhvr additive="base">
                                        <p:cTn dur="500"/>
                                        <p:tgtEl>
                                          <p:spTgt spid="44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2" st="2"/>
                                            </p:txEl>
                                          </p:spTgt>
                                        </p:tgtEl>
                                        <p:attrNameLst>
                                          <p:attrName>style.visibility</p:attrName>
                                        </p:attrNameLst>
                                      </p:cBhvr>
                                      <p:to>
                                        <p:strVal val="visible"/>
                                      </p:to>
                                    </p:set>
                                    <p:anim calcmode="lin" valueType="num">
                                      <p:cBhvr additive="base">
                                        <p:cTn dur="500"/>
                                        <p:tgtEl>
                                          <p:spTgt spid="44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3" st="3"/>
                                            </p:txEl>
                                          </p:spTgt>
                                        </p:tgtEl>
                                        <p:attrNameLst>
                                          <p:attrName>style.visibility</p:attrName>
                                        </p:attrNameLst>
                                      </p:cBhvr>
                                      <p:to>
                                        <p:strVal val="visible"/>
                                      </p:to>
                                    </p:set>
                                    <p:anim calcmode="lin" valueType="num">
                                      <p:cBhvr additive="base">
                                        <p:cTn dur="500"/>
                                        <p:tgtEl>
                                          <p:spTgt spid="44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4" st="4"/>
                                            </p:txEl>
                                          </p:spTgt>
                                        </p:tgtEl>
                                        <p:attrNameLst>
                                          <p:attrName>style.visibility</p:attrName>
                                        </p:attrNameLst>
                                      </p:cBhvr>
                                      <p:to>
                                        <p:strVal val="visible"/>
                                      </p:to>
                                    </p:set>
                                    <p:anim calcmode="lin" valueType="num">
                                      <p:cBhvr additive="base">
                                        <p:cTn dur="500"/>
                                        <p:tgtEl>
                                          <p:spTgt spid="444">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5" st="5"/>
                                            </p:txEl>
                                          </p:spTgt>
                                        </p:tgtEl>
                                        <p:attrNameLst>
                                          <p:attrName>style.visibility</p:attrName>
                                        </p:attrNameLst>
                                      </p:cBhvr>
                                      <p:to>
                                        <p:strVal val="visible"/>
                                      </p:to>
                                    </p:set>
                                    <p:anim calcmode="lin" valueType="num">
                                      <p:cBhvr additive="base">
                                        <p:cTn dur="500"/>
                                        <p:tgtEl>
                                          <p:spTgt spid="444">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44">
                                            <p:txEl>
                                              <p:pRg end="6" st="6"/>
                                            </p:txEl>
                                          </p:spTgt>
                                        </p:tgtEl>
                                        <p:attrNameLst>
                                          <p:attrName>style.visibility</p:attrName>
                                        </p:attrNameLst>
                                      </p:cBhvr>
                                      <p:to>
                                        <p:strVal val="visible"/>
                                      </p:to>
                                    </p:set>
                                    <p:anim calcmode="lin" valueType="num">
                                      <p:cBhvr additive="base">
                                        <p:cTn dur="500"/>
                                        <p:tgtEl>
                                          <p:spTgt spid="444">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51" name="Shape 451"/>
        <p:cNvGrpSpPr/>
        <p:nvPr/>
      </p:nvGrpSpPr>
      <p:grpSpPr>
        <a:xfrm>
          <a:off x="0" y="0"/>
          <a:ext cx="0" cy="0"/>
          <a:chOff x="0" y="0"/>
          <a:chExt cx="0" cy="0"/>
        </a:xfrm>
      </p:grpSpPr>
      <p:sp>
        <p:nvSpPr>
          <p:cNvPr id="452" name="Google Shape;452;p28"/>
          <p:cNvSpPr/>
          <p:nvPr/>
        </p:nvSpPr>
        <p:spPr>
          <a:xfrm>
            <a:off x="13694100" y="2004660"/>
            <a:ext cx="4026510" cy="6234427"/>
          </a:xfrm>
          <a:custGeom>
            <a:rect b="b" l="l" r="r" t="t"/>
            <a:pathLst>
              <a:path extrusionOk="0" h="8312570" w="5368680">
                <a:moveTo>
                  <a:pt x="7343" y="779018"/>
                </a:moveTo>
                <a:cubicBezTo>
                  <a:pt x="32235" y="1043940"/>
                  <a:pt x="38458" y="1308735"/>
                  <a:pt x="41633" y="1576832"/>
                </a:cubicBezTo>
                <a:cubicBezTo>
                  <a:pt x="57254" y="2542921"/>
                  <a:pt x="51031" y="3508883"/>
                  <a:pt x="41633" y="4474972"/>
                </a:cubicBezTo>
                <a:cubicBezTo>
                  <a:pt x="32235" y="5444109"/>
                  <a:pt x="19789" y="6413246"/>
                  <a:pt x="19789" y="7385558"/>
                </a:cubicBezTo>
                <a:cubicBezTo>
                  <a:pt x="19789" y="7394956"/>
                  <a:pt x="19789" y="7404227"/>
                  <a:pt x="16614" y="7413625"/>
                </a:cubicBezTo>
                <a:cubicBezTo>
                  <a:pt x="26012" y="7416800"/>
                  <a:pt x="35283" y="7423023"/>
                  <a:pt x="44681" y="7429246"/>
                </a:cubicBezTo>
                <a:cubicBezTo>
                  <a:pt x="57127" y="7438644"/>
                  <a:pt x="66525" y="7454138"/>
                  <a:pt x="78971" y="7469759"/>
                </a:cubicBezTo>
                <a:cubicBezTo>
                  <a:pt x="107038" y="7504049"/>
                  <a:pt x="135105" y="7538339"/>
                  <a:pt x="159997" y="7572629"/>
                </a:cubicBezTo>
                <a:cubicBezTo>
                  <a:pt x="188064" y="7613142"/>
                  <a:pt x="216131" y="7650480"/>
                  <a:pt x="244198" y="7690993"/>
                </a:cubicBezTo>
                <a:cubicBezTo>
                  <a:pt x="256644" y="7709662"/>
                  <a:pt x="269090" y="7728331"/>
                  <a:pt x="281536" y="7743952"/>
                </a:cubicBezTo>
                <a:cubicBezTo>
                  <a:pt x="290934" y="7756398"/>
                  <a:pt x="306428" y="7762621"/>
                  <a:pt x="315826" y="7772019"/>
                </a:cubicBezTo>
                <a:cubicBezTo>
                  <a:pt x="346941" y="7796911"/>
                  <a:pt x="381231" y="7821930"/>
                  <a:pt x="412473" y="7846822"/>
                </a:cubicBezTo>
                <a:cubicBezTo>
                  <a:pt x="443715" y="7871714"/>
                  <a:pt x="474830" y="7893558"/>
                  <a:pt x="512168" y="7909179"/>
                </a:cubicBezTo>
                <a:cubicBezTo>
                  <a:pt x="596369" y="7946517"/>
                  <a:pt x="677268" y="7987030"/>
                  <a:pt x="761469" y="8024495"/>
                </a:cubicBezTo>
                <a:cubicBezTo>
                  <a:pt x="808205" y="8046339"/>
                  <a:pt x="854941" y="8065008"/>
                  <a:pt x="904852" y="8086852"/>
                </a:cubicBezTo>
                <a:cubicBezTo>
                  <a:pt x="908027" y="8090027"/>
                  <a:pt x="917298" y="8086852"/>
                  <a:pt x="920473" y="8086852"/>
                </a:cubicBezTo>
                <a:lnTo>
                  <a:pt x="939015" y="8086852"/>
                </a:lnTo>
                <a:lnTo>
                  <a:pt x="942190" y="8090027"/>
                </a:lnTo>
                <a:cubicBezTo>
                  <a:pt x="948413" y="8074406"/>
                  <a:pt x="954636" y="8061960"/>
                  <a:pt x="964034" y="8046339"/>
                </a:cubicBezTo>
                <a:cubicBezTo>
                  <a:pt x="973432" y="8033893"/>
                  <a:pt x="979655" y="8012049"/>
                  <a:pt x="1001372" y="8012049"/>
                </a:cubicBezTo>
                <a:cubicBezTo>
                  <a:pt x="1001372" y="8012049"/>
                  <a:pt x="1004547" y="8012049"/>
                  <a:pt x="1004547" y="8008874"/>
                </a:cubicBezTo>
                <a:cubicBezTo>
                  <a:pt x="1013945" y="7993253"/>
                  <a:pt x="1029439" y="7990205"/>
                  <a:pt x="1048235" y="7987030"/>
                </a:cubicBezTo>
                <a:cubicBezTo>
                  <a:pt x="1067031" y="7983855"/>
                  <a:pt x="1082525" y="7974584"/>
                  <a:pt x="1098146" y="7968361"/>
                </a:cubicBezTo>
                <a:cubicBezTo>
                  <a:pt x="1101321" y="7968361"/>
                  <a:pt x="1101321" y="7965186"/>
                  <a:pt x="1104369" y="7965186"/>
                </a:cubicBezTo>
                <a:cubicBezTo>
                  <a:pt x="1126213" y="7971409"/>
                  <a:pt x="1141707" y="7955788"/>
                  <a:pt x="1160503" y="7949565"/>
                </a:cubicBezTo>
                <a:lnTo>
                  <a:pt x="1163678" y="7949565"/>
                </a:lnTo>
                <a:cubicBezTo>
                  <a:pt x="1182347" y="7949565"/>
                  <a:pt x="1197968" y="7940167"/>
                  <a:pt x="1216637" y="7937119"/>
                </a:cubicBezTo>
                <a:cubicBezTo>
                  <a:pt x="1232258" y="7933944"/>
                  <a:pt x="1247752" y="7933944"/>
                  <a:pt x="1263373" y="7924673"/>
                </a:cubicBezTo>
                <a:cubicBezTo>
                  <a:pt x="1278994" y="7915402"/>
                  <a:pt x="1297663" y="7909052"/>
                  <a:pt x="1313284" y="7902829"/>
                </a:cubicBezTo>
                <a:cubicBezTo>
                  <a:pt x="1328905" y="7896606"/>
                  <a:pt x="1344399" y="7893431"/>
                  <a:pt x="1360020" y="7887208"/>
                </a:cubicBezTo>
                <a:lnTo>
                  <a:pt x="1375641" y="7887208"/>
                </a:lnTo>
                <a:cubicBezTo>
                  <a:pt x="1391262" y="7887208"/>
                  <a:pt x="1403708" y="7887208"/>
                  <a:pt x="1416154" y="7877810"/>
                </a:cubicBezTo>
                <a:lnTo>
                  <a:pt x="1422377" y="7877810"/>
                </a:lnTo>
                <a:cubicBezTo>
                  <a:pt x="1437998" y="7877810"/>
                  <a:pt x="1456667" y="7880985"/>
                  <a:pt x="1472288" y="7880985"/>
                </a:cubicBezTo>
                <a:lnTo>
                  <a:pt x="1484734" y="7880985"/>
                </a:lnTo>
                <a:cubicBezTo>
                  <a:pt x="1500355" y="7877810"/>
                  <a:pt x="1506578" y="7890383"/>
                  <a:pt x="1515849" y="7896606"/>
                </a:cubicBezTo>
                <a:cubicBezTo>
                  <a:pt x="1531470" y="7915275"/>
                  <a:pt x="1550139" y="7918450"/>
                  <a:pt x="1575031" y="7915275"/>
                </a:cubicBezTo>
                <a:cubicBezTo>
                  <a:pt x="1596875" y="7912100"/>
                  <a:pt x="1615544" y="7909052"/>
                  <a:pt x="1637388" y="7909052"/>
                </a:cubicBezTo>
                <a:cubicBezTo>
                  <a:pt x="1646786" y="7909052"/>
                  <a:pt x="1659232" y="7912227"/>
                  <a:pt x="1668503" y="7915275"/>
                </a:cubicBezTo>
                <a:cubicBezTo>
                  <a:pt x="1677774" y="7918323"/>
                  <a:pt x="1684124" y="7921498"/>
                  <a:pt x="1693395" y="7924673"/>
                </a:cubicBezTo>
                <a:lnTo>
                  <a:pt x="1702793" y="7934071"/>
                </a:lnTo>
                <a:cubicBezTo>
                  <a:pt x="1702793" y="7934071"/>
                  <a:pt x="1705968" y="7943469"/>
                  <a:pt x="1709016" y="7946517"/>
                </a:cubicBezTo>
                <a:cubicBezTo>
                  <a:pt x="1715239" y="7949692"/>
                  <a:pt x="1721462" y="7949692"/>
                  <a:pt x="1724637" y="7952740"/>
                </a:cubicBezTo>
                <a:lnTo>
                  <a:pt x="1727812" y="7955915"/>
                </a:lnTo>
                <a:cubicBezTo>
                  <a:pt x="1743433" y="7946517"/>
                  <a:pt x="1749656" y="7962138"/>
                  <a:pt x="1758927" y="7965313"/>
                </a:cubicBezTo>
                <a:cubicBezTo>
                  <a:pt x="1771373" y="7971536"/>
                  <a:pt x="1780771" y="7977759"/>
                  <a:pt x="1793217" y="7987157"/>
                </a:cubicBezTo>
                <a:cubicBezTo>
                  <a:pt x="1793217" y="7983982"/>
                  <a:pt x="1793217" y="7980934"/>
                  <a:pt x="1796392" y="7977759"/>
                </a:cubicBezTo>
                <a:cubicBezTo>
                  <a:pt x="1815061" y="7980934"/>
                  <a:pt x="1836905" y="7980934"/>
                  <a:pt x="1855574" y="7993380"/>
                </a:cubicBezTo>
                <a:cubicBezTo>
                  <a:pt x="1858749" y="7987157"/>
                  <a:pt x="1864972" y="7980934"/>
                  <a:pt x="1871195" y="7974711"/>
                </a:cubicBezTo>
                <a:cubicBezTo>
                  <a:pt x="1871195" y="7974711"/>
                  <a:pt x="1871195" y="7971536"/>
                  <a:pt x="1874370" y="7971536"/>
                </a:cubicBezTo>
                <a:cubicBezTo>
                  <a:pt x="1889991" y="7968361"/>
                  <a:pt x="1899262" y="7959090"/>
                  <a:pt x="1902437" y="7943469"/>
                </a:cubicBezTo>
                <a:cubicBezTo>
                  <a:pt x="1905612" y="7937246"/>
                  <a:pt x="1905612" y="7931023"/>
                  <a:pt x="1905612" y="7927848"/>
                </a:cubicBezTo>
                <a:cubicBezTo>
                  <a:pt x="1918058" y="7921625"/>
                  <a:pt x="1927456" y="7915402"/>
                  <a:pt x="1939902" y="7909179"/>
                </a:cubicBezTo>
                <a:lnTo>
                  <a:pt x="1939902" y="7902956"/>
                </a:lnTo>
                <a:cubicBezTo>
                  <a:pt x="1930504" y="7887335"/>
                  <a:pt x="1930504" y="7884287"/>
                  <a:pt x="1946125" y="7878064"/>
                </a:cubicBezTo>
                <a:cubicBezTo>
                  <a:pt x="1949300" y="7874889"/>
                  <a:pt x="1949300" y="7871841"/>
                  <a:pt x="1952348" y="7871841"/>
                </a:cubicBezTo>
                <a:cubicBezTo>
                  <a:pt x="1958571" y="7868666"/>
                  <a:pt x="1964794" y="7865618"/>
                  <a:pt x="1967969" y="7862443"/>
                </a:cubicBezTo>
                <a:cubicBezTo>
                  <a:pt x="1967969" y="7862443"/>
                  <a:pt x="1967969" y="7865618"/>
                  <a:pt x="1971144" y="7865618"/>
                </a:cubicBezTo>
                <a:lnTo>
                  <a:pt x="1971144" y="7859395"/>
                </a:lnTo>
                <a:cubicBezTo>
                  <a:pt x="1989813" y="7853172"/>
                  <a:pt x="2008482" y="7846949"/>
                  <a:pt x="2027278" y="7837551"/>
                </a:cubicBezTo>
                <a:cubicBezTo>
                  <a:pt x="2036676" y="7831328"/>
                  <a:pt x="2045947" y="7828153"/>
                  <a:pt x="2058393" y="7834376"/>
                </a:cubicBezTo>
                <a:cubicBezTo>
                  <a:pt x="2064616" y="7837551"/>
                  <a:pt x="2070839" y="7834376"/>
                  <a:pt x="2077062" y="7831201"/>
                </a:cubicBezTo>
                <a:cubicBezTo>
                  <a:pt x="2092683" y="7824978"/>
                  <a:pt x="2108177" y="7821803"/>
                  <a:pt x="2123798" y="7815580"/>
                </a:cubicBezTo>
                <a:cubicBezTo>
                  <a:pt x="2136244" y="7812405"/>
                  <a:pt x="2145642" y="7806182"/>
                  <a:pt x="2158088" y="7799959"/>
                </a:cubicBezTo>
                <a:cubicBezTo>
                  <a:pt x="2158088" y="7799959"/>
                  <a:pt x="2161263" y="7793736"/>
                  <a:pt x="2158088" y="7790561"/>
                </a:cubicBezTo>
                <a:cubicBezTo>
                  <a:pt x="2158088" y="7787386"/>
                  <a:pt x="2154913" y="7781163"/>
                  <a:pt x="2154913" y="7778115"/>
                </a:cubicBezTo>
                <a:cubicBezTo>
                  <a:pt x="2164311" y="7771892"/>
                  <a:pt x="2170534" y="7765669"/>
                  <a:pt x="2176757" y="7765669"/>
                </a:cubicBezTo>
                <a:cubicBezTo>
                  <a:pt x="2186155" y="7762494"/>
                  <a:pt x="2198601" y="7762494"/>
                  <a:pt x="2211047" y="7759446"/>
                </a:cubicBezTo>
                <a:cubicBezTo>
                  <a:pt x="2220445" y="7731378"/>
                  <a:pt x="2239114" y="7725156"/>
                  <a:pt x="2260958" y="7734553"/>
                </a:cubicBezTo>
                <a:lnTo>
                  <a:pt x="2267181" y="7728331"/>
                </a:lnTo>
                <a:cubicBezTo>
                  <a:pt x="2270356" y="7731506"/>
                  <a:pt x="2270356" y="7731506"/>
                  <a:pt x="2270356" y="7734553"/>
                </a:cubicBezTo>
                <a:cubicBezTo>
                  <a:pt x="2279754" y="7728331"/>
                  <a:pt x="2289025" y="7722108"/>
                  <a:pt x="2298423" y="7718933"/>
                </a:cubicBezTo>
                <a:cubicBezTo>
                  <a:pt x="2307821" y="7712710"/>
                  <a:pt x="2317092" y="7706487"/>
                  <a:pt x="2329538" y="7712710"/>
                </a:cubicBezTo>
                <a:cubicBezTo>
                  <a:pt x="2329538" y="7697089"/>
                  <a:pt x="2338936" y="7697089"/>
                  <a:pt x="2348207" y="7700264"/>
                </a:cubicBezTo>
                <a:cubicBezTo>
                  <a:pt x="2354430" y="7700264"/>
                  <a:pt x="2363828" y="7697089"/>
                  <a:pt x="2370051" y="7694041"/>
                </a:cubicBezTo>
                <a:cubicBezTo>
                  <a:pt x="2373226" y="7694041"/>
                  <a:pt x="2379449" y="7690866"/>
                  <a:pt x="2382497" y="7694041"/>
                </a:cubicBezTo>
                <a:cubicBezTo>
                  <a:pt x="2394943" y="7703439"/>
                  <a:pt x="2413612" y="7706487"/>
                  <a:pt x="2426185" y="7722108"/>
                </a:cubicBezTo>
                <a:cubicBezTo>
                  <a:pt x="2435583" y="7734553"/>
                  <a:pt x="2451077" y="7740777"/>
                  <a:pt x="2457300" y="7759446"/>
                </a:cubicBezTo>
                <a:cubicBezTo>
                  <a:pt x="2460475" y="7765669"/>
                  <a:pt x="2472921" y="7771892"/>
                  <a:pt x="2479144" y="7775067"/>
                </a:cubicBezTo>
                <a:cubicBezTo>
                  <a:pt x="2479144" y="7775067"/>
                  <a:pt x="2482319" y="7775067"/>
                  <a:pt x="2485367" y="7778242"/>
                </a:cubicBezTo>
                <a:cubicBezTo>
                  <a:pt x="2488542" y="7787640"/>
                  <a:pt x="2497813" y="7784465"/>
                  <a:pt x="2504036" y="7781417"/>
                </a:cubicBezTo>
                <a:cubicBezTo>
                  <a:pt x="2510259" y="7781417"/>
                  <a:pt x="2516482" y="7778242"/>
                  <a:pt x="2519657" y="7787640"/>
                </a:cubicBezTo>
                <a:cubicBezTo>
                  <a:pt x="2519657" y="7790815"/>
                  <a:pt x="2529055" y="7793863"/>
                  <a:pt x="2532103" y="7797038"/>
                </a:cubicBezTo>
                <a:cubicBezTo>
                  <a:pt x="2541501" y="7803261"/>
                  <a:pt x="2550772" y="7809484"/>
                  <a:pt x="2556995" y="7815707"/>
                </a:cubicBezTo>
                <a:cubicBezTo>
                  <a:pt x="2560170" y="7818882"/>
                  <a:pt x="2563218" y="7821930"/>
                  <a:pt x="2563218" y="7825105"/>
                </a:cubicBezTo>
                <a:cubicBezTo>
                  <a:pt x="2563218" y="7834503"/>
                  <a:pt x="2572616" y="7840726"/>
                  <a:pt x="2581887" y="7840726"/>
                </a:cubicBezTo>
                <a:cubicBezTo>
                  <a:pt x="2594333" y="7843901"/>
                  <a:pt x="2603731" y="7843901"/>
                  <a:pt x="2616177" y="7846949"/>
                </a:cubicBezTo>
                <a:cubicBezTo>
                  <a:pt x="2619352" y="7846949"/>
                  <a:pt x="2619352" y="7853172"/>
                  <a:pt x="2622400" y="7853172"/>
                </a:cubicBezTo>
                <a:cubicBezTo>
                  <a:pt x="2625575" y="7859395"/>
                  <a:pt x="2628623" y="7868793"/>
                  <a:pt x="2641069" y="7862570"/>
                </a:cubicBezTo>
                <a:cubicBezTo>
                  <a:pt x="2647292" y="7859395"/>
                  <a:pt x="2665961" y="7865745"/>
                  <a:pt x="2669136" y="7871968"/>
                </a:cubicBezTo>
                <a:cubicBezTo>
                  <a:pt x="2675359" y="7893812"/>
                  <a:pt x="2697203" y="7893812"/>
                  <a:pt x="2712824" y="7900035"/>
                </a:cubicBezTo>
                <a:cubicBezTo>
                  <a:pt x="2715999" y="7900035"/>
                  <a:pt x="2719047" y="7900035"/>
                  <a:pt x="2719047" y="7903210"/>
                </a:cubicBezTo>
                <a:cubicBezTo>
                  <a:pt x="2728445" y="7915656"/>
                  <a:pt x="2740891" y="7918831"/>
                  <a:pt x="2753337" y="7925054"/>
                </a:cubicBezTo>
                <a:cubicBezTo>
                  <a:pt x="2765783" y="7931277"/>
                  <a:pt x="2778229" y="7943723"/>
                  <a:pt x="2790675" y="7956169"/>
                </a:cubicBezTo>
                <a:lnTo>
                  <a:pt x="2806296" y="7971790"/>
                </a:lnTo>
                <a:cubicBezTo>
                  <a:pt x="2809471" y="7974965"/>
                  <a:pt x="2812519" y="7974965"/>
                  <a:pt x="2815694" y="7974965"/>
                </a:cubicBezTo>
                <a:cubicBezTo>
                  <a:pt x="2825092" y="7974965"/>
                  <a:pt x="2834363" y="7971790"/>
                  <a:pt x="2840586" y="7981188"/>
                </a:cubicBezTo>
                <a:cubicBezTo>
                  <a:pt x="2840586" y="7981188"/>
                  <a:pt x="2843761" y="7984363"/>
                  <a:pt x="2846809" y="7984363"/>
                </a:cubicBezTo>
                <a:cubicBezTo>
                  <a:pt x="2871701" y="7981188"/>
                  <a:pt x="2887322" y="7996809"/>
                  <a:pt x="2902943" y="8012430"/>
                </a:cubicBezTo>
                <a:cubicBezTo>
                  <a:pt x="2909166" y="8018653"/>
                  <a:pt x="2921612" y="8021828"/>
                  <a:pt x="2927835" y="8021828"/>
                </a:cubicBezTo>
                <a:cubicBezTo>
                  <a:pt x="2946504" y="8028051"/>
                  <a:pt x="2968348" y="8031226"/>
                  <a:pt x="2983969" y="8043672"/>
                </a:cubicBezTo>
                <a:cubicBezTo>
                  <a:pt x="2993367" y="8049895"/>
                  <a:pt x="3005813" y="8059293"/>
                  <a:pt x="3015084" y="8059293"/>
                </a:cubicBezTo>
                <a:cubicBezTo>
                  <a:pt x="3030705" y="8059293"/>
                  <a:pt x="3036928" y="8071739"/>
                  <a:pt x="3043151" y="8081137"/>
                </a:cubicBezTo>
                <a:cubicBezTo>
                  <a:pt x="3061820" y="8084312"/>
                  <a:pt x="3080489" y="8084312"/>
                  <a:pt x="3089887" y="8102981"/>
                </a:cubicBezTo>
                <a:cubicBezTo>
                  <a:pt x="3089887" y="8106156"/>
                  <a:pt x="3093062" y="8106156"/>
                  <a:pt x="3096110" y="8106156"/>
                </a:cubicBezTo>
                <a:cubicBezTo>
                  <a:pt x="3108556" y="8109331"/>
                  <a:pt x="3121002" y="8112379"/>
                  <a:pt x="3133448" y="8118602"/>
                </a:cubicBezTo>
                <a:cubicBezTo>
                  <a:pt x="3139671" y="8121777"/>
                  <a:pt x="3145894" y="8128000"/>
                  <a:pt x="3155292" y="8134223"/>
                </a:cubicBezTo>
                <a:cubicBezTo>
                  <a:pt x="3158467" y="8134223"/>
                  <a:pt x="3158467" y="8137398"/>
                  <a:pt x="3161515" y="8137398"/>
                </a:cubicBezTo>
                <a:cubicBezTo>
                  <a:pt x="3183359" y="8137398"/>
                  <a:pt x="3189582" y="8153019"/>
                  <a:pt x="3202028" y="8165465"/>
                </a:cubicBezTo>
                <a:cubicBezTo>
                  <a:pt x="3220697" y="8181086"/>
                  <a:pt x="3242541" y="8196580"/>
                  <a:pt x="3258162" y="8215376"/>
                </a:cubicBezTo>
                <a:cubicBezTo>
                  <a:pt x="3267560" y="8227822"/>
                  <a:pt x="3283054" y="8234045"/>
                  <a:pt x="3292452" y="8240268"/>
                </a:cubicBezTo>
                <a:lnTo>
                  <a:pt x="3311121" y="8249666"/>
                </a:lnTo>
                <a:cubicBezTo>
                  <a:pt x="3317344" y="8255889"/>
                  <a:pt x="3323567" y="8262112"/>
                  <a:pt x="3332965" y="8268335"/>
                </a:cubicBezTo>
                <a:cubicBezTo>
                  <a:pt x="3342363" y="8271510"/>
                  <a:pt x="3345411" y="8283956"/>
                  <a:pt x="3357857" y="8280781"/>
                </a:cubicBezTo>
                <a:cubicBezTo>
                  <a:pt x="3364080" y="8280781"/>
                  <a:pt x="3370303" y="8283956"/>
                  <a:pt x="3376526" y="8287004"/>
                </a:cubicBezTo>
                <a:cubicBezTo>
                  <a:pt x="3385924" y="8293227"/>
                  <a:pt x="3388972" y="8299450"/>
                  <a:pt x="3401418" y="8299450"/>
                </a:cubicBezTo>
                <a:cubicBezTo>
                  <a:pt x="3407641" y="8299450"/>
                  <a:pt x="3413864" y="8305673"/>
                  <a:pt x="3417039" y="8308848"/>
                </a:cubicBezTo>
                <a:cubicBezTo>
                  <a:pt x="3432660" y="8315071"/>
                  <a:pt x="3448154" y="8315071"/>
                  <a:pt x="3457552" y="8296402"/>
                </a:cubicBezTo>
                <a:lnTo>
                  <a:pt x="3460727" y="8293227"/>
                </a:lnTo>
                <a:cubicBezTo>
                  <a:pt x="3473173" y="8299450"/>
                  <a:pt x="3473173" y="8287004"/>
                  <a:pt x="3476348" y="8280781"/>
                </a:cubicBezTo>
                <a:cubicBezTo>
                  <a:pt x="3479523" y="8277606"/>
                  <a:pt x="3485746" y="8274558"/>
                  <a:pt x="3488794" y="8271383"/>
                </a:cubicBezTo>
                <a:cubicBezTo>
                  <a:pt x="3495017" y="8265160"/>
                  <a:pt x="3501240" y="8261985"/>
                  <a:pt x="3510638" y="8255762"/>
                </a:cubicBezTo>
                <a:cubicBezTo>
                  <a:pt x="3513813" y="8252587"/>
                  <a:pt x="3520036" y="8249539"/>
                  <a:pt x="3523084" y="8249539"/>
                </a:cubicBezTo>
                <a:cubicBezTo>
                  <a:pt x="3538705" y="8249539"/>
                  <a:pt x="3547976" y="8243316"/>
                  <a:pt x="3560422" y="8230870"/>
                </a:cubicBezTo>
                <a:cubicBezTo>
                  <a:pt x="3569820" y="8221472"/>
                  <a:pt x="3585314" y="8215249"/>
                  <a:pt x="3597760" y="8209026"/>
                </a:cubicBezTo>
                <a:cubicBezTo>
                  <a:pt x="3610206" y="8202803"/>
                  <a:pt x="3622652" y="8196580"/>
                  <a:pt x="3638273" y="8193405"/>
                </a:cubicBezTo>
                <a:cubicBezTo>
                  <a:pt x="3647671" y="8190230"/>
                  <a:pt x="3656942" y="8190230"/>
                  <a:pt x="3666340" y="8190230"/>
                </a:cubicBezTo>
                <a:lnTo>
                  <a:pt x="3672563" y="8190230"/>
                </a:lnTo>
                <a:cubicBezTo>
                  <a:pt x="3685009" y="8184007"/>
                  <a:pt x="3697455" y="8174609"/>
                  <a:pt x="3713076" y="8168386"/>
                </a:cubicBezTo>
                <a:lnTo>
                  <a:pt x="3722474" y="8168386"/>
                </a:lnTo>
                <a:cubicBezTo>
                  <a:pt x="3738095" y="8174609"/>
                  <a:pt x="3753589" y="8174609"/>
                  <a:pt x="3769210" y="8162163"/>
                </a:cubicBezTo>
                <a:cubicBezTo>
                  <a:pt x="3772385" y="8158988"/>
                  <a:pt x="3778608" y="8155940"/>
                  <a:pt x="3781656" y="8152765"/>
                </a:cubicBezTo>
                <a:cubicBezTo>
                  <a:pt x="3797277" y="8158988"/>
                  <a:pt x="3812771" y="8171434"/>
                  <a:pt x="3831567" y="8171434"/>
                </a:cubicBezTo>
                <a:cubicBezTo>
                  <a:pt x="3837790" y="8171434"/>
                  <a:pt x="3847188" y="8168259"/>
                  <a:pt x="3853411" y="8165211"/>
                </a:cubicBezTo>
                <a:cubicBezTo>
                  <a:pt x="3865857" y="8165211"/>
                  <a:pt x="3878303" y="8165211"/>
                  <a:pt x="3887701" y="8162036"/>
                </a:cubicBezTo>
                <a:cubicBezTo>
                  <a:pt x="3900147" y="8158861"/>
                  <a:pt x="3915768" y="8162036"/>
                  <a:pt x="3928214" y="8155813"/>
                </a:cubicBezTo>
                <a:cubicBezTo>
                  <a:pt x="3934437" y="8140192"/>
                  <a:pt x="3937612" y="8140192"/>
                  <a:pt x="3953106" y="8143367"/>
                </a:cubicBezTo>
                <a:cubicBezTo>
                  <a:pt x="3971775" y="8146542"/>
                  <a:pt x="3984221" y="8143367"/>
                  <a:pt x="3996794" y="8127746"/>
                </a:cubicBezTo>
                <a:cubicBezTo>
                  <a:pt x="4003017" y="8118348"/>
                  <a:pt x="4018638" y="8118348"/>
                  <a:pt x="4027909" y="8112125"/>
                </a:cubicBezTo>
                <a:cubicBezTo>
                  <a:pt x="4031084" y="8112125"/>
                  <a:pt x="4034132" y="8108950"/>
                  <a:pt x="4037307" y="8108950"/>
                </a:cubicBezTo>
                <a:cubicBezTo>
                  <a:pt x="4043530" y="8105775"/>
                  <a:pt x="4046705" y="8105775"/>
                  <a:pt x="4052928" y="8102727"/>
                </a:cubicBezTo>
                <a:cubicBezTo>
                  <a:pt x="4068549" y="8096504"/>
                  <a:pt x="4084043" y="8093329"/>
                  <a:pt x="4099664" y="8084058"/>
                </a:cubicBezTo>
                <a:cubicBezTo>
                  <a:pt x="4115285" y="8074787"/>
                  <a:pt x="4127731" y="8068437"/>
                  <a:pt x="4143352" y="8080883"/>
                </a:cubicBezTo>
                <a:lnTo>
                  <a:pt x="4149575" y="8080883"/>
                </a:lnTo>
                <a:cubicBezTo>
                  <a:pt x="4155798" y="8077708"/>
                  <a:pt x="4158973" y="8077708"/>
                  <a:pt x="4165196" y="8074660"/>
                </a:cubicBezTo>
                <a:cubicBezTo>
                  <a:pt x="4165196" y="8065262"/>
                  <a:pt x="4165196" y="8052816"/>
                  <a:pt x="4177642" y="8043545"/>
                </a:cubicBezTo>
                <a:cubicBezTo>
                  <a:pt x="4180817" y="8040370"/>
                  <a:pt x="4180817" y="8034147"/>
                  <a:pt x="4187040" y="8031099"/>
                </a:cubicBezTo>
                <a:cubicBezTo>
                  <a:pt x="4193263" y="8024876"/>
                  <a:pt x="4202661" y="8024876"/>
                  <a:pt x="4208884" y="8027924"/>
                </a:cubicBezTo>
                <a:cubicBezTo>
                  <a:pt x="4212059" y="8031099"/>
                  <a:pt x="4218282" y="8027924"/>
                  <a:pt x="4221330" y="8027924"/>
                </a:cubicBezTo>
                <a:cubicBezTo>
                  <a:pt x="4239999" y="8024749"/>
                  <a:pt x="4261843" y="8024749"/>
                  <a:pt x="4280512" y="8021701"/>
                </a:cubicBezTo>
                <a:cubicBezTo>
                  <a:pt x="4299181" y="8018653"/>
                  <a:pt x="4317850" y="8015478"/>
                  <a:pt x="4336646" y="8009255"/>
                </a:cubicBezTo>
                <a:cubicBezTo>
                  <a:pt x="4349092" y="8003032"/>
                  <a:pt x="4361538" y="8006080"/>
                  <a:pt x="4373984" y="8006080"/>
                </a:cubicBezTo>
                <a:cubicBezTo>
                  <a:pt x="4398876" y="8009255"/>
                  <a:pt x="4420720" y="8009255"/>
                  <a:pt x="4442564" y="7996682"/>
                </a:cubicBezTo>
                <a:lnTo>
                  <a:pt x="4436341" y="7990459"/>
                </a:lnTo>
                <a:cubicBezTo>
                  <a:pt x="4442564" y="7987284"/>
                  <a:pt x="4448787" y="7987284"/>
                  <a:pt x="4458185" y="7987284"/>
                </a:cubicBezTo>
                <a:cubicBezTo>
                  <a:pt x="4464408" y="7996682"/>
                  <a:pt x="4473806" y="7990459"/>
                  <a:pt x="4480029" y="7984109"/>
                </a:cubicBezTo>
                <a:cubicBezTo>
                  <a:pt x="4489427" y="7974711"/>
                  <a:pt x="4498698" y="7977886"/>
                  <a:pt x="4511144" y="7977886"/>
                </a:cubicBezTo>
                <a:cubicBezTo>
                  <a:pt x="4523590" y="7981061"/>
                  <a:pt x="4539211" y="7974711"/>
                  <a:pt x="4554832" y="7971663"/>
                </a:cubicBezTo>
                <a:cubicBezTo>
                  <a:pt x="4558007" y="7971663"/>
                  <a:pt x="4561055" y="7965440"/>
                  <a:pt x="4561055" y="7962265"/>
                </a:cubicBezTo>
                <a:cubicBezTo>
                  <a:pt x="4567278" y="7962265"/>
                  <a:pt x="4573501" y="7959090"/>
                  <a:pt x="4582899" y="7959090"/>
                </a:cubicBezTo>
                <a:lnTo>
                  <a:pt x="4595345" y="7959090"/>
                </a:lnTo>
                <a:cubicBezTo>
                  <a:pt x="4607791" y="7965313"/>
                  <a:pt x="4620237" y="7965313"/>
                  <a:pt x="4632683" y="7959090"/>
                </a:cubicBezTo>
                <a:cubicBezTo>
                  <a:pt x="4635858" y="7955915"/>
                  <a:pt x="4642081" y="7955915"/>
                  <a:pt x="4645129" y="7955915"/>
                </a:cubicBezTo>
                <a:cubicBezTo>
                  <a:pt x="4654527" y="7952740"/>
                  <a:pt x="4663798" y="7955915"/>
                  <a:pt x="4670021" y="7946517"/>
                </a:cubicBezTo>
                <a:cubicBezTo>
                  <a:pt x="4673196" y="7943342"/>
                  <a:pt x="4679419" y="7946517"/>
                  <a:pt x="4685642" y="7943342"/>
                </a:cubicBezTo>
                <a:lnTo>
                  <a:pt x="4776066" y="7943342"/>
                </a:lnTo>
                <a:cubicBezTo>
                  <a:pt x="4788512" y="7943342"/>
                  <a:pt x="4804133" y="7946517"/>
                  <a:pt x="4816579" y="7949565"/>
                </a:cubicBezTo>
                <a:cubicBezTo>
                  <a:pt x="4832200" y="7952740"/>
                  <a:pt x="4844646" y="7949565"/>
                  <a:pt x="4857092" y="7946390"/>
                </a:cubicBezTo>
                <a:lnTo>
                  <a:pt x="4878936" y="7946390"/>
                </a:lnTo>
                <a:cubicBezTo>
                  <a:pt x="4888334" y="7946390"/>
                  <a:pt x="4897605" y="7949565"/>
                  <a:pt x="4907003" y="7946390"/>
                </a:cubicBezTo>
                <a:cubicBezTo>
                  <a:pt x="4913226" y="7946390"/>
                  <a:pt x="4916401" y="7940167"/>
                  <a:pt x="4919449" y="7933944"/>
                </a:cubicBezTo>
                <a:cubicBezTo>
                  <a:pt x="4925672" y="7924546"/>
                  <a:pt x="4935070" y="7921498"/>
                  <a:pt x="4947516" y="7921498"/>
                </a:cubicBezTo>
                <a:cubicBezTo>
                  <a:pt x="4956914" y="7921498"/>
                  <a:pt x="4966185" y="7918323"/>
                  <a:pt x="4975583" y="7915275"/>
                </a:cubicBezTo>
                <a:lnTo>
                  <a:pt x="4981806" y="7915275"/>
                </a:lnTo>
                <a:cubicBezTo>
                  <a:pt x="4994252" y="7933944"/>
                  <a:pt x="5012921" y="7921498"/>
                  <a:pt x="5028542" y="7924673"/>
                </a:cubicBezTo>
                <a:lnTo>
                  <a:pt x="5034765" y="7924673"/>
                </a:lnTo>
                <a:cubicBezTo>
                  <a:pt x="5047211" y="7930896"/>
                  <a:pt x="5062832" y="7937119"/>
                  <a:pt x="5075278" y="7940294"/>
                </a:cubicBezTo>
                <a:cubicBezTo>
                  <a:pt x="5090899" y="7943469"/>
                  <a:pt x="5103345" y="7958963"/>
                  <a:pt x="5115791" y="7958963"/>
                </a:cubicBezTo>
                <a:cubicBezTo>
                  <a:pt x="5137635" y="7958963"/>
                  <a:pt x="5156304" y="7974584"/>
                  <a:pt x="5174973" y="7977632"/>
                </a:cubicBezTo>
                <a:cubicBezTo>
                  <a:pt x="5190594" y="7980807"/>
                  <a:pt x="5206088" y="7987030"/>
                  <a:pt x="5221709" y="7993253"/>
                </a:cubicBezTo>
                <a:cubicBezTo>
                  <a:pt x="5227932" y="7996428"/>
                  <a:pt x="5237330" y="7993253"/>
                  <a:pt x="5243553" y="7993253"/>
                </a:cubicBezTo>
                <a:cubicBezTo>
                  <a:pt x="5262222" y="7996428"/>
                  <a:pt x="5280891" y="7996428"/>
                  <a:pt x="5299687" y="7999476"/>
                </a:cubicBezTo>
                <a:lnTo>
                  <a:pt x="5302862" y="7999476"/>
                </a:lnTo>
                <a:cubicBezTo>
                  <a:pt x="5324706" y="7996301"/>
                  <a:pt x="5346550" y="8002651"/>
                  <a:pt x="5368267" y="8002651"/>
                </a:cubicBezTo>
                <a:cubicBezTo>
                  <a:pt x="5371442" y="7447915"/>
                  <a:pt x="5355821" y="6893306"/>
                  <a:pt x="5337152" y="6338570"/>
                </a:cubicBezTo>
                <a:cubicBezTo>
                  <a:pt x="5318483" y="5811901"/>
                  <a:pt x="5299814" y="5285232"/>
                  <a:pt x="5296639" y="4758690"/>
                </a:cubicBezTo>
                <a:cubicBezTo>
                  <a:pt x="5296639" y="4493768"/>
                  <a:pt x="5299814" y="4232021"/>
                  <a:pt x="5306037" y="3967226"/>
                </a:cubicBezTo>
                <a:cubicBezTo>
                  <a:pt x="5315435" y="3702304"/>
                  <a:pt x="5334104" y="3437509"/>
                  <a:pt x="5346550" y="3172587"/>
                </a:cubicBezTo>
                <a:cubicBezTo>
                  <a:pt x="5383888" y="2334260"/>
                  <a:pt x="5362171" y="1492885"/>
                  <a:pt x="5349725" y="654685"/>
                </a:cubicBezTo>
                <a:cubicBezTo>
                  <a:pt x="5340327" y="651510"/>
                  <a:pt x="5334104" y="648462"/>
                  <a:pt x="5327881" y="645287"/>
                </a:cubicBezTo>
                <a:cubicBezTo>
                  <a:pt x="5318483" y="639064"/>
                  <a:pt x="5309212" y="635889"/>
                  <a:pt x="5296766" y="639064"/>
                </a:cubicBezTo>
                <a:lnTo>
                  <a:pt x="5278097" y="639064"/>
                </a:lnTo>
                <a:cubicBezTo>
                  <a:pt x="5268699" y="639064"/>
                  <a:pt x="5256253" y="639064"/>
                  <a:pt x="5250030" y="651510"/>
                </a:cubicBezTo>
                <a:cubicBezTo>
                  <a:pt x="5250030" y="651510"/>
                  <a:pt x="5246855" y="654685"/>
                  <a:pt x="5243807" y="654685"/>
                </a:cubicBezTo>
                <a:lnTo>
                  <a:pt x="5231361" y="654685"/>
                </a:lnTo>
                <a:cubicBezTo>
                  <a:pt x="5228186" y="648462"/>
                  <a:pt x="5234536" y="636016"/>
                  <a:pt x="5218915" y="639064"/>
                </a:cubicBezTo>
                <a:cubicBezTo>
                  <a:pt x="5212692" y="639064"/>
                  <a:pt x="5203294" y="642239"/>
                  <a:pt x="5197071" y="642239"/>
                </a:cubicBezTo>
                <a:lnTo>
                  <a:pt x="5149065" y="642239"/>
                </a:lnTo>
                <a:cubicBezTo>
                  <a:pt x="5145890" y="636016"/>
                  <a:pt x="5142842" y="629793"/>
                  <a:pt x="5136619" y="620395"/>
                </a:cubicBezTo>
                <a:cubicBezTo>
                  <a:pt x="5133444" y="614172"/>
                  <a:pt x="5130396" y="610997"/>
                  <a:pt x="5120998" y="617220"/>
                </a:cubicBezTo>
                <a:cubicBezTo>
                  <a:pt x="5114775" y="620395"/>
                  <a:pt x="5111600" y="620395"/>
                  <a:pt x="5108552" y="614045"/>
                </a:cubicBezTo>
                <a:cubicBezTo>
                  <a:pt x="5099154" y="598424"/>
                  <a:pt x="5089883" y="585978"/>
                  <a:pt x="5071214" y="582930"/>
                </a:cubicBezTo>
                <a:cubicBezTo>
                  <a:pt x="5068039" y="582930"/>
                  <a:pt x="5064991" y="576707"/>
                  <a:pt x="5061816" y="573532"/>
                </a:cubicBezTo>
                <a:cubicBezTo>
                  <a:pt x="5055593" y="567309"/>
                  <a:pt x="5052418" y="561086"/>
                  <a:pt x="5043147" y="561086"/>
                </a:cubicBezTo>
                <a:cubicBezTo>
                  <a:pt x="5039972" y="561086"/>
                  <a:pt x="5033749" y="554863"/>
                  <a:pt x="5033749" y="551688"/>
                </a:cubicBezTo>
                <a:cubicBezTo>
                  <a:pt x="5030574" y="539242"/>
                  <a:pt x="5030574" y="529844"/>
                  <a:pt x="5030574" y="517398"/>
                </a:cubicBezTo>
                <a:cubicBezTo>
                  <a:pt x="5027399" y="504952"/>
                  <a:pt x="5021176" y="492506"/>
                  <a:pt x="5011905" y="486283"/>
                </a:cubicBezTo>
                <a:cubicBezTo>
                  <a:pt x="4996284" y="476885"/>
                  <a:pt x="4983838" y="464439"/>
                  <a:pt x="4968217" y="455168"/>
                </a:cubicBezTo>
                <a:cubicBezTo>
                  <a:pt x="4965042" y="451993"/>
                  <a:pt x="4958819" y="448945"/>
                  <a:pt x="4952596" y="448945"/>
                </a:cubicBezTo>
                <a:cubicBezTo>
                  <a:pt x="4943198" y="445770"/>
                  <a:pt x="4933927" y="442722"/>
                  <a:pt x="4924529" y="442722"/>
                </a:cubicBezTo>
                <a:cubicBezTo>
                  <a:pt x="4915131" y="442722"/>
                  <a:pt x="4902685" y="442722"/>
                  <a:pt x="4893414" y="448945"/>
                </a:cubicBezTo>
                <a:cubicBezTo>
                  <a:pt x="4874745" y="458343"/>
                  <a:pt x="4859124" y="445770"/>
                  <a:pt x="4843503" y="445770"/>
                </a:cubicBezTo>
                <a:cubicBezTo>
                  <a:pt x="4827882" y="442595"/>
                  <a:pt x="4812388" y="436372"/>
                  <a:pt x="4799815" y="433324"/>
                </a:cubicBezTo>
                <a:lnTo>
                  <a:pt x="4759302" y="433324"/>
                </a:lnTo>
                <a:cubicBezTo>
                  <a:pt x="4725012" y="439547"/>
                  <a:pt x="4696945" y="420878"/>
                  <a:pt x="4662655" y="417703"/>
                </a:cubicBezTo>
                <a:cubicBezTo>
                  <a:pt x="4653257" y="417703"/>
                  <a:pt x="4643986" y="408305"/>
                  <a:pt x="4634588" y="402082"/>
                </a:cubicBezTo>
                <a:cubicBezTo>
                  <a:pt x="4628365" y="395859"/>
                  <a:pt x="4622142" y="395859"/>
                  <a:pt x="4612744" y="398907"/>
                </a:cubicBezTo>
                <a:cubicBezTo>
                  <a:pt x="4600298" y="402082"/>
                  <a:pt x="4587852" y="398907"/>
                  <a:pt x="4575406" y="402082"/>
                </a:cubicBezTo>
                <a:cubicBezTo>
                  <a:pt x="4556737" y="408305"/>
                  <a:pt x="4541116" y="392684"/>
                  <a:pt x="4522447" y="392684"/>
                </a:cubicBezTo>
                <a:cubicBezTo>
                  <a:pt x="4506826" y="395859"/>
                  <a:pt x="4491332" y="395859"/>
                  <a:pt x="4475711" y="398907"/>
                </a:cubicBezTo>
                <a:lnTo>
                  <a:pt x="4438373" y="408305"/>
                </a:lnTo>
                <a:cubicBezTo>
                  <a:pt x="4413481" y="420751"/>
                  <a:pt x="4394685" y="405130"/>
                  <a:pt x="4372968" y="398907"/>
                </a:cubicBezTo>
                <a:cubicBezTo>
                  <a:pt x="4357347" y="395732"/>
                  <a:pt x="4348076" y="389509"/>
                  <a:pt x="4335630" y="380238"/>
                </a:cubicBezTo>
                <a:cubicBezTo>
                  <a:pt x="4323184" y="370967"/>
                  <a:pt x="4310738" y="380238"/>
                  <a:pt x="4301340" y="380238"/>
                </a:cubicBezTo>
                <a:cubicBezTo>
                  <a:pt x="4291942" y="380238"/>
                  <a:pt x="4285719" y="389636"/>
                  <a:pt x="4279496" y="392684"/>
                </a:cubicBezTo>
                <a:cubicBezTo>
                  <a:pt x="4270098" y="395859"/>
                  <a:pt x="4260827" y="395859"/>
                  <a:pt x="4251429" y="395859"/>
                </a:cubicBezTo>
                <a:cubicBezTo>
                  <a:pt x="4242031" y="395859"/>
                  <a:pt x="4229585" y="392684"/>
                  <a:pt x="4220314" y="395859"/>
                </a:cubicBezTo>
                <a:cubicBezTo>
                  <a:pt x="4204693" y="402082"/>
                  <a:pt x="4192247" y="411480"/>
                  <a:pt x="4179801" y="417703"/>
                </a:cubicBezTo>
                <a:cubicBezTo>
                  <a:pt x="4176626" y="420878"/>
                  <a:pt x="4173578" y="423926"/>
                  <a:pt x="4170403" y="423926"/>
                </a:cubicBezTo>
                <a:cubicBezTo>
                  <a:pt x="4148559" y="436372"/>
                  <a:pt x="4123667" y="439547"/>
                  <a:pt x="4095600" y="439547"/>
                </a:cubicBezTo>
                <a:cubicBezTo>
                  <a:pt x="4079979" y="439547"/>
                  <a:pt x="4064485" y="439547"/>
                  <a:pt x="4048864" y="436372"/>
                </a:cubicBezTo>
                <a:cubicBezTo>
                  <a:pt x="4039466" y="436372"/>
                  <a:pt x="4033243" y="426974"/>
                  <a:pt x="4027020" y="426974"/>
                </a:cubicBezTo>
                <a:cubicBezTo>
                  <a:pt x="4005176" y="423799"/>
                  <a:pt x="3986507" y="423799"/>
                  <a:pt x="3964663" y="423799"/>
                </a:cubicBezTo>
                <a:cubicBezTo>
                  <a:pt x="3961488" y="423799"/>
                  <a:pt x="3958440" y="426974"/>
                  <a:pt x="3955265" y="426974"/>
                </a:cubicBezTo>
                <a:cubicBezTo>
                  <a:pt x="3942819" y="433197"/>
                  <a:pt x="3930373" y="442595"/>
                  <a:pt x="3917927" y="448818"/>
                </a:cubicBezTo>
                <a:cubicBezTo>
                  <a:pt x="3896083" y="455041"/>
                  <a:pt x="3874239" y="461264"/>
                  <a:pt x="3852522" y="464439"/>
                </a:cubicBezTo>
                <a:lnTo>
                  <a:pt x="3843124" y="464439"/>
                </a:lnTo>
                <a:cubicBezTo>
                  <a:pt x="3824455" y="455041"/>
                  <a:pt x="3808834" y="464439"/>
                  <a:pt x="3790165" y="467614"/>
                </a:cubicBezTo>
                <a:cubicBezTo>
                  <a:pt x="3771496" y="473837"/>
                  <a:pt x="3752827" y="483235"/>
                  <a:pt x="3734031" y="489458"/>
                </a:cubicBezTo>
                <a:cubicBezTo>
                  <a:pt x="3727808" y="492633"/>
                  <a:pt x="3721585" y="489458"/>
                  <a:pt x="3715362" y="486283"/>
                </a:cubicBezTo>
                <a:cubicBezTo>
                  <a:pt x="3705964" y="483108"/>
                  <a:pt x="3699741" y="483108"/>
                  <a:pt x="3693518" y="489458"/>
                </a:cubicBezTo>
                <a:cubicBezTo>
                  <a:pt x="3690343" y="492633"/>
                  <a:pt x="3687295" y="492633"/>
                  <a:pt x="3684120" y="492633"/>
                </a:cubicBezTo>
                <a:cubicBezTo>
                  <a:pt x="3674722" y="495808"/>
                  <a:pt x="3665451" y="495808"/>
                  <a:pt x="3659228" y="498856"/>
                </a:cubicBezTo>
                <a:cubicBezTo>
                  <a:pt x="3646782" y="508254"/>
                  <a:pt x="3634336" y="505079"/>
                  <a:pt x="3621890" y="511302"/>
                </a:cubicBezTo>
                <a:cubicBezTo>
                  <a:pt x="3609444" y="517525"/>
                  <a:pt x="3596998" y="517525"/>
                  <a:pt x="3587600" y="526923"/>
                </a:cubicBezTo>
                <a:cubicBezTo>
                  <a:pt x="3584425" y="530098"/>
                  <a:pt x="3578202" y="530098"/>
                  <a:pt x="3571979" y="530098"/>
                </a:cubicBezTo>
                <a:cubicBezTo>
                  <a:pt x="3556358" y="533273"/>
                  <a:pt x="3543912" y="542544"/>
                  <a:pt x="3534641" y="554990"/>
                </a:cubicBezTo>
                <a:cubicBezTo>
                  <a:pt x="3522195" y="567436"/>
                  <a:pt x="3509749" y="576834"/>
                  <a:pt x="3497303" y="586105"/>
                </a:cubicBezTo>
                <a:cubicBezTo>
                  <a:pt x="3494128" y="589280"/>
                  <a:pt x="3484857" y="589280"/>
                  <a:pt x="3481682" y="589280"/>
                </a:cubicBezTo>
                <a:cubicBezTo>
                  <a:pt x="3469236" y="589280"/>
                  <a:pt x="3456790" y="586105"/>
                  <a:pt x="3447392" y="583057"/>
                </a:cubicBezTo>
                <a:cubicBezTo>
                  <a:pt x="3441169" y="583057"/>
                  <a:pt x="3437994" y="579882"/>
                  <a:pt x="3431771" y="579882"/>
                </a:cubicBezTo>
                <a:cubicBezTo>
                  <a:pt x="3413102" y="589280"/>
                  <a:pt x="3391258" y="583057"/>
                  <a:pt x="3372589" y="583057"/>
                </a:cubicBezTo>
                <a:cubicBezTo>
                  <a:pt x="3369414" y="583057"/>
                  <a:pt x="3363191" y="579882"/>
                  <a:pt x="3360143" y="576834"/>
                </a:cubicBezTo>
                <a:cubicBezTo>
                  <a:pt x="3347697" y="567436"/>
                  <a:pt x="3335251" y="567436"/>
                  <a:pt x="3322805" y="573659"/>
                </a:cubicBezTo>
                <a:cubicBezTo>
                  <a:pt x="3313407" y="576834"/>
                  <a:pt x="3304136" y="576834"/>
                  <a:pt x="3297913" y="570484"/>
                </a:cubicBezTo>
                <a:cubicBezTo>
                  <a:pt x="3285467" y="561086"/>
                  <a:pt x="3269846" y="554863"/>
                  <a:pt x="3254225" y="551815"/>
                </a:cubicBezTo>
                <a:cubicBezTo>
                  <a:pt x="3241779" y="548640"/>
                  <a:pt x="3229333" y="542417"/>
                  <a:pt x="3216887" y="536194"/>
                </a:cubicBezTo>
                <a:cubicBezTo>
                  <a:pt x="3210664" y="533019"/>
                  <a:pt x="3204441" y="536194"/>
                  <a:pt x="3198218" y="536194"/>
                </a:cubicBezTo>
                <a:cubicBezTo>
                  <a:pt x="3191995" y="536194"/>
                  <a:pt x="3188820" y="539369"/>
                  <a:pt x="3182597" y="539369"/>
                </a:cubicBezTo>
                <a:cubicBezTo>
                  <a:pt x="3163928" y="542544"/>
                  <a:pt x="3145259" y="548767"/>
                  <a:pt x="3129638" y="545592"/>
                </a:cubicBezTo>
                <a:cubicBezTo>
                  <a:pt x="3107794" y="539369"/>
                  <a:pt x="3085950" y="542417"/>
                  <a:pt x="3067281" y="529971"/>
                </a:cubicBezTo>
                <a:cubicBezTo>
                  <a:pt x="3057883" y="523748"/>
                  <a:pt x="3054835" y="529971"/>
                  <a:pt x="3048612" y="529971"/>
                </a:cubicBezTo>
                <a:cubicBezTo>
                  <a:pt x="3045437" y="529971"/>
                  <a:pt x="3042389" y="529971"/>
                  <a:pt x="3036166" y="533146"/>
                </a:cubicBezTo>
                <a:cubicBezTo>
                  <a:pt x="3032991" y="542544"/>
                  <a:pt x="3020545" y="548767"/>
                  <a:pt x="3005051" y="542544"/>
                </a:cubicBezTo>
                <a:cubicBezTo>
                  <a:pt x="2995653" y="539369"/>
                  <a:pt x="2989430" y="539369"/>
                  <a:pt x="2980159" y="542544"/>
                </a:cubicBezTo>
                <a:cubicBezTo>
                  <a:pt x="2970888" y="545719"/>
                  <a:pt x="2961490" y="545719"/>
                  <a:pt x="2949044" y="548767"/>
                </a:cubicBezTo>
                <a:lnTo>
                  <a:pt x="2945869" y="548767"/>
                </a:lnTo>
                <a:cubicBezTo>
                  <a:pt x="2920977" y="564388"/>
                  <a:pt x="2895958" y="551942"/>
                  <a:pt x="2868018" y="551942"/>
                </a:cubicBezTo>
                <a:lnTo>
                  <a:pt x="2852397" y="551942"/>
                </a:lnTo>
                <a:cubicBezTo>
                  <a:pt x="2833728" y="555117"/>
                  <a:pt x="2824330" y="539496"/>
                  <a:pt x="2811884" y="530098"/>
                </a:cubicBezTo>
                <a:cubicBezTo>
                  <a:pt x="2799438" y="520700"/>
                  <a:pt x="2786992" y="508254"/>
                  <a:pt x="2774546" y="502031"/>
                </a:cubicBezTo>
                <a:cubicBezTo>
                  <a:pt x="2771371" y="498856"/>
                  <a:pt x="2762100" y="502031"/>
                  <a:pt x="2755877" y="502031"/>
                </a:cubicBezTo>
                <a:lnTo>
                  <a:pt x="2727810" y="502031"/>
                </a:lnTo>
                <a:lnTo>
                  <a:pt x="2724635" y="498856"/>
                </a:lnTo>
                <a:cubicBezTo>
                  <a:pt x="2702791" y="505079"/>
                  <a:pt x="2690345" y="492633"/>
                  <a:pt x="2674724" y="480187"/>
                </a:cubicBezTo>
                <a:cubicBezTo>
                  <a:pt x="2665326" y="473964"/>
                  <a:pt x="2652880" y="467741"/>
                  <a:pt x="2643609" y="464566"/>
                </a:cubicBezTo>
                <a:cubicBezTo>
                  <a:pt x="2631163" y="458343"/>
                  <a:pt x="2615542" y="455168"/>
                  <a:pt x="2609319" y="439674"/>
                </a:cubicBezTo>
                <a:cubicBezTo>
                  <a:pt x="2606144" y="433451"/>
                  <a:pt x="2599921" y="433451"/>
                  <a:pt x="2596873" y="427228"/>
                </a:cubicBezTo>
                <a:cubicBezTo>
                  <a:pt x="2593825" y="421005"/>
                  <a:pt x="2590650" y="414782"/>
                  <a:pt x="2590650" y="411607"/>
                </a:cubicBezTo>
                <a:cubicBezTo>
                  <a:pt x="2590650" y="405384"/>
                  <a:pt x="2593825" y="399161"/>
                  <a:pt x="2596873" y="392938"/>
                </a:cubicBezTo>
                <a:cubicBezTo>
                  <a:pt x="2600048" y="383540"/>
                  <a:pt x="2593698" y="374269"/>
                  <a:pt x="2584427" y="368046"/>
                </a:cubicBezTo>
                <a:cubicBezTo>
                  <a:pt x="2581252" y="364871"/>
                  <a:pt x="2575029" y="364871"/>
                  <a:pt x="2575029" y="361823"/>
                </a:cubicBezTo>
                <a:cubicBezTo>
                  <a:pt x="2568806" y="343154"/>
                  <a:pt x="2553185" y="336931"/>
                  <a:pt x="2540739" y="321310"/>
                </a:cubicBezTo>
                <a:cubicBezTo>
                  <a:pt x="2531341" y="311912"/>
                  <a:pt x="2525118" y="299466"/>
                  <a:pt x="2518895" y="287020"/>
                </a:cubicBezTo>
                <a:cubicBezTo>
                  <a:pt x="2512672" y="280797"/>
                  <a:pt x="2509497" y="274574"/>
                  <a:pt x="2500226" y="268351"/>
                </a:cubicBezTo>
                <a:cubicBezTo>
                  <a:pt x="2478382" y="258953"/>
                  <a:pt x="2456538" y="249682"/>
                  <a:pt x="2434821" y="237236"/>
                </a:cubicBezTo>
                <a:cubicBezTo>
                  <a:pt x="2434821" y="262128"/>
                  <a:pt x="2428598" y="255905"/>
                  <a:pt x="2425423" y="249682"/>
                </a:cubicBezTo>
                <a:cubicBezTo>
                  <a:pt x="2425423" y="240284"/>
                  <a:pt x="2419200" y="237236"/>
                  <a:pt x="2409802" y="237236"/>
                </a:cubicBezTo>
                <a:cubicBezTo>
                  <a:pt x="2409802" y="237236"/>
                  <a:pt x="2406627" y="237236"/>
                  <a:pt x="2406627" y="234061"/>
                </a:cubicBezTo>
                <a:cubicBezTo>
                  <a:pt x="2403452" y="215392"/>
                  <a:pt x="2387958" y="221615"/>
                  <a:pt x="2378560" y="218440"/>
                </a:cubicBezTo>
                <a:cubicBezTo>
                  <a:pt x="2372337" y="215265"/>
                  <a:pt x="2366114" y="212217"/>
                  <a:pt x="2359891" y="215265"/>
                </a:cubicBezTo>
                <a:cubicBezTo>
                  <a:pt x="2347445" y="218440"/>
                  <a:pt x="2338047" y="209042"/>
                  <a:pt x="2325601" y="205867"/>
                </a:cubicBezTo>
                <a:cubicBezTo>
                  <a:pt x="2322426" y="205867"/>
                  <a:pt x="2319378" y="205867"/>
                  <a:pt x="2316203" y="209042"/>
                </a:cubicBezTo>
                <a:cubicBezTo>
                  <a:pt x="2309980" y="215265"/>
                  <a:pt x="2303757" y="215265"/>
                  <a:pt x="2294359" y="209042"/>
                </a:cubicBezTo>
                <a:cubicBezTo>
                  <a:pt x="2281913" y="199644"/>
                  <a:pt x="2269467" y="199644"/>
                  <a:pt x="2253846" y="205867"/>
                </a:cubicBezTo>
                <a:cubicBezTo>
                  <a:pt x="2247623" y="209042"/>
                  <a:pt x="2241400" y="209042"/>
                  <a:pt x="2235177" y="205867"/>
                </a:cubicBezTo>
                <a:cubicBezTo>
                  <a:pt x="2222731" y="199644"/>
                  <a:pt x="2210285" y="190246"/>
                  <a:pt x="2194664" y="184023"/>
                </a:cubicBezTo>
                <a:cubicBezTo>
                  <a:pt x="2191489" y="184023"/>
                  <a:pt x="2188441" y="180848"/>
                  <a:pt x="2185266" y="180848"/>
                </a:cubicBezTo>
                <a:cubicBezTo>
                  <a:pt x="2166597" y="184023"/>
                  <a:pt x="2150976" y="177673"/>
                  <a:pt x="2132307" y="184023"/>
                </a:cubicBezTo>
                <a:cubicBezTo>
                  <a:pt x="2122909" y="187198"/>
                  <a:pt x="2110463" y="187198"/>
                  <a:pt x="2104240" y="199644"/>
                </a:cubicBezTo>
                <a:cubicBezTo>
                  <a:pt x="2101065" y="202819"/>
                  <a:pt x="2091794" y="202819"/>
                  <a:pt x="2085571" y="205867"/>
                </a:cubicBezTo>
                <a:cubicBezTo>
                  <a:pt x="2069950" y="209042"/>
                  <a:pt x="2054456" y="212090"/>
                  <a:pt x="2038835" y="205867"/>
                </a:cubicBezTo>
                <a:cubicBezTo>
                  <a:pt x="2026389" y="199644"/>
                  <a:pt x="2010768" y="202692"/>
                  <a:pt x="1998322" y="199644"/>
                </a:cubicBezTo>
                <a:cubicBezTo>
                  <a:pt x="1988924" y="196469"/>
                  <a:pt x="1982701" y="190246"/>
                  <a:pt x="1976478" y="187198"/>
                </a:cubicBezTo>
                <a:cubicBezTo>
                  <a:pt x="1973303" y="184023"/>
                  <a:pt x="1970255" y="180975"/>
                  <a:pt x="1967080" y="180975"/>
                </a:cubicBezTo>
                <a:cubicBezTo>
                  <a:pt x="1948411" y="174752"/>
                  <a:pt x="1932790" y="162306"/>
                  <a:pt x="1923392" y="146685"/>
                </a:cubicBezTo>
                <a:cubicBezTo>
                  <a:pt x="1917169" y="137287"/>
                  <a:pt x="1907771" y="128016"/>
                  <a:pt x="1901548" y="118618"/>
                </a:cubicBezTo>
                <a:cubicBezTo>
                  <a:pt x="1879704" y="112395"/>
                  <a:pt x="1882879" y="87503"/>
                  <a:pt x="1870433" y="74930"/>
                </a:cubicBezTo>
                <a:cubicBezTo>
                  <a:pt x="1861035" y="62484"/>
                  <a:pt x="1851764" y="56261"/>
                  <a:pt x="1836143" y="53086"/>
                </a:cubicBezTo>
                <a:lnTo>
                  <a:pt x="1832968" y="53086"/>
                </a:lnTo>
                <a:cubicBezTo>
                  <a:pt x="1817347" y="40640"/>
                  <a:pt x="1801853" y="49911"/>
                  <a:pt x="1783057" y="49911"/>
                </a:cubicBezTo>
                <a:cubicBezTo>
                  <a:pt x="1776834" y="49911"/>
                  <a:pt x="1767436" y="43688"/>
                  <a:pt x="1761213" y="40513"/>
                </a:cubicBezTo>
                <a:cubicBezTo>
                  <a:pt x="1758038" y="34290"/>
                  <a:pt x="1754990" y="31115"/>
                  <a:pt x="1751815" y="31115"/>
                </a:cubicBezTo>
                <a:cubicBezTo>
                  <a:pt x="1733146" y="27940"/>
                  <a:pt x="1717525" y="15494"/>
                  <a:pt x="1701904" y="0"/>
                </a:cubicBezTo>
                <a:cubicBezTo>
                  <a:pt x="1695681" y="3175"/>
                  <a:pt x="1689458" y="6223"/>
                  <a:pt x="1683235" y="6223"/>
                </a:cubicBezTo>
                <a:cubicBezTo>
                  <a:pt x="1677012" y="9398"/>
                  <a:pt x="1667614" y="9398"/>
                  <a:pt x="1658343" y="9398"/>
                </a:cubicBezTo>
                <a:cubicBezTo>
                  <a:pt x="1645897" y="6223"/>
                  <a:pt x="1633451" y="9398"/>
                  <a:pt x="1621005" y="18796"/>
                </a:cubicBezTo>
                <a:cubicBezTo>
                  <a:pt x="1614782" y="21971"/>
                  <a:pt x="1611607" y="25019"/>
                  <a:pt x="1605384" y="28194"/>
                </a:cubicBezTo>
                <a:cubicBezTo>
                  <a:pt x="1599161" y="31369"/>
                  <a:pt x="1595986" y="37592"/>
                  <a:pt x="1589763" y="40640"/>
                </a:cubicBezTo>
                <a:cubicBezTo>
                  <a:pt x="1586588" y="43815"/>
                  <a:pt x="1580365" y="43815"/>
                  <a:pt x="1577317" y="46863"/>
                </a:cubicBezTo>
                <a:lnTo>
                  <a:pt x="1558648" y="56261"/>
                </a:lnTo>
                <a:cubicBezTo>
                  <a:pt x="1558648" y="56261"/>
                  <a:pt x="1555473" y="59436"/>
                  <a:pt x="1555473" y="56261"/>
                </a:cubicBezTo>
                <a:cubicBezTo>
                  <a:pt x="1543027" y="50038"/>
                  <a:pt x="1533629" y="62484"/>
                  <a:pt x="1524358" y="68707"/>
                </a:cubicBezTo>
                <a:cubicBezTo>
                  <a:pt x="1515087" y="74930"/>
                  <a:pt x="1502514" y="74930"/>
                  <a:pt x="1493243" y="81153"/>
                </a:cubicBezTo>
                <a:lnTo>
                  <a:pt x="1490068" y="81153"/>
                </a:lnTo>
                <a:cubicBezTo>
                  <a:pt x="1474447" y="84328"/>
                  <a:pt x="1458953" y="90551"/>
                  <a:pt x="1443332" y="93599"/>
                </a:cubicBezTo>
                <a:cubicBezTo>
                  <a:pt x="1437109" y="93599"/>
                  <a:pt x="1433934" y="96774"/>
                  <a:pt x="1427711" y="99822"/>
                </a:cubicBezTo>
                <a:cubicBezTo>
                  <a:pt x="1418313" y="102997"/>
                  <a:pt x="1409042" y="109220"/>
                  <a:pt x="1399644" y="112268"/>
                </a:cubicBezTo>
                <a:cubicBezTo>
                  <a:pt x="1393421" y="115443"/>
                  <a:pt x="1384023" y="118491"/>
                  <a:pt x="1377800" y="121666"/>
                </a:cubicBezTo>
                <a:lnTo>
                  <a:pt x="1368402" y="121666"/>
                </a:lnTo>
                <a:cubicBezTo>
                  <a:pt x="1368402" y="121666"/>
                  <a:pt x="1362179" y="121666"/>
                  <a:pt x="1359004" y="127889"/>
                </a:cubicBezTo>
                <a:cubicBezTo>
                  <a:pt x="1346558" y="121666"/>
                  <a:pt x="1330937" y="118491"/>
                  <a:pt x="1318491" y="112268"/>
                </a:cubicBezTo>
                <a:cubicBezTo>
                  <a:pt x="1309093" y="109093"/>
                  <a:pt x="1287376" y="115443"/>
                  <a:pt x="1281153" y="124714"/>
                </a:cubicBezTo>
                <a:cubicBezTo>
                  <a:pt x="1277978" y="127889"/>
                  <a:pt x="1274930" y="130937"/>
                  <a:pt x="1271755" y="130937"/>
                </a:cubicBezTo>
                <a:cubicBezTo>
                  <a:pt x="1268580" y="130937"/>
                  <a:pt x="1262357" y="127762"/>
                  <a:pt x="1259309" y="127762"/>
                </a:cubicBezTo>
                <a:cubicBezTo>
                  <a:pt x="1256261" y="127762"/>
                  <a:pt x="1253086" y="130937"/>
                  <a:pt x="1246863" y="130937"/>
                </a:cubicBezTo>
                <a:cubicBezTo>
                  <a:pt x="1246863" y="134112"/>
                  <a:pt x="1250038" y="137160"/>
                  <a:pt x="1250038" y="140335"/>
                </a:cubicBezTo>
                <a:cubicBezTo>
                  <a:pt x="1240640" y="143510"/>
                  <a:pt x="1225146" y="168402"/>
                  <a:pt x="1225146" y="180848"/>
                </a:cubicBezTo>
                <a:cubicBezTo>
                  <a:pt x="1209525" y="187071"/>
                  <a:pt x="1190856" y="190246"/>
                  <a:pt x="1184633" y="208915"/>
                </a:cubicBezTo>
                <a:cubicBezTo>
                  <a:pt x="1184633" y="212090"/>
                  <a:pt x="1181458" y="212090"/>
                  <a:pt x="1181458" y="215138"/>
                </a:cubicBezTo>
                <a:cubicBezTo>
                  <a:pt x="1162789" y="218313"/>
                  <a:pt x="1159614" y="236982"/>
                  <a:pt x="1150343" y="252476"/>
                </a:cubicBezTo>
                <a:lnTo>
                  <a:pt x="1150343" y="258699"/>
                </a:lnTo>
                <a:cubicBezTo>
                  <a:pt x="1147168" y="258699"/>
                  <a:pt x="1144120" y="261874"/>
                  <a:pt x="1140945" y="261874"/>
                </a:cubicBezTo>
                <a:cubicBezTo>
                  <a:pt x="1128499" y="268097"/>
                  <a:pt x="1122276" y="277495"/>
                  <a:pt x="1119101" y="292989"/>
                </a:cubicBezTo>
                <a:cubicBezTo>
                  <a:pt x="1115926" y="308483"/>
                  <a:pt x="1115926" y="321056"/>
                  <a:pt x="1112878" y="336677"/>
                </a:cubicBezTo>
                <a:cubicBezTo>
                  <a:pt x="1106655" y="333502"/>
                  <a:pt x="1097257" y="339852"/>
                  <a:pt x="1094209" y="330454"/>
                </a:cubicBezTo>
                <a:lnTo>
                  <a:pt x="1087986" y="330454"/>
                </a:lnTo>
                <a:cubicBezTo>
                  <a:pt x="1078588" y="342900"/>
                  <a:pt x="1069317" y="355346"/>
                  <a:pt x="1059919" y="364744"/>
                </a:cubicBezTo>
                <a:cubicBezTo>
                  <a:pt x="1050521" y="370967"/>
                  <a:pt x="1041250" y="374142"/>
                  <a:pt x="1028804" y="380365"/>
                </a:cubicBezTo>
                <a:lnTo>
                  <a:pt x="1028804" y="386588"/>
                </a:lnTo>
                <a:cubicBezTo>
                  <a:pt x="1016358" y="383413"/>
                  <a:pt x="1006960" y="380365"/>
                  <a:pt x="997689" y="374142"/>
                </a:cubicBezTo>
                <a:cubicBezTo>
                  <a:pt x="994514" y="374142"/>
                  <a:pt x="991466" y="370967"/>
                  <a:pt x="991466" y="370967"/>
                </a:cubicBezTo>
                <a:cubicBezTo>
                  <a:pt x="988291" y="370967"/>
                  <a:pt x="988291" y="367792"/>
                  <a:pt x="988291" y="367792"/>
                </a:cubicBezTo>
                <a:cubicBezTo>
                  <a:pt x="985116" y="367792"/>
                  <a:pt x="985116" y="370967"/>
                  <a:pt x="985116" y="374015"/>
                </a:cubicBezTo>
                <a:cubicBezTo>
                  <a:pt x="985116" y="386461"/>
                  <a:pt x="978893" y="383413"/>
                  <a:pt x="972670" y="380238"/>
                </a:cubicBezTo>
                <a:cubicBezTo>
                  <a:pt x="966447" y="377063"/>
                  <a:pt x="960224" y="377063"/>
                  <a:pt x="957049" y="386461"/>
                </a:cubicBezTo>
                <a:cubicBezTo>
                  <a:pt x="957049" y="389636"/>
                  <a:pt x="953874" y="392684"/>
                  <a:pt x="950826" y="392684"/>
                </a:cubicBezTo>
                <a:cubicBezTo>
                  <a:pt x="941428" y="395859"/>
                  <a:pt x="932157" y="398907"/>
                  <a:pt x="928982" y="408305"/>
                </a:cubicBezTo>
                <a:cubicBezTo>
                  <a:pt x="925807" y="414528"/>
                  <a:pt x="922759" y="417703"/>
                  <a:pt x="916536" y="423926"/>
                </a:cubicBezTo>
                <a:lnTo>
                  <a:pt x="870435" y="423926"/>
                </a:lnTo>
                <a:cubicBezTo>
                  <a:pt x="864212" y="423926"/>
                  <a:pt x="857989" y="423926"/>
                  <a:pt x="851766" y="427101"/>
                </a:cubicBezTo>
                <a:cubicBezTo>
                  <a:pt x="845543" y="427101"/>
                  <a:pt x="839320" y="430276"/>
                  <a:pt x="829922" y="433324"/>
                </a:cubicBezTo>
                <a:cubicBezTo>
                  <a:pt x="823699" y="436499"/>
                  <a:pt x="814301" y="442722"/>
                  <a:pt x="808078" y="445770"/>
                </a:cubicBezTo>
                <a:cubicBezTo>
                  <a:pt x="804903" y="448945"/>
                  <a:pt x="801855" y="448945"/>
                  <a:pt x="798680" y="448945"/>
                </a:cubicBezTo>
                <a:cubicBezTo>
                  <a:pt x="783059" y="448945"/>
                  <a:pt x="773788" y="458343"/>
                  <a:pt x="764390" y="467614"/>
                </a:cubicBezTo>
                <a:cubicBezTo>
                  <a:pt x="754992" y="473837"/>
                  <a:pt x="748769" y="483235"/>
                  <a:pt x="739498" y="489458"/>
                </a:cubicBezTo>
                <a:cubicBezTo>
                  <a:pt x="733275" y="492633"/>
                  <a:pt x="727052" y="495681"/>
                  <a:pt x="723877" y="498856"/>
                </a:cubicBezTo>
                <a:cubicBezTo>
                  <a:pt x="717654" y="502031"/>
                  <a:pt x="714479" y="508254"/>
                  <a:pt x="708256" y="508254"/>
                </a:cubicBezTo>
                <a:cubicBezTo>
                  <a:pt x="702033" y="511429"/>
                  <a:pt x="692635" y="511429"/>
                  <a:pt x="686412" y="508254"/>
                </a:cubicBezTo>
                <a:cubicBezTo>
                  <a:pt x="677014" y="502031"/>
                  <a:pt x="667743" y="508254"/>
                  <a:pt x="661520" y="511429"/>
                </a:cubicBezTo>
                <a:cubicBezTo>
                  <a:pt x="652122" y="514604"/>
                  <a:pt x="645899" y="520827"/>
                  <a:pt x="639676" y="523875"/>
                </a:cubicBezTo>
                <a:cubicBezTo>
                  <a:pt x="642851" y="527050"/>
                  <a:pt x="642851" y="530098"/>
                  <a:pt x="645899" y="533273"/>
                </a:cubicBezTo>
                <a:lnTo>
                  <a:pt x="636755" y="533273"/>
                </a:lnTo>
                <a:cubicBezTo>
                  <a:pt x="636755" y="536448"/>
                  <a:pt x="633580" y="539496"/>
                  <a:pt x="633580" y="542671"/>
                </a:cubicBezTo>
                <a:cubicBezTo>
                  <a:pt x="630405" y="542671"/>
                  <a:pt x="627357" y="539496"/>
                  <a:pt x="627357" y="539496"/>
                </a:cubicBezTo>
                <a:cubicBezTo>
                  <a:pt x="617959" y="545719"/>
                  <a:pt x="608688" y="551942"/>
                  <a:pt x="599290" y="555117"/>
                </a:cubicBezTo>
                <a:cubicBezTo>
                  <a:pt x="596115" y="555117"/>
                  <a:pt x="593067" y="558292"/>
                  <a:pt x="593067" y="558292"/>
                </a:cubicBezTo>
                <a:cubicBezTo>
                  <a:pt x="580621" y="555117"/>
                  <a:pt x="565000" y="558292"/>
                  <a:pt x="555729" y="548894"/>
                </a:cubicBezTo>
                <a:cubicBezTo>
                  <a:pt x="549506" y="542671"/>
                  <a:pt x="540108" y="539496"/>
                  <a:pt x="533885" y="533273"/>
                </a:cubicBezTo>
                <a:cubicBezTo>
                  <a:pt x="524487" y="527050"/>
                  <a:pt x="512041" y="530098"/>
                  <a:pt x="502770" y="545719"/>
                </a:cubicBezTo>
                <a:lnTo>
                  <a:pt x="459082" y="502031"/>
                </a:lnTo>
                <a:cubicBezTo>
                  <a:pt x="455907" y="505206"/>
                  <a:pt x="449684" y="508254"/>
                  <a:pt x="446636" y="511429"/>
                </a:cubicBezTo>
                <a:cubicBezTo>
                  <a:pt x="443461" y="511429"/>
                  <a:pt x="443461" y="514604"/>
                  <a:pt x="440413" y="514604"/>
                </a:cubicBezTo>
                <a:cubicBezTo>
                  <a:pt x="427967" y="517779"/>
                  <a:pt x="415521" y="520827"/>
                  <a:pt x="399900" y="524002"/>
                </a:cubicBezTo>
                <a:cubicBezTo>
                  <a:pt x="390502" y="527177"/>
                  <a:pt x="384279" y="530225"/>
                  <a:pt x="384279" y="542671"/>
                </a:cubicBezTo>
                <a:cubicBezTo>
                  <a:pt x="371833" y="548894"/>
                  <a:pt x="359387" y="545846"/>
                  <a:pt x="349989" y="558292"/>
                </a:cubicBezTo>
                <a:lnTo>
                  <a:pt x="340591" y="558292"/>
                </a:lnTo>
                <a:cubicBezTo>
                  <a:pt x="321922" y="548894"/>
                  <a:pt x="306301" y="552069"/>
                  <a:pt x="293855" y="567690"/>
                </a:cubicBezTo>
                <a:cubicBezTo>
                  <a:pt x="290680" y="570865"/>
                  <a:pt x="287632" y="570865"/>
                  <a:pt x="281409" y="570865"/>
                </a:cubicBezTo>
                <a:cubicBezTo>
                  <a:pt x="265788" y="567690"/>
                  <a:pt x="253342" y="577088"/>
                  <a:pt x="240896" y="586486"/>
                </a:cubicBezTo>
                <a:cubicBezTo>
                  <a:pt x="234673" y="592709"/>
                  <a:pt x="228450" y="595884"/>
                  <a:pt x="219052" y="595884"/>
                </a:cubicBezTo>
                <a:cubicBezTo>
                  <a:pt x="203431" y="599059"/>
                  <a:pt x="190985" y="599059"/>
                  <a:pt x="175364" y="599059"/>
                </a:cubicBezTo>
                <a:cubicBezTo>
                  <a:pt x="175364" y="599059"/>
                  <a:pt x="172189" y="599059"/>
                  <a:pt x="172189" y="602234"/>
                </a:cubicBezTo>
                <a:cubicBezTo>
                  <a:pt x="159743" y="617855"/>
                  <a:pt x="144122" y="617855"/>
                  <a:pt x="125453" y="617855"/>
                </a:cubicBezTo>
                <a:cubicBezTo>
                  <a:pt x="106784" y="617855"/>
                  <a:pt x="88115" y="621030"/>
                  <a:pt x="72494" y="636524"/>
                </a:cubicBezTo>
                <a:cubicBezTo>
                  <a:pt x="63096" y="645922"/>
                  <a:pt x="50650" y="652145"/>
                  <a:pt x="38204" y="661416"/>
                </a:cubicBezTo>
                <a:cubicBezTo>
                  <a:pt x="35029" y="661416"/>
                  <a:pt x="31981" y="664591"/>
                  <a:pt x="31981" y="664591"/>
                </a:cubicBezTo>
                <a:cubicBezTo>
                  <a:pt x="22583" y="664591"/>
                  <a:pt x="10137" y="661416"/>
                  <a:pt x="866" y="661416"/>
                </a:cubicBezTo>
                <a:cubicBezTo>
                  <a:pt x="-2309" y="698754"/>
                  <a:pt x="4041" y="739267"/>
                  <a:pt x="7089" y="779780"/>
                </a:cubicBezTo>
                <a:close/>
              </a:path>
            </a:pathLst>
          </a:custGeom>
          <a:blipFill rotWithShape="1">
            <a:blip r:embed="rId3">
              <a:alphaModFix/>
            </a:blip>
            <a:stretch>
              <a:fillRect b="-19" l="-65975" r="-6620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3" name="Google Shape;453;p28"/>
          <p:cNvSpPr txBox="1"/>
          <p:nvPr/>
        </p:nvSpPr>
        <p:spPr>
          <a:xfrm>
            <a:off x="1050169" y="194310"/>
            <a:ext cx="16674036" cy="99125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lang="en-US" sz="5600">
                <a:solidFill>
                  <a:srgbClr val="BE1622"/>
                </a:solidFill>
                <a:latin typeface="Arial"/>
                <a:ea typeface="Arial"/>
                <a:cs typeface="Arial"/>
                <a:sym typeface="Arial"/>
              </a:rPr>
              <a:t>Challenging microaggressions</a:t>
            </a:r>
            <a:endParaRPr/>
          </a:p>
        </p:txBody>
      </p:sp>
      <p:sp>
        <p:nvSpPr>
          <p:cNvPr id="454" name="Google Shape;454;p28"/>
          <p:cNvSpPr txBox="1"/>
          <p:nvPr/>
        </p:nvSpPr>
        <p:spPr>
          <a:xfrm>
            <a:off x="1028700" y="1708052"/>
            <a:ext cx="12395473" cy="6198464"/>
          </a:xfrm>
          <a:prstGeom prst="rect">
            <a:avLst/>
          </a:prstGeom>
          <a:noFill/>
          <a:ln>
            <a:noFill/>
          </a:ln>
        </p:spPr>
        <p:txBody>
          <a:bodyPr anchorCtr="0" anchor="t" bIns="0" lIns="0" spcFirstLastPara="1" rIns="0" wrap="square" tIns="0">
            <a:spAutoFit/>
          </a:bodyPr>
          <a:lstStyle/>
          <a:p>
            <a:pPr indent="-274279" lvl="2" marL="822837" marR="0" rtl="0" algn="l">
              <a:lnSpc>
                <a:spcPct val="197999"/>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Respond to the microaggression if it feels safe to do so.</a:t>
            </a:r>
            <a:endParaRPr/>
          </a:p>
          <a:p>
            <a:pPr indent="-274279" lvl="2" marL="822837" marR="0" rtl="0" algn="l">
              <a:lnSpc>
                <a:spcPct val="197999"/>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Let the person know how the microaggression made you feel and why it is significant.</a:t>
            </a:r>
            <a:endParaRPr/>
          </a:p>
          <a:p>
            <a:pPr indent="-274279" lvl="2" marL="822837" marR="0" rtl="0" algn="l">
              <a:lnSpc>
                <a:spcPct val="197999"/>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Criticise the microaggression, not the person.</a:t>
            </a:r>
            <a:endParaRPr/>
          </a:p>
          <a:p>
            <a:pPr indent="-274279" lvl="2" marL="822837" marR="0" rtl="0" algn="l">
              <a:lnSpc>
                <a:spcPct val="197999"/>
              </a:lnSpc>
              <a:spcBef>
                <a:spcPts val="0"/>
              </a:spcBef>
              <a:spcAft>
                <a:spcPts val="0"/>
              </a:spcAft>
              <a:buClr>
                <a:srgbClr val="000000"/>
              </a:buClr>
              <a:buSzPts val="3599"/>
              <a:buFont typeface="Arial"/>
              <a:buChar char="⚬"/>
            </a:pPr>
            <a:r>
              <a:rPr b="0" i="0" lang="en-US" sz="3599" u="none" cap="none" strike="noStrike">
                <a:solidFill>
                  <a:srgbClr val="000000"/>
                </a:solidFill>
                <a:latin typeface="Arial"/>
                <a:ea typeface="Arial"/>
                <a:cs typeface="Arial"/>
                <a:sym typeface="Arial"/>
              </a:rPr>
              <a:t>Take care of yourself by seeking social support and practicing healthy self-care techniques.</a:t>
            </a:r>
            <a:endParaRPr/>
          </a:p>
          <a:p>
            <a:pPr indent="-274279" lvl="2" marL="822837" marR="0" rtl="0" algn="l">
              <a:lnSpc>
                <a:spcPct val="168018"/>
              </a:lnSpc>
              <a:spcBef>
                <a:spcPts val="0"/>
              </a:spcBef>
              <a:spcAft>
                <a:spcPts val="0"/>
              </a:spcAft>
              <a:buNone/>
            </a:pPr>
            <a:r>
              <a:t/>
            </a:r>
            <a:endParaRPr b="0" i="0" sz="3599" u="none" cap="none" strike="noStrike">
              <a:solidFill>
                <a:srgbClr val="000000"/>
              </a:solidFill>
              <a:latin typeface="Arial"/>
              <a:ea typeface="Arial"/>
              <a:cs typeface="Arial"/>
              <a:sym typeface="Arial"/>
            </a:endParaRPr>
          </a:p>
        </p:txBody>
      </p:sp>
      <p:sp>
        <p:nvSpPr>
          <p:cNvPr id="455" name="Google Shape;455;p28"/>
          <p:cNvSpPr txBox="1"/>
          <p:nvPr/>
        </p:nvSpPr>
        <p:spPr>
          <a:xfrm>
            <a:off x="15493454" y="569904"/>
            <a:ext cx="1765846" cy="32578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20 Activity 3</a:t>
            </a:r>
            <a:endParaRPr/>
          </a:p>
        </p:txBody>
      </p:sp>
      <p:sp>
        <p:nvSpPr>
          <p:cNvPr id="456" name="Google Shape;456;p28"/>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57" name="Google Shape;457;p28"/>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54">
                                            <p:txEl>
                                              <p:pRg end="0" st="0"/>
                                            </p:txEl>
                                          </p:spTgt>
                                        </p:tgtEl>
                                        <p:attrNameLst>
                                          <p:attrName>style.visibility</p:attrName>
                                        </p:attrNameLst>
                                      </p:cBhvr>
                                      <p:to>
                                        <p:strVal val="visible"/>
                                      </p:to>
                                    </p:set>
                                    <p:anim calcmode="lin" valueType="num">
                                      <p:cBhvr additive="base">
                                        <p:cTn dur="500"/>
                                        <p:tgtEl>
                                          <p:spTgt spid="454">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54">
                                            <p:txEl>
                                              <p:pRg end="1" st="1"/>
                                            </p:txEl>
                                          </p:spTgt>
                                        </p:tgtEl>
                                        <p:attrNameLst>
                                          <p:attrName>style.visibility</p:attrName>
                                        </p:attrNameLst>
                                      </p:cBhvr>
                                      <p:to>
                                        <p:strVal val="visible"/>
                                      </p:to>
                                    </p:set>
                                    <p:anim calcmode="lin" valueType="num">
                                      <p:cBhvr additive="base">
                                        <p:cTn dur="500"/>
                                        <p:tgtEl>
                                          <p:spTgt spid="454">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54">
                                            <p:txEl>
                                              <p:pRg end="2" st="2"/>
                                            </p:txEl>
                                          </p:spTgt>
                                        </p:tgtEl>
                                        <p:attrNameLst>
                                          <p:attrName>style.visibility</p:attrName>
                                        </p:attrNameLst>
                                      </p:cBhvr>
                                      <p:to>
                                        <p:strVal val="visible"/>
                                      </p:to>
                                    </p:set>
                                    <p:anim calcmode="lin" valueType="num">
                                      <p:cBhvr additive="base">
                                        <p:cTn dur="500"/>
                                        <p:tgtEl>
                                          <p:spTgt spid="454">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54">
                                            <p:txEl>
                                              <p:pRg end="3" st="3"/>
                                            </p:txEl>
                                          </p:spTgt>
                                        </p:tgtEl>
                                        <p:attrNameLst>
                                          <p:attrName>style.visibility</p:attrName>
                                        </p:attrNameLst>
                                      </p:cBhvr>
                                      <p:to>
                                        <p:strVal val="visible"/>
                                      </p:to>
                                    </p:set>
                                    <p:anim calcmode="lin" valueType="num">
                                      <p:cBhvr additive="base">
                                        <p:cTn dur="500"/>
                                        <p:tgtEl>
                                          <p:spTgt spid="454">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454">
                                            <p:txEl>
                                              <p:pRg end="4" st="4"/>
                                            </p:txEl>
                                          </p:spTgt>
                                        </p:tgtEl>
                                        <p:attrNameLst>
                                          <p:attrName>style.visibility</p:attrName>
                                        </p:attrNameLst>
                                      </p:cBhvr>
                                      <p:to>
                                        <p:strVal val="visible"/>
                                      </p:to>
                                    </p:set>
                                    <p:anim calcmode="lin" valueType="num">
                                      <p:cBhvr additive="base">
                                        <p:cTn dur="500"/>
                                        <p:tgtEl>
                                          <p:spTgt spid="454">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65" name="Shape 465"/>
        <p:cNvGrpSpPr/>
        <p:nvPr/>
      </p:nvGrpSpPr>
      <p:grpSpPr>
        <a:xfrm>
          <a:off x="0" y="0"/>
          <a:ext cx="0" cy="0"/>
          <a:chOff x="0" y="0"/>
          <a:chExt cx="0" cy="0"/>
        </a:xfrm>
      </p:grpSpPr>
      <p:sp>
        <p:nvSpPr>
          <p:cNvPr id="466" name="Google Shape;466;p29"/>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17" l="-893" r="-3956" t="-200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29"/>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29"/>
          <p:cNvSpPr txBox="1"/>
          <p:nvPr/>
        </p:nvSpPr>
        <p:spPr>
          <a:xfrm>
            <a:off x="6865357" y="1607792"/>
            <a:ext cx="9444599" cy="6456655"/>
          </a:xfrm>
          <a:prstGeom prst="rect">
            <a:avLst/>
          </a:prstGeom>
          <a:noFill/>
          <a:ln>
            <a:noFill/>
          </a:ln>
        </p:spPr>
        <p:txBody>
          <a:bodyPr anchorCtr="0" anchor="t" bIns="0" lIns="0" spcFirstLastPara="1" rIns="0" wrap="square" tIns="0">
            <a:spAutoFit/>
          </a:bodyPr>
          <a:lstStyle/>
          <a:p>
            <a:pPr indent="0" lvl="0" marL="0" marR="0" rtl="0" algn="l">
              <a:lnSpc>
                <a:spcPct val="334388"/>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28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Anything that honours or references slave traders should be removed from history.</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469" name="Google Shape;469;p29"/>
          <p:cNvSpPr txBox="1"/>
          <p:nvPr/>
        </p:nvSpPr>
        <p:spPr>
          <a:xfrm>
            <a:off x="15795006" y="228162"/>
            <a:ext cx="1638680" cy="325788"/>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1800">
                <a:solidFill>
                  <a:srgbClr val="000000"/>
                </a:solidFill>
                <a:latin typeface="Arial"/>
                <a:ea typeface="Arial"/>
                <a:cs typeface="Arial"/>
                <a:sym typeface="Arial"/>
              </a:rPr>
              <a:t>Take 30 Activity </a:t>
            </a:r>
            <a:endParaRPr/>
          </a:p>
        </p:txBody>
      </p:sp>
      <p:sp>
        <p:nvSpPr>
          <p:cNvPr id="470" name="Google Shape;470;p29"/>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71" name="Google Shape;471;p29"/>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75" name="Shape 475"/>
        <p:cNvGrpSpPr/>
        <p:nvPr/>
      </p:nvGrpSpPr>
      <p:grpSpPr>
        <a:xfrm>
          <a:off x="0" y="0"/>
          <a:ext cx="0" cy="0"/>
          <a:chOff x="0" y="0"/>
          <a:chExt cx="0" cy="0"/>
        </a:xfrm>
      </p:grpSpPr>
      <p:sp>
        <p:nvSpPr>
          <p:cNvPr id="476" name="Google Shape;476;p30"/>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98" l="-893" r="-3956" t="-208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7" name="Google Shape;477;p30"/>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78" name="Google Shape;478;p30"/>
          <p:cNvSpPr txBox="1"/>
          <p:nvPr/>
        </p:nvSpPr>
        <p:spPr>
          <a:xfrm>
            <a:off x="7589958" y="1315088"/>
            <a:ext cx="9444599" cy="8152105"/>
          </a:xfrm>
          <a:prstGeom prst="rect">
            <a:avLst/>
          </a:prstGeom>
          <a:noFill/>
          <a:ln>
            <a:noFill/>
          </a:ln>
        </p:spPr>
        <p:txBody>
          <a:bodyPr anchorCtr="0" anchor="t" bIns="0" lIns="0" spcFirstLastPara="1" rIns="0" wrap="square" tIns="0">
            <a:spAutoFit/>
          </a:bodyPr>
          <a:lstStyle/>
          <a:p>
            <a:pPr indent="0" lvl="0" marL="0" marR="0" rtl="0" algn="l">
              <a:lnSpc>
                <a:spcPct val="334388"/>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280000"/>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Someone can only be a woman if they were born with a womb and ovaries.</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479" name="Google Shape;479;p30"/>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80" name="Google Shape;480;p30"/>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84" name="Shape 484"/>
        <p:cNvGrpSpPr/>
        <p:nvPr/>
      </p:nvGrpSpPr>
      <p:grpSpPr>
        <a:xfrm>
          <a:off x="0" y="0"/>
          <a:ext cx="0" cy="0"/>
          <a:chOff x="0" y="0"/>
          <a:chExt cx="0" cy="0"/>
        </a:xfrm>
      </p:grpSpPr>
      <p:sp>
        <p:nvSpPr>
          <p:cNvPr id="485" name="Google Shape;485;p31"/>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45" l="-893" r="-3956" t="-20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6" name="Google Shape;486;p31"/>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7" name="Google Shape;487;p31"/>
          <p:cNvSpPr txBox="1"/>
          <p:nvPr/>
        </p:nvSpPr>
        <p:spPr>
          <a:xfrm>
            <a:off x="8216151" y="1260138"/>
            <a:ext cx="9444599" cy="8469772"/>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It's OK for illegal immigrants to be immediately deported to their country or origin or another country.</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488" name="Google Shape;488;p3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89" name="Google Shape;489;p3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493" name="Shape 493"/>
        <p:cNvGrpSpPr/>
        <p:nvPr/>
      </p:nvGrpSpPr>
      <p:grpSpPr>
        <a:xfrm>
          <a:off x="0" y="0"/>
          <a:ext cx="0" cy="0"/>
          <a:chOff x="0" y="0"/>
          <a:chExt cx="0" cy="0"/>
        </a:xfrm>
      </p:grpSpPr>
      <p:sp>
        <p:nvSpPr>
          <p:cNvPr id="494" name="Google Shape;494;p32"/>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38" l="-893" r="-3956" t="-203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32"/>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p32"/>
          <p:cNvSpPr txBox="1"/>
          <p:nvPr/>
        </p:nvSpPr>
        <p:spPr>
          <a:xfrm>
            <a:off x="7814701" y="1923097"/>
            <a:ext cx="9444599" cy="6774155"/>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Rape culture is propagated by men.</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497" name="Google Shape;497;p3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498" name="Google Shape;498;p3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02" name="Shape 502"/>
        <p:cNvGrpSpPr/>
        <p:nvPr/>
      </p:nvGrpSpPr>
      <p:grpSpPr>
        <a:xfrm>
          <a:off x="0" y="0"/>
          <a:ext cx="0" cy="0"/>
          <a:chOff x="0" y="0"/>
          <a:chExt cx="0" cy="0"/>
        </a:xfrm>
      </p:grpSpPr>
      <p:sp>
        <p:nvSpPr>
          <p:cNvPr id="503" name="Google Shape;503;p33"/>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68" l="-893" r="-3956" t="-2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4" name="Google Shape;504;p33"/>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5" name="Google Shape;505;p33"/>
          <p:cNvSpPr txBox="1"/>
          <p:nvPr/>
        </p:nvSpPr>
        <p:spPr>
          <a:xfrm>
            <a:off x="8263680" y="1436370"/>
            <a:ext cx="9444599" cy="7621880"/>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Unhealthy food and alcohol is too cheap which is why we have a public health crisis.</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06" name="Google Shape;506;p3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07" name="Google Shape;507;p3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11" name="Shape 511"/>
        <p:cNvGrpSpPr/>
        <p:nvPr/>
      </p:nvGrpSpPr>
      <p:grpSpPr>
        <a:xfrm>
          <a:off x="0" y="0"/>
          <a:ext cx="0" cy="0"/>
          <a:chOff x="0" y="0"/>
          <a:chExt cx="0" cy="0"/>
        </a:xfrm>
      </p:grpSpPr>
      <p:sp>
        <p:nvSpPr>
          <p:cNvPr id="512" name="Google Shape;512;p34"/>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38" l="-893" r="-3956" t="-203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3" name="Google Shape;513;p34"/>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14" name="Google Shape;514;p34"/>
          <p:cNvSpPr txBox="1"/>
          <p:nvPr/>
        </p:nvSpPr>
        <p:spPr>
          <a:xfrm>
            <a:off x="8263680" y="1332662"/>
            <a:ext cx="9444599" cy="6774155"/>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Trans-women should be allowed to compete in women's elite sport.</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15" name="Google Shape;515;p34"/>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16" name="Google Shape;516;p34"/>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20" name="Shape 520"/>
        <p:cNvGrpSpPr/>
        <p:nvPr/>
      </p:nvGrpSpPr>
      <p:grpSpPr>
        <a:xfrm>
          <a:off x="0" y="0"/>
          <a:ext cx="0" cy="0"/>
          <a:chOff x="0" y="0"/>
          <a:chExt cx="0" cy="0"/>
        </a:xfrm>
      </p:grpSpPr>
      <p:sp>
        <p:nvSpPr>
          <p:cNvPr id="521" name="Google Shape;521;p35"/>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68" l="-893" r="-3956" t="-205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2" name="Google Shape;522;p35"/>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23" name="Google Shape;523;p35"/>
          <p:cNvSpPr txBox="1"/>
          <p:nvPr/>
        </p:nvSpPr>
        <p:spPr>
          <a:xfrm>
            <a:off x="8217218" y="1075373"/>
            <a:ext cx="9444599" cy="8469605"/>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Climate change is at a crisis point so any extreme activism is justified.</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24" name="Google Shape;524;p35"/>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25" name="Google Shape;525;p35"/>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29" name="Shape 529"/>
        <p:cNvGrpSpPr/>
        <p:nvPr/>
      </p:nvGrpSpPr>
      <p:grpSpPr>
        <a:xfrm>
          <a:off x="0" y="0"/>
          <a:ext cx="0" cy="0"/>
          <a:chOff x="0" y="0"/>
          <a:chExt cx="0" cy="0"/>
        </a:xfrm>
      </p:grpSpPr>
      <p:sp>
        <p:nvSpPr>
          <p:cNvPr id="530" name="Google Shape;530;p36"/>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38" l="-893" r="-3956" t="-203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1" name="Google Shape;531;p36"/>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32" name="Google Shape;532;p36"/>
          <p:cNvSpPr txBox="1"/>
          <p:nvPr/>
        </p:nvSpPr>
        <p:spPr>
          <a:xfrm>
            <a:off x="8217218" y="1075372"/>
            <a:ext cx="9444599" cy="8469605"/>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It is impossible for social media companies to remove all harmful content.</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33" name="Google Shape;533;p36"/>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34" name="Google Shape;534;p36"/>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38" name="Shape 538"/>
        <p:cNvGrpSpPr/>
        <p:nvPr/>
      </p:nvGrpSpPr>
      <p:grpSpPr>
        <a:xfrm>
          <a:off x="0" y="0"/>
          <a:ext cx="0" cy="0"/>
          <a:chOff x="0" y="0"/>
          <a:chExt cx="0" cy="0"/>
        </a:xfrm>
      </p:grpSpPr>
      <p:sp>
        <p:nvSpPr>
          <p:cNvPr id="539" name="Google Shape;539;p37"/>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467" l="-893" r="-3956" t="-165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0" name="Google Shape;540;p37"/>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1" name="Google Shape;541;p37"/>
          <p:cNvSpPr txBox="1"/>
          <p:nvPr/>
        </p:nvSpPr>
        <p:spPr>
          <a:xfrm>
            <a:off x="8217218" y="1075372"/>
            <a:ext cx="9444599" cy="8469605"/>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Unemployment benefit should not be paid where there is an available job (irrelevant of personal skills).</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42" name="Google Shape;542;p37"/>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43" name="Google Shape;543;p37"/>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47" name="Shape 547"/>
        <p:cNvGrpSpPr/>
        <p:nvPr/>
      </p:nvGrpSpPr>
      <p:grpSpPr>
        <a:xfrm>
          <a:off x="0" y="0"/>
          <a:ext cx="0" cy="0"/>
          <a:chOff x="0" y="0"/>
          <a:chExt cx="0" cy="0"/>
        </a:xfrm>
      </p:grpSpPr>
      <p:sp>
        <p:nvSpPr>
          <p:cNvPr id="548" name="Google Shape;548;p38"/>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787" l="-893" r="-3956" t="-197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9" name="Google Shape;549;p38"/>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0" name="Google Shape;550;p38"/>
          <p:cNvSpPr txBox="1"/>
          <p:nvPr/>
        </p:nvSpPr>
        <p:spPr>
          <a:xfrm>
            <a:off x="8263680" y="541658"/>
            <a:ext cx="9444599" cy="10165055"/>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Some people are poor because they waste money and prioritise things that aren't essential e.g., mobile phone contracts, Netflix, take-away food, cigarettes.</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51" name="Google Shape;551;p38"/>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52" name="Google Shape;552;p38"/>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56" name="Shape 556"/>
        <p:cNvGrpSpPr/>
        <p:nvPr/>
      </p:nvGrpSpPr>
      <p:grpSpPr>
        <a:xfrm>
          <a:off x="0" y="0"/>
          <a:ext cx="0" cy="0"/>
          <a:chOff x="0" y="0"/>
          <a:chExt cx="0" cy="0"/>
        </a:xfrm>
      </p:grpSpPr>
      <p:sp>
        <p:nvSpPr>
          <p:cNvPr id="557" name="Google Shape;557;p39"/>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3439" l="0" r="0" t="-343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8" name="Google Shape;558;p39"/>
          <p:cNvSpPr txBox="1"/>
          <p:nvPr/>
        </p:nvSpPr>
        <p:spPr>
          <a:xfrm>
            <a:off x="8263680" y="541658"/>
            <a:ext cx="9444599" cy="7622031"/>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Social media should not be available for under-16s </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59" name="Google Shape;559;p39"/>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60" name="Google Shape;560;p39"/>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64" name="Shape 564"/>
        <p:cNvGrpSpPr/>
        <p:nvPr/>
      </p:nvGrpSpPr>
      <p:grpSpPr>
        <a:xfrm>
          <a:off x="0" y="0"/>
          <a:ext cx="0" cy="0"/>
          <a:chOff x="0" y="0"/>
          <a:chExt cx="0" cy="0"/>
        </a:xfrm>
      </p:grpSpPr>
      <p:sp>
        <p:nvSpPr>
          <p:cNvPr id="565" name="Google Shape;565;p40"/>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45" l="-893" r="-3956" t="-20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6" name="Google Shape;566;p40"/>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40"/>
          <p:cNvSpPr txBox="1"/>
          <p:nvPr/>
        </p:nvSpPr>
        <p:spPr>
          <a:xfrm>
            <a:off x="8263680" y="541658"/>
            <a:ext cx="9444599" cy="7621880"/>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Freedom of speech should not be limited.</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68" name="Google Shape;568;p40"/>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69" name="Google Shape;569;p40"/>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73" name="Shape 573"/>
        <p:cNvGrpSpPr/>
        <p:nvPr/>
      </p:nvGrpSpPr>
      <p:grpSpPr>
        <a:xfrm>
          <a:off x="0" y="0"/>
          <a:ext cx="0" cy="0"/>
          <a:chOff x="0" y="0"/>
          <a:chExt cx="0" cy="0"/>
        </a:xfrm>
      </p:grpSpPr>
      <p:grpSp>
        <p:nvGrpSpPr>
          <p:cNvPr id="574" name="Google Shape;574;p41"/>
          <p:cNvGrpSpPr/>
          <p:nvPr/>
        </p:nvGrpSpPr>
        <p:grpSpPr>
          <a:xfrm>
            <a:off x="-856732" y="-891437"/>
            <a:ext cx="8750966" cy="6149002"/>
            <a:chOff x="-3" y="0"/>
            <a:chExt cx="4572008" cy="3212592"/>
          </a:xfrm>
        </p:grpSpPr>
        <p:sp>
          <p:nvSpPr>
            <p:cNvPr id="575" name="Google Shape;575;p41"/>
            <p:cNvSpPr/>
            <p:nvPr/>
          </p:nvSpPr>
          <p:spPr>
            <a:xfrm>
              <a:off x="-3" y="1427"/>
              <a:ext cx="4572008" cy="3208321"/>
            </a:xfrm>
            <a:custGeom>
              <a:rect b="b" l="l" r="r" t="t"/>
              <a:pathLst>
                <a:path extrusionOk="0" h="3208321" w="4572008">
                  <a:moveTo>
                    <a:pt x="3717604" y="2372225"/>
                  </a:moveTo>
                  <a:cubicBezTo>
                    <a:pt x="3736273" y="2362890"/>
                    <a:pt x="3754729" y="2353130"/>
                    <a:pt x="3772925" y="2342860"/>
                  </a:cubicBezTo>
                  <a:cubicBezTo>
                    <a:pt x="4305134" y="2042463"/>
                    <a:pt x="4752899" y="1398799"/>
                    <a:pt x="4498854" y="775844"/>
                  </a:cubicBezTo>
                  <a:cubicBezTo>
                    <a:pt x="4375243" y="472735"/>
                    <a:pt x="4083378" y="236532"/>
                    <a:pt x="3757150" y="209717"/>
                  </a:cubicBezTo>
                  <a:cubicBezTo>
                    <a:pt x="3375338" y="178333"/>
                    <a:pt x="3016128" y="416938"/>
                    <a:pt x="2633030" y="418107"/>
                  </a:cubicBezTo>
                  <a:cubicBezTo>
                    <a:pt x="2110075" y="419705"/>
                    <a:pt x="1657095" y="-16762"/>
                    <a:pt x="1134423" y="498"/>
                  </a:cubicBezTo>
                  <a:cubicBezTo>
                    <a:pt x="885221" y="8728"/>
                    <a:pt x="646013" y="124275"/>
                    <a:pt x="464749" y="295495"/>
                  </a:cubicBezTo>
                  <a:cubicBezTo>
                    <a:pt x="283485" y="466715"/>
                    <a:pt x="157304" y="690515"/>
                    <a:pt x="77096" y="926613"/>
                  </a:cubicBezTo>
                  <a:cubicBezTo>
                    <a:pt x="-7759" y="1176386"/>
                    <a:pt x="-40872" y="1460320"/>
                    <a:pt x="73728" y="1697919"/>
                  </a:cubicBezTo>
                  <a:cubicBezTo>
                    <a:pt x="185055" y="1928736"/>
                    <a:pt x="415087" y="2076718"/>
                    <a:pt x="643231" y="2193405"/>
                  </a:cubicBezTo>
                  <a:cubicBezTo>
                    <a:pt x="871375" y="2310092"/>
                    <a:pt x="1114784" y="2411767"/>
                    <a:pt x="1295107" y="2593842"/>
                  </a:cubicBezTo>
                  <a:cubicBezTo>
                    <a:pt x="1485861" y="2786449"/>
                    <a:pt x="1605677" y="3067057"/>
                    <a:pt x="1856525" y="3169804"/>
                  </a:cubicBezTo>
                  <a:cubicBezTo>
                    <a:pt x="2054806" y="3251019"/>
                    <a:pt x="2285776" y="3194317"/>
                    <a:pt x="2471773" y="3087937"/>
                  </a:cubicBezTo>
                  <a:cubicBezTo>
                    <a:pt x="2657762" y="2981560"/>
                    <a:pt x="2813010" y="2829772"/>
                    <a:pt x="2985349" y="2702459"/>
                  </a:cubicBezTo>
                  <a:cubicBezTo>
                    <a:pt x="3202961" y="2541702"/>
                    <a:pt x="3477923" y="2492054"/>
                    <a:pt x="3717604" y="2372225"/>
                  </a:cubicBezTo>
                  <a:close/>
                </a:path>
              </a:pathLst>
            </a:custGeom>
            <a:blipFill rotWithShape="1">
              <a:blip r:embed="rId3">
                <a:alphaModFix/>
              </a:blip>
              <a:stretch>
                <a:fillRect b="0" l="-2762" r="-276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76" name="Google Shape;576;p41"/>
            <p:cNvSpPr/>
            <p:nvPr/>
          </p:nvSpPr>
          <p:spPr>
            <a:xfrm>
              <a:off x="0" y="0"/>
              <a:ext cx="4572000" cy="3212592"/>
            </a:xfrm>
            <a:custGeom>
              <a:rect b="b" l="l" r="r" t="t"/>
              <a:pathLst>
                <a:path extrusionOk="0" h="3212592" w="4572000">
                  <a:moveTo>
                    <a:pt x="4572000" y="3212592"/>
                  </a:moveTo>
                  <a:lnTo>
                    <a:pt x="0" y="3212592"/>
                  </a:lnTo>
                  <a:lnTo>
                    <a:pt x="0" y="0"/>
                  </a:lnTo>
                  <a:lnTo>
                    <a:pt x="4572000" y="0"/>
                  </a:lnTo>
                  <a:lnTo>
                    <a:pt x="4572000" y="3212592"/>
                  </a:lnTo>
                  <a:close/>
                </a:path>
              </a:pathLst>
            </a:custGeom>
            <a:blipFill rotWithShape="1">
              <a:blip r:embed="rId4">
                <a:alphaModFix/>
              </a:blip>
              <a:stretch>
                <a:fillRect b="0" l="-11" r="-11"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77" name="Google Shape;577;p41"/>
          <p:cNvSpPr txBox="1"/>
          <p:nvPr/>
        </p:nvSpPr>
        <p:spPr>
          <a:xfrm>
            <a:off x="8263680" y="541658"/>
            <a:ext cx="9444599" cy="9317514"/>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There should be national and global controls on the development of artificial intelligence.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78" name="Google Shape;578;p4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79" name="Google Shape;579;p4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83" name="Shape 583"/>
        <p:cNvGrpSpPr/>
        <p:nvPr/>
      </p:nvGrpSpPr>
      <p:grpSpPr>
        <a:xfrm>
          <a:off x="0" y="0"/>
          <a:ext cx="0" cy="0"/>
          <a:chOff x="0" y="0"/>
          <a:chExt cx="0" cy="0"/>
        </a:xfrm>
      </p:grpSpPr>
      <p:sp>
        <p:nvSpPr>
          <p:cNvPr id="584" name="Google Shape;584;p42"/>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787" l="-893" r="-3956" t="-197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5" name="Google Shape;585;p42"/>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86" name="Google Shape;586;p42"/>
          <p:cNvSpPr txBox="1"/>
          <p:nvPr/>
        </p:nvSpPr>
        <p:spPr>
          <a:xfrm>
            <a:off x="8263680" y="541658"/>
            <a:ext cx="9444599" cy="9317330"/>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Personal responsibility for the environment is irrelevant when large countries are not taking any action.</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87" name="Google Shape;587;p42"/>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88" name="Google Shape;588;p42"/>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592" name="Shape 592"/>
        <p:cNvGrpSpPr/>
        <p:nvPr/>
      </p:nvGrpSpPr>
      <p:grpSpPr>
        <a:xfrm>
          <a:off x="0" y="0"/>
          <a:ext cx="0" cy="0"/>
          <a:chOff x="0" y="0"/>
          <a:chExt cx="0" cy="0"/>
        </a:xfrm>
      </p:grpSpPr>
      <p:sp>
        <p:nvSpPr>
          <p:cNvPr id="593" name="Google Shape;593;p43"/>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765" l="-893" r="-3956" t="-195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4" name="Google Shape;594;p43"/>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95" name="Google Shape;595;p43"/>
          <p:cNvSpPr txBox="1"/>
          <p:nvPr/>
        </p:nvSpPr>
        <p:spPr>
          <a:xfrm>
            <a:off x="8263680" y="541658"/>
            <a:ext cx="9444599" cy="7621880"/>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People who steal to fund their drug habit should be put in prison.</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596" name="Google Shape;596;p43"/>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597" name="Google Shape;597;p43"/>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01" name="Shape 601"/>
        <p:cNvGrpSpPr/>
        <p:nvPr/>
      </p:nvGrpSpPr>
      <p:grpSpPr>
        <a:xfrm>
          <a:off x="0" y="0"/>
          <a:ext cx="0" cy="0"/>
          <a:chOff x="0" y="0"/>
          <a:chExt cx="0" cy="0"/>
        </a:xfrm>
      </p:grpSpPr>
      <p:sp>
        <p:nvSpPr>
          <p:cNvPr id="602" name="Google Shape;602;p44"/>
          <p:cNvSpPr/>
          <p:nvPr/>
        </p:nvSpPr>
        <p:spPr>
          <a:xfrm>
            <a:off x="-1606922" y="-496615"/>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0" l="-2762" r="-2762"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03" name="Google Shape;603;p44"/>
          <p:cNvSpPr txBox="1"/>
          <p:nvPr/>
        </p:nvSpPr>
        <p:spPr>
          <a:xfrm>
            <a:off x="8263680" y="541658"/>
            <a:ext cx="9444599" cy="8469772"/>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Individuals with disabilities should receive more help to get jobs and develop their career.</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604" name="Google Shape;604;p44"/>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05" name="Google Shape;605;p44"/>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09" name="Shape 609"/>
        <p:cNvGrpSpPr/>
        <p:nvPr/>
      </p:nvGrpSpPr>
      <p:grpSpPr>
        <a:xfrm>
          <a:off x="0" y="0"/>
          <a:ext cx="0" cy="0"/>
          <a:chOff x="0" y="0"/>
          <a:chExt cx="0" cy="0"/>
        </a:xfrm>
      </p:grpSpPr>
      <p:sp>
        <p:nvSpPr>
          <p:cNvPr id="610" name="Google Shape;610;p45"/>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45" l="-893" r="-3956" t="-203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1" name="Google Shape;611;p45"/>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12" name="Google Shape;612;p45"/>
          <p:cNvSpPr txBox="1"/>
          <p:nvPr/>
        </p:nvSpPr>
        <p:spPr>
          <a:xfrm>
            <a:off x="8263680" y="541658"/>
            <a:ext cx="9444599" cy="8469772"/>
          </a:xfrm>
          <a:prstGeom prst="rect">
            <a:avLst/>
          </a:prstGeom>
          <a:noFill/>
          <a:ln>
            <a:noFill/>
          </a:ln>
        </p:spPr>
        <p:txBody>
          <a:bodyPr anchorCtr="0" anchor="t" bIns="0" lIns="0" spcFirstLastPara="1" rIns="0" wrap="square" tIns="0">
            <a:spAutoFit/>
          </a:bodyPr>
          <a:lstStyle/>
          <a:p>
            <a:pPr indent="0" lvl="0" marL="0" marR="0" rtl="0" algn="l">
              <a:lnSpc>
                <a:spcPct val="373222"/>
              </a:lnSpc>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Religious groups who feel that being LGBTQ+ is sinful should be allowed to express this.</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613" name="Google Shape;613;p45"/>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14" name="Google Shape;614;p45"/>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18" name="Shape 618"/>
        <p:cNvGrpSpPr/>
        <p:nvPr/>
      </p:nvGrpSpPr>
      <p:grpSpPr>
        <a:xfrm>
          <a:off x="0" y="0"/>
          <a:ext cx="0" cy="0"/>
          <a:chOff x="0" y="0"/>
          <a:chExt cx="0" cy="0"/>
        </a:xfrm>
      </p:grpSpPr>
      <p:sp>
        <p:nvSpPr>
          <p:cNvPr id="619" name="Google Shape;619;p46"/>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911" l="-893" r="-3956" t="-2103"/>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0" name="Google Shape;620;p46"/>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1" name="Google Shape;621;p46"/>
          <p:cNvSpPr txBox="1"/>
          <p:nvPr/>
        </p:nvSpPr>
        <p:spPr>
          <a:xfrm>
            <a:off x="8263680" y="541658"/>
            <a:ext cx="9444599" cy="7622031"/>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Wages should be paid on merit not  gender and this would reduce (eliminate) the gender pay gap.</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622" name="Google Shape;622;p46"/>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23" name="Google Shape;623;p46"/>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27" name="Shape 627"/>
        <p:cNvGrpSpPr/>
        <p:nvPr/>
      </p:nvGrpSpPr>
      <p:grpSpPr>
        <a:xfrm>
          <a:off x="0" y="0"/>
          <a:ext cx="0" cy="0"/>
          <a:chOff x="0" y="0"/>
          <a:chExt cx="0" cy="0"/>
        </a:xfrm>
      </p:grpSpPr>
      <p:sp>
        <p:nvSpPr>
          <p:cNvPr id="628" name="Google Shape;628;p47"/>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838" l="-893" r="-3956" t="-203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9" name="Google Shape;629;p47"/>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0" name="Google Shape;630;p47"/>
          <p:cNvSpPr txBox="1"/>
          <p:nvPr/>
        </p:nvSpPr>
        <p:spPr>
          <a:xfrm>
            <a:off x="8263680" y="541658"/>
            <a:ext cx="9444599" cy="7621880"/>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It's our personal responsibility about what we share and respond to online.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631" name="Google Shape;631;p47"/>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32" name="Google Shape;632;p47"/>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36" name="Shape 636"/>
        <p:cNvGrpSpPr/>
        <p:nvPr/>
      </p:nvGrpSpPr>
      <p:grpSpPr>
        <a:xfrm>
          <a:off x="0" y="0"/>
          <a:ext cx="0" cy="0"/>
          <a:chOff x="0" y="0"/>
          <a:chExt cx="0" cy="0"/>
        </a:xfrm>
      </p:grpSpPr>
      <p:sp>
        <p:nvSpPr>
          <p:cNvPr id="637" name="Google Shape;637;p48"/>
          <p:cNvSpPr/>
          <p:nvPr/>
        </p:nvSpPr>
        <p:spPr>
          <a:xfrm>
            <a:off x="-2147910" y="-892460"/>
            <a:ext cx="9737849" cy="6833365"/>
          </a:xfrm>
          <a:custGeom>
            <a:rect b="b" l="l" r="r" t="t"/>
            <a:pathLst>
              <a:path extrusionOk="0" h="9111153" w="12983799">
                <a:moveTo>
                  <a:pt x="10557400" y="6736735"/>
                </a:moveTo>
                <a:cubicBezTo>
                  <a:pt x="10610359" y="6710192"/>
                  <a:pt x="10662810" y="6682506"/>
                  <a:pt x="10714499" y="6653296"/>
                </a:cubicBezTo>
                <a:cubicBezTo>
                  <a:pt x="12225926" y="5800237"/>
                  <a:pt x="13497451" y="3972326"/>
                  <a:pt x="12776090" y="2203216"/>
                </a:cubicBezTo>
                <a:cubicBezTo>
                  <a:pt x="12425062" y="1342410"/>
                  <a:pt x="11596260" y="671596"/>
                  <a:pt x="10669795" y="595523"/>
                </a:cubicBezTo>
                <a:cubicBezTo>
                  <a:pt x="9585469" y="506369"/>
                  <a:pt x="8565405" y="1184041"/>
                  <a:pt x="7477523" y="1187343"/>
                </a:cubicBezTo>
                <a:cubicBezTo>
                  <a:pt x="5992258" y="1191915"/>
                  <a:pt x="4705875" y="-47605"/>
                  <a:pt x="3221626" y="1417"/>
                </a:cubicBezTo>
                <a:cubicBezTo>
                  <a:pt x="2513855" y="24785"/>
                  <a:pt x="1834532" y="352953"/>
                  <a:pt x="1319801" y="839109"/>
                </a:cubicBezTo>
                <a:cubicBezTo>
                  <a:pt x="805070" y="1325265"/>
                  <a:pt x="446676" y="1960900"/>
                  <a:pt x="218965" y="2631460"/>
                </a:cubicBezTo>
                <a:cubicBezTo>
                  <a:pt x="-22081" y="3340755"/>
                  <a:pt x="-116061" y="4147078"/>
                  <a:pt x="209440" y="4821829"/>
                </a:cubicBezTo>
                <a:cubicBezTo>
                  <a:pt x="525543" y="5477276"/>
                  <a:pt x="1178831" y="5897519"/>
                  <a:pt x="1826785" y="6228989"/>
                </a:cubicBezTo>
                <a:cubicBezTo>
                  <a:pt x="2474739" y="6560459"/>
                  <a:pt x="3165873" y="6849131"/>
                  <a:pt x="3678064" y="7366147"/>
                </a:cubicBezTo>
                <a:cubicBezTo>
                  <a:pt x="4219719" y="7913136"/>
                  <a:pt x="4560079" y="8710061"/>
                  <a:pt x="5272422" y="9001780"/>
                </a:cubicBezTo>
                <a:cubicBezTo>
                  <a:pt x="5835540" y="9232412"/>
                  <a:pt x="6491368" y="9071376"/>
                  <a:pt x="7019688" y="8769243"/>
                </a:cubicBezTo>
                <a:cubicBezTo>
                  <a:pt x="7548008" y="8467110"/>
                  <a:pt x="7988698" y="8036072"/>
                  <a:pt x="8478156" y="7674503"/>
                </a:cubicBezTo>
                <a:cubicBezTo>
                  <a:pt x="9095884" y="7218065"/>
                  <a:pt x="9876807" y="7077095"/>
                  <a:pt x="10557400" y="6736735"/>
                </a:cubicBezTo>
                <a:close/>
              </a:path>
            </a:pathLst>
          </a:custGeom>
          <a:blipFill rotWithShape="1">
            <a:blip r:embed="rId3">
              <a:alphaModFix/>
            </a:blip>
            <a:stretch>
              <a:fillRect b="-2517" l="-893" r="-3956" t="-1709"/>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8" name="Google Shape;638;p48"/>
          <p:cNvSpPr/>
          <p:nvPr/>
        </p:nvSpPr>
        <p:spPr>
          <a:xfrm>
            <a:off x="-2147897" y="-895502"/>
            <a:ext cx="9737883" cy="6842475"/>
          </a:xfrm>
          <a:custGeom>
            <a:rect b="b" l="l" r="r" t="t"/>
            <a:pathLst>
              <a:path extrusionOk="0" h="9123299" w="12983845">
                <a:moveTo>
                  <a:pt x="12983845" y="9123299"/>
                </a:moveTo>
                <a:lnTo>
                  <a:pt x="0" y="9123299"/>
                </a:lnTo>
                <a:lnTo>
                  <a:pt x="0" y="0"/>
                </a:lnTo>
                <a:lnTo>
                  <a:pt x="12983845" y="0"/>
                </a:lnTo>
                <a:lnTo>
                  <a:pt x="12983845" y="9123299"/>
                </a:lnTo>
                <a:close/>
              </a:path>
            </a:pathLst>
          </a:custGeom>
          <a:blipFill rotWithShape="1">
            <a:blip r:embed="rId4">
              <a:alphaModFix/>
            </a:blip>
            <a:stretch>
              <a:fillRect b="-68" l="0" r="0" t="-68"/>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39" name="Google Shape;639;p48"/>
          <p:cNvSpPr txBox="1"/>
          <p:nvPr/>
        </p:nvSpPr>
        <p:spPr>
          <a:xfrm>
            <a:off x="8263680" y="541658"/>
            <a:ext cx="9444599" cy="5926548"/>
          </a:xfrm>
          <a:prstGeom prst="rect">
            <a:avLst/>
          </a:prstGeom>
          <a:noFill/>
          <a:ln>
            <a:noFill/>
          </a:ln>
        </p:spPr>
        <p:txBody>
          <a:bodyPr anchorCtr="0" anchor="t" bIns="0" lIns="0" spcFirstLastPara="1" rIns="0" wrap="square" tIns="0">
            <a:spAutoFit/>
          </a:bodyPr>
          <a:lstStyle/>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Most older white people are racist.</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rPr lang="en-US" sz="4799">
                <a:solidFill>
                  <a:srgbClr val="000000"/>
                </a:solidFill>
                <a:latin typeface="Arial"/>
                <a:ea typeface="Arial"/>
                <a:cs typeface="Arial"/>
                <a:sym typeface="Arial"/>
              </a:rPr>
              <a:t>Agree or disagree?</a:t>
            </a:r>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a:p>
            <a:pPr indent="0" lvl="0" marL="0" marR="0" rtl="0" algn="l">
              <a:lnSpc>
                <a:spcPct val="139987"/>
              </a:lnSpc>
              <a:spcBef>
                <a:spcPts val="0"/>
              </a:spcBef>
              <a:spcAft>
                <a:spcPts val="0"/>
              </a:spcAft>
              <a:buNone/>
            </a:pPr>
            <a:r>
              <a:t/>
            </a:r>
            <a:endParaRPr sz="4799">
              <a:solidFill>
                <a:srgbClr val="000000"/>
              </a:solidFill>
              <a:latin typeface="Arial"/>
              <a:ea typeface="Arial"/>
              <a:cs typeface="Arial"/>
              <a:sym typeface="Arial"/>
            </a:endParaRPr>
          </a:p>
        </p:txBody>
      </p:sp>
      <p:sp>
        <p:nvSpPr>
          <p:cNvPr id="640" name="Google Shape;640;p48"/>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41" name="Google Shape;641;p48"/>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49" name="Shape 649"/>
        <p:cNvGrpSpPr/>
        <p:nvPr/>
      </p:nvGrpSpPr>
      <p:grpSpPr>
        <a:xfrm>
          <a:off x="0" y="0"/>
          <a:ext cx="0" cy="0"/>
          <a:chOff x="0" y="0"/>
          <a:chExt cx="0" cy="0"/>
        </a:xfrm>
      </p:grpSpPr>
      <p:sp>
        <p:nvSpPr>
          <p:cNvPr id="650" name="Google Shape;650;p49"/>
          <p:cNvSpPr txBox="1"/>
          <p:nvPr/>
        </p:nvSpPr>
        <p:spPr>
          <a:xfrm>
            <a:off x="743741" y="274958"/>
            <a:ext cx="11737610" cy="6676902"/>
          </a:xfrm>
          <a:prstGeom prst="rect">
            <a:avLst/>
          </a:prstGeom>
          <a:noFill/>
          <a:ln>
            <a:noFill/>
          </a:ln>
        </p:spPr>
        <p:txBody>
          <a:bodyPr anchorCtr="0" anchor="t" bIns="0" lIns="0" spcFirstLastPara="1" rIns="0" wrap="square" tIns="0">
            <a:spAutoFit/>
          </a:bodyPr>
          <a:lstStyle/>
          <a:p>
            <a:pPr indent="0" lvl="0" marL="0" marR="0" rtl="0" algn="l">
              <a:lnSpc>
                <a:spcPct val="140012"/>
              </a:lnSpc>
              <a:spcBef>
                <a:spcPts val="0"/>
              </a:spcBef>
              <a:spcAft>
                <a:spcPts val="0"/>
              </a:spcAft>
              <a:buNone/>
            </a:pPr>
            <a:r>
              <a:rPr b="1" lang="en-US" sz="6198">
                <a:solidFill>
                  <a:srgbClr val="BE1622"/>
                </a:solidFill>
                <a:latin typeface="Arial"/>
                <a:ea typeface="Arial"/>
                <a:cs typeface="Arial"/>
                <a:sym typeface="Arial"/>
              </a:rPr>
              <a:t>Challenge Task</a:t>
            </a:r>
            <a:endParaRPr/>
          </a:p>
          <a:p>
            <a:pPr indent="0" lvl="0" marL="0" marR="0" rtl="0" algn="l">
              <a:lnSpc>
                <a:spcPct val="63230"/>
              </a:lnSpc>
              <a:spcBef>
                <a:spcPts val="0"/>
              </a:spcBef>
              <a:spcAft>
                <a:spcPts val="0"/>
              </a:spcAft>
              <a:buNone/>
            </a:pPr>
            <a:r>
              <a:t/>
            </a:r>
            <a:endParaRPr b="1" sz="6198">
              <a:solidFill>
                <a:srgbClr val="BE1622"/>
              </a:solidFill>
              <a:latin typeface="Arial"/>
              <a:ea typeface="Arial"/>
              <a:cs typeface="Arial"/>
              <a:sym typeface="Arial"/>
            </a:endParaRPr>
          </a:p>
          <a:p>
            <a:pPr indent="0" lvl="0" marL="0" marR="0" rtl="0" algn="l">
              <a:lnSpc>
                <a:spcPct val="140047"/>
              </a:lnSpc>
              <a:spcBef>
                <a:spcPts val="0"/>
              </a:spcBef>
              <a:spcAft>
                <a:spcPts val="0"/>
              </a:spcAft>
              <a:buNone/>
            </a:pPr>
            <a:r>
              <a:rPr lang="en-US" sz="3798">
                <a:solidFill>
                  <a:srgbClr val="000000"/>
                </a:solidFill>
                <a:latin typeface="Arial"/>
                <a:ea typeface="Arial"/>
                <a:cs typeface="Arial"/>
                <a:sym typeface="Arial"/>
              </a:rPr>
              <a:t>Choose a current issue that is important to you but can potentially cause conflict with others. </a:t>
            </a:r>
            <a:endParaRPr/>
          </a:p>
          <a:p>
            <a:pPr indent="0" lvl="0" marL="0" marR="0" rtl="0" algn="l">
              <a:lnSpc>
                <a:spcPct val="140047"/>
              </a:lnSpc>
              <a:spcBef>
                <a:spcPts val="0"/>
              </a:spcBef>
              <a:spcAft>
                <a:spcPts val="0"/>
              </a:spcAft>
              <a:buNone/>
            </a:pPr>
            <a:r>
              <a:t/>
            </a:r>
            <a:endParaRPr sz="3798">
              <a:solidFill>
                <a:srgbClr val="000000"/>
              </a:solidFill>
              <a:latin typeface="Arial"/>
              <a:ea typeface="Arial"/>
              <a:cs typeface="Arial"/>
              <a:sym typeface="Arial"/>
            </a:endParaRPr>
          </a:p>
          <a:p>
            <a:pPr indent="0" lvl="0" marL="0" marR="0" rtl="0" algn="l">
              <a:lnSpc>
                <a:spcPct val="140047"/>
              </a:lnSpc>
              <a:spcBef>
                <a:spcPts val="0"/>
              </a:spcBef>
              <a:spcAft>
                <a:spcPts val="0"/>
              </a:spcAft>
              <a:buNone/>
            </a:pPr>
            <a:r>
              <a:rPr lang="en-US" sz="3798">
                <a:solidFill>
                  <a:srgbClr val="000000"/>
                </a:solidFill>
                <a:latin typeface="Arial"/>
                <a:ea typeface="Arial"/>
                <a:cs typeface="Arial"/>
                <a:sym typeface="Arial"/>
              </a:rPr>
              <a:t>Plan a speech/presentation to encourage people to come on board and support your point of view but without being confrontational. </a:t>
            </a:r>
            <a:endParaRPr/>
          </a:p>
          <a:p>
            <a:pPr indent="0" lvl="0" marL="0" marR="0" rtl="0" algn="l">
              <a:lnSpc>
                <a:spcPct val="103185"/>
              </a:lnSpc>
              <a:spcBef>
                <a:spcPts val="0"/>
              </a:spcBef>
              <a:spcAft>
                <a:spcPts val="0"/>
              </a:spcAft>
              <a:buNone/>
            </a:pPr>
            <a:r>
              <a:t/>
            </a:r>
            <a:endParaRPr sz="3798">
              <a:solidFill>
                <a:srgbClr val="000000"/>
              </a:solidFill>
              <a:latin typeface="Arial"/>
              <a:ea typeface="Arial"/>
              <a:cs typeface="Arial"/>
              <a:sym typeface="Arial"/>
            </a:endParaRPr>
          </a:p>
          <a:p>
            <a:pPr indent="0" lvl="0" marL="0" marR="0" rtl="0" algn="l">
              <a:lnSpc>
                <a:spcPct val="103185"/>
              </a:lnSpc>
              <a:spcBef>
                <a:spcPts val="0"/>
              </a:spcBef>
              <a:spcAft>
                <a:spcPts val="0"/>
              </a:spcAft>
              <a:buNone/>
            </a:pPr>
            <a:r>
              <a:t/>
            </a:r>
            <a:endParaRPr sz="3798">
              <a:solidFill>
                <a:srgbClr val="000000"/>
              </a:solidFill>
              <a:latin typeface="Arial"/>
              <a:ea typeface="Arial"/>
              <a:cs typeface="Arial"/>
              <a:sym typeface="Arial"/>
            </a:endParaRPr>
          </a:p>
        </p:txBody>
      </p:sp>
      <p:sp>
        <p:nvSpPr>
          <p:cNvPr id="651" name="Google Shape;651;p49"/>
          <p:cNvSpPr/>
          <p:nvPr/>
        </p:nvSpPr>
        <p:spPr>
          <a:xfrm>
            <a:off x="12759074" y="1482442"/>
            <a:ext cx="4694513" cy="7271680"/>
          </a:xfrm>
          <a:custGeom>
            <a:rect b="b" l="l" r="r" t="t"/>
            <a:pathLst>
              <a:path extrusionOk="0" h="9695573" w="6259351">
                <a:moveTo>
                  <a:pt x="8061" y="908177"/>
                </a:moveTo>
                <a:cubicBezTo>
                  <a:pt x="37144" y="1217168"/>
                  <a:pt x="44383" y="1526159"/>
                  <a:pt x="48066" y="1838833"/>
                </a:cubicBezTo>
                <a:cubicBezTo>
                  <a:pt x="66227" y="2965704"/>
                  <a:pt x="58988" y="4092702"/>
                  <a:pt x="48066" y="5219573"/>
                </a:cubicBezTo>
                <a:cubicBezTo>
                  <a:pt x="37144" y="6350127"/>
                  <a:pt x="22666" y="7480681"/>
                  <a:pt x="22666" y="8614791"/>
                </a:cubicBezTo>
                <a:cubicBezTo>
                  <a:pt x="22666" y="8625713"/>
                  <a:pt x="22666" y="8636635"/>
                  <a:pt x="18983" y="8647557"/>
                </a:cubicBezTo>
                <a:cubicBezTo>
                  <a:pt x="29905" y="8651240"/>
                  <a:pt x="40827" y="8658479"/>
                  <a:pt x="51749" y="8665718"/>
                </a:cubicBezTo>
                <a:cubicBezTo>
                  <a:pt x="66227" y="8676640"/>
                  <a:pt x="77149" y="8694801"/>
                  <a:pt x="91754" y="8712962"/>
                </a:cubicBezTo>
                <a:cubicBezTo>
                  <a:pt x="124520" y="8752967"/>
                  <a:pt x="157159" y="8792972"/>
                  <a:pt x="186242" y="8832977"/>
                </a:cubicBezTo>
                <a:cubicBezTo>
                  <a:pt x="219008" y="8880221"/>
                  <a:pt x="251647" y="8923909"/>
                  <a:pt x="284413" y="8971153"/>
                </a:cubicBezTo>
                <a:cubicBezTo>
                  <a:pt x="298891" y="8992997"/>
                  <a:pt x="313496" y="9014714"/>
                  <a:pt x="327974" y="9033002"/>
                </a:cubicBezTo>
                <a:cubicBezTo>
                  <a:pt x="338896" y="9047480"/>
                  <a:pt x="357057" y="9054846"/>
                  <a:pt x="367979" y="9065768"/>
                </a:cubicBezTo>
                <a:cubicBezTo>
                  <a:pt x="404301" y="9094851"/>
                  <a:pt x="444306" y="9123934"/>
                  <a:pt x="480628" y="9153017"/>
                </a:cubicBezTo>
                <a:cubicBezTo>
                  <a:pt x="516950" y="9182100"/>
                  <a:pt x="553272" y="9207500"/>
                  <a:pt x="596960" y="9225661"/>
                </a:cubicBezTo>
                <a:cubicBezTo>
                  <a:pt x="695131" y="9269222"/>
                  <a:pt x="789619" y="9316593"/>
                  <a:pt x="887790" y="9360154"/>
                </a:cubicBezTo>
                <a:cubicBezTo>
                  <a:pt x="942273" y="9385554"/>
                  <a:pt x="996883" y="9407398"/>
                  <a:pt x="1055049" y="9432798"/>
                </a:cubicBezTo>
                <a:cubicBezTo>
                  <a:pt x="1058732" y="9436481"/>
                  <a:pt x="1069527" y="9432798"/>
                  <a:pt x="1073210" y="9432798"/>
                </a:cubicBezTo>
                <a:lnTo>
                  <a:pt x="1095054" y="9432798"/>
                </a:lnTo>
                <a:lnTo>
                  <a:pt x="1098737" y="9436481"/>
                </a:lnTo>
                <a:cubicBezTo>
                  <a:pt x="1105976" y="9418320"/>
                  <a:pt x="1113215" y="9403715"/>
                  <a:pt x="1124137" y="9385554"/>
                </a:cubicBezTo>
                <a:cubicBezTo>
                  <a:pt x="1135059" y="9371076"/>
                  <a:pt x="1142298" y="9345549"/>
                  <a:pt x="1167698" y="9345549"/>
                </a:cubicBezTo>
                <a:cubicBezTo>
                  <a:pt x="1167698" y="9345549"/>
                  <a:pt x="1171381" y="9345549"/>
                  <a:pt x="1171381" y="9341866"/>
                </a:cubicBezTo>
                <a:cubicBezTo>
                  <a:pt x="1182303" y="9323705"/>
                  <a:pt x="1200464" y="9320022"/>
                  <a:pt x="1222308" y="9316466"/>
                </a:cubicBezTo>
                <a:cubicBezTo>
                  <a:pt x="1244152" y="9312910"/>
                  <a:pt x="1262313" y="9301988"/>
                  <a:pt x="1280474" y="9294622"/>
                </a:cubicBezTo>
                <a:cubicBezTo>
                  <a:pt x="1284157" y="9294622"/>
                  <a:pt x="1284157" y="9290939"/>
                  <a:pt x="1287713" y="9290939"/>
                </a:cubicBezTo>
                <a:cubicBezTo>
                  <a:pt x="1313113" y="9298178"/>
                  <a:pt x="1331274" y="9280017"/>
                  <a:pt x="1353118" y="9272778"/>
                </a:cubicBezTo>
                <a:lnTo>
                  <a:pt x="1356801" y="9272778"/>
                </a:lnTo>
                <a:cubicBezTo>
                  <a:pt x="1378645" y="9272778"/>
                  <a:pt x="1396806" y="9261856"/>
                  <a:pt x="1418650" y="9258300"/>
                </a:cubicBezTo>
                <a:cubicBezTo>
                  <a:pt x="1436811" y="9254617"/>
                  <a:pt x="1454972" y="9254617"/>
                  <a:pt x="1473133" y="9243822"/>
                </a:cubicBezTo>
                <a:cubicBezTo>
                  <a:pt x="1491294" y="9233027"/>
                  <a:pt x="1513138" y="9225661"/>
                  <a:pt x="1531299" y="9218422"/>
                </a:cubicBezTo>
                <a:cubicBezTo>
                  <a:pt x="1549460" y="9211183"/>
                  <a:pt x="1567621" y="9207500"/>
                  <a:pt x="1585782" y="9200261"/>
                </a:cubicBezTo>
                <a:lnTo>
                  <a:pt x="1603943" y="9200261"/>
                </a:lnTo>
                <a:cubicBezTo>
                  <a:pt x="1622104" y="9200261"/>
                  <a:pt x="1636709" y="9200261"/>
                  <a:pt x="1651187" y="9189339"/>
                </a:cubicBezTo>
                <a:lnTo>
                  <a:pt x="1658426" y="9189339"/>
                </a:lnTo>
                <a:cubicBezTo>
                  <a:pt x="1676587" y="9189339"/>
                  <a:pt x="1698431" y="9193022"/>
                  <a:pt x="1716592" y="9193022"/>
                </a:cubicBezTo>
                <a:lnTo>
                  <a:pt x="1731070" y="9193022"/>
                </a:lnTo>
                <a:cubicBezTo>
                  <a:pt x="1749231" y="9189339"/>
                  <a:pt x="1756470" y="9203944"/>
                  <a:pt x="1767392" y="9211183"/>
                </a:cubicBezTo>
                <a:cubicBezTo>
                  <a:pt x="1785553" y="9233027"/>
                  <a:pt x="1807397" y="9236583"/>
                  <a:pt x="1836480" y="9233027"/>
                </a:cubicBezTo>
                <a:cubicBezTo>
                  <a:pt x="1861880" y="9229344"/>
                  <a:pt x="1883724" y="9225788"/>
                  <a:pt x="1909124" y="9225788"/>
                </a:cubicBezTo>
                <a:cubicBezTo>
                  <a:pt x="1920046" y="9225788"/>
                  <a:pt x="1934524" y="9229471"/>
                  <a:pt x="1945446" y="9233027"/>
                </a:cubicBezTo>
                <a:cubicBezTo>
                  <a:pt x="1956368" y="9236583"/>
                  <a:pt x="1963607" y="9240266"/>
                  <a:pt x="1974529" y="9243949"/>
                </a:cubicBezTo>
                <a:lnTo>
                  <a:pt x="1985451" y="9254871"/>
                </a:lnTo>
                <a:cubicBezTo>
                  <a:pt x="1985451" y="9254871"/>
                  <a:pt x="1989134" y="9265793"/>
                  <a:pt x="1992690" y="9269349"/>
                </a:cubicBezTo>
                <a:cubicBezTo>
                  <a:pt x="1999929" y="9273032"/>
                  <a:pt x="2007168" y="9273032"/>
                  <a:pt x="2010851" y="9276588"/>
                </a:cubicBezTo>
                <a:lnTo>
                  <a:pt x="2014534" y="9280271"/>
                </a:lnTo>
                <a:cubicBezTo>
                  <a:pt x="2032695" y="9269349"/>
                  <a:pt x="2039934" y="9287510"/>
                  <a:pt x="2050856" y="9291193"/>
                </a:cubicBezTo>
                <a:cubicBezTo>
                  <a:pt x="2065334" y="9298432"/>
                  <a:pt x="2076256" y="9305671"/>
                  <a:pt x="2090861" y="9316593"/>
                </a:cubicBezTo>
                <a:cubicBezTo>
                  <a:pt x="2090861" y="9312910"/>
                  <a:pt x="2090861" y="9309354"/>
                  <a:pt x="2094544" y="9305671"/>
                </a:cubicBezTo>
                <a:cubicBezTo>
                  <a:pt x="2116388" y="9309354"/>
                  <a:pt x="2141788" y="9309354"/>
                  <a:pt x="2163632" y="9323832"/>
                </a:cubicBezTo>
                <a:cubicBezTo>
                  <a:pt x="2167315" y="9316593"/>
                  <a:pt x="2174554" y="9309354"/>
                  <a:pt x="2181793" y="9301988"/>
                </a:cubicBezTo>
                <a:cubicBezTo>
                  <a:pt x="2181793" y="9301988"/>
                  <a:pt x="2181793" y="9298305"/>
                  <a:pt x="2185476" y="9298305"/>
                </a:cubicBezTo>
                <a:cubicBezTo>
                  <a:pt x="2203637" y="9294622"/>
                  <a:pt x="2214559" y="9283827"/>
                  <a:pt x="2218242" y="9265539"/>
                </a:cubicBezTo>
                <a:cubicBezTo>
                  <a:pt x="2221925" y="9258300"/>
                  <a:pt x="2221925" y="9251061"/>
                  <a:pt x="2221925" y="9247378"/>
                </a:cubicBezTo>
                <a:cubicBezTo>
                  <a:pt x="2236403" y="9240139"/>
                  <a:pt x="2247325" y="9232900"/>
                  <a:pt x="2261930" y="9225534"/>
                </a:cubicBezTo>
                <a:lnTo>
                  <a:pt x="2261930" y="9218295"/>
                </a:lnTo>
                <a:cubicBezTo>
                  <a:pt x="2251008" y="9200134"/>
                  <a:pt x="2251008" y="9196451"/>
                  <a:pt x="2269169" y="9189212"/>
                </a:cubicBezTo>
                <a:cubicBezTo>
                  <a:pt x="2272852" y="9185529"/>
                  <a:pt x="2272852" y="9181973"/>
                  <a:pt x="2276408" y="9181973"/>
                </a:cubicBezTo>
                <a:cubicBezTo>
                  <a:pt x="2283647" y="9178290"/>
                  <a:pt x="2290886" y="9174734"/>
                  <a:pt x="2294569" y="9171051"/>
                </a:cubicBezTo>
                <a:cubicBezTo>
                  <a:pt x="2294569" y="9171051"/>
                  <a:pt x="2294569" y="9174734"/>
                  <a:pt x="2298252" y="9174734"/>
                </a:cubicBezTo>
                <a:lnTo>
                  <a:pt x="2298252" y="9167495"/>
                </a:lnTo>
                <a:cubicBezTo>
                  <a:pt x="2320096" y="9160256"/>
                  <a:pt x="2341813" y="9153017"/>
                  <a:pt x="2363657" y="9142095"/>
                </a:cubicBezTo>
                <a:cubicBezTo>
                  <a:pt x="2374579" y="9134856"/>
                  <a:pt x="2385501" y="9131173"/>
                  <a:pt x="2399979" y="9138412"/>
                </a:cubicBezTo>
                <a:cubicBezTo>
                  <a:pt x="2407218" y="9142095"/>
                  <a:pt x="2414457" y="9138412"/>
                  <a:pt x="2421823" y="9134729"/>
                </a:cubicBezTo>
                <a:cubicBezTo>
                  <a:pt x="2439984" y="9127490"/>
                  <a:pt x="2458145" y="9123807"/>
                  <a:pt x="2476306" y="9116568"/>
                </a:cubicBezTo>
                <a:cubicBezTo>
                  <a:pt x="2490784" y="9112885"/>
                  <a:pt x="2501706" y="9105646"/>
                  <a:pt x="2516311" y="9098407"/>
                </a:cubicBezTo>
                <a:cubicBezTo>
                  <a:pt x="2516311" y="9098407"/>
                  <a:pt x="2519994" y="9091168"/>
                  <a:pt x="2516311" y="9087485"/>
                </a:cubicBezTo>
                <a:cubicBezTo>
                  <a:pt x="2516311" y="9083802"/>
                  <a:pt x="2512628" y="9076563"/>
                  <a:pt x="2512628" y="9073007"/>
                </a:cubicBezTo>
                <a:cubicBezTo>
                  <a:pt x="2523550" y="9065768"/>
                  <a:pt x="2530789" y="9058529"/>
                  <a:pt x="2538028" y="9058529"/>
                </a:cubicBezTo>
                <a:cubicBezTo>
                  <a:pt x="2548950" y="9054846"/>
                  <a:pt x="2563428" y="9054846"/>
                  <a:pt x="2578033" y="9051290"/>
                </a:cubicBezTo>
                <a:cubicBezTo>
                  <a:pt x="2588955" y="9018524"/>
                  <a:pt x="2610799" y="9011285"/>
                  <a:pt x="2636199" y="9022207"/>
                </a:cubicBezTo>
                <a:lnTo>
                  <a:pt x="2643438" y="9014968"/>
                </a:lnTo>
                <a:cubicBezTo>
                  <a:pt x="2647121" y="9018651"/>
                  <a:pt x="2647121" y="9018651"/>
                  <a:pt x="2647121" y="9022207"/>
                </a:cubicBezTo>
                <a:cubicBezTo>
                  <a:pt x="2658043" y="9014968"/>
                  <a:pt x="2668965" y="9007729"/>
                  <a:pt x="2679887" y="9004046"/>
                </a:cubicBezTo>
                <a:cubicBezTo>
                  <a:pt x="2690809" y="8996807"/>
                  <a:pt x="2701731" y="8989568"/>
                  <a:pt x="2716209" y="8996807"/>
                </a:cubicBezTo>
                <a:cubicBezTo>
                  <a:pt x="2716209" y="8978646"/>
                  <a:pt x="2727131" y="8978646"/>
                  <a:pt x="2738053" y="8982329"/>
                </a:cubicBezTo>
                <a:cubicBezTo>
                  <a:pt x="2745292" y="8982329"/>
                  <a:pt x="2756214" y="8978646"/>
                  <a:pt x="2763453" y="8975090"/>
                </a:cubicBezTo>
                <a:cubicBezTo>
                  <a:pt x="2767136" y="8975090"/>
                  <a:pt x="2774375" y="8971407"/>
                  <a:pt x="2777931" y="8975090"/>
                </a:cubicBezTo>
                <a:cubicBezTo>
                  <a:pt x="2792409" y="8986012"/>
                  <a:pt x="2814253" y="8989568"/>
                  <a:pt x="2828858" y="9007856"/>
                </a:cubicBezTo>
                <a:cubicBezTo>
                  <a:pt x="2839780" y="9022334"/>
                  <a:pt x="2857941" y="9029700"/>
                  <a:pt x="2865180" y="9051417"/>
                </a:cubicBezTo>
                <a:cubicBezTo>
                  <a:pt x="2868863" y="9058656"/>
                  <a:pt x="2883341" y="9065895"/>
                  <a:pt x="2890580" y="9069578"/>
                </a:cubicBezTo>
                <a:cubicBezTo>
                  <a:pt x="2890580" y="9069578"/>
                  <a:pt x="2894263" y="9069578"/>
                  <a:pt x="2897819" y="9073261"/>
                </a:cubicBezTo>
                <a:cubicBezTo>
                  <a:pt x="2901502" y="9084183"/>
                  <a:pt x="2912297" y="9080500"/>
                  <a:pt x="2919663" y="9076944"/>
                </a:cubicBezTo>
                <a:cubicBezTo>
                  <a:pt x="2926902" y="9076944"/>
                  <a:pt x="2934141" y="9073261"/>
                  <a:pt x="2937824" y="9084183"/>
                </a:cubicBezTo>
                <a:cubicBezTo>
                  <a:pt x="2937824" y="9087866"/>
                  <a:pt x="2948746" y="9091422"/>
                  <a:pt x="2952302" y="9095105"/>
                </a:cubicBezTo>
                <a:cubicBezTo>
                  <a:pt x="2963224" y="9102344"/>
                  <a:pt x="2974146" y="9109583"/>
                  <a:pt x="2981385" y="9116949"/>
                </a:cubicBezTo>
                <a:cubicBezTo>
                  <a:pt x="2985068" y="9120632"/>
                  <a:pt x="2988624" y="9124188"/>
                  <a:pt x="2988624" y="9127871"/>
                </a:cubicBezTo>
                <a:cubicBezTo>
                  <a:pt x="2988624" y="9138793"/>
                  <a:pt x="2999546" y="9146032"/>
                  <a:pt x="3010468" y="9146032"/>
                </a:cubicBezTo>
                <a:cubicBezTo>
                  <a:pt x="3024946" y="9149715"/>
                  <a:pt x="3035868" y="9149715"/>
                  <a:pt x="3050473" y="9153271"/>
                </a:cubicBezTo>
                <a:cubicBezTo>
                  <a:pt x="3054156" y="9153271"/>
                  <a:pt x="3054156" y="9160510"/>
                  <a:pt x="3057712" y="9160510"/>
                </a:cubicBezTo>
                <a:cubicBezTo>
                  <a:pt x="3061395" y="9167749"/>
                  <a:pt x="3064951" y="9178671"/>
                  <a:pt x="3079556" y="9171432"/>
                </a:cubicBezTo>
                <a:cubicBezTo>
                  <a:pt x="3086795" y="9167749"/>
                  <a:pt x="3108639" y="9175115"/>
                  <a:pt x="3112322" y="9182354"/>
                </a:cubicBezTo>
                <a:cubicBezTo>
                  <a:pt x="3119561" y="9207754"/>
                  <a:pt x="3145088" y="9207754"/>
                  <a:pt x="3163249" y="9215120"/>
                </a:cubicBezTo>
                <a:cubicBezTo>
                  <a:pt x="3166932" y="9215120"/>
                  <a:pt x="3170488" y="9215120"/>
                  <a:pt x="3170488" y="9218803"/>
                </a:cubicBezTo>
                <a:cubicBezTo>
                  <a:pt x="3181410" y="9233281"/>
                  <a:pt x="3195888" y="9236964"/>
                  <a:pt x="3210493" y="9244203"/>
                </a:cubicBezTo>
                <a:cubicBezTo>
                  <a:pt x="3225098" y="9251442"/>
                  <a:pt x="3239576" y="9266047"/>
                  <a:pt x="3254054" y="9280525"/>
                </a:cubicBezTo>
                <a:lnTo>
                  <a:pt x="3272215" y="9298686"/>
                </a:lnTo>
                <a:cubicBezTo>
                  <a:pt x="3275898" y="9302369"/>
                  <a:pt x="3279454" y="9302369"/>
                  <a:pt x="3283137" y="9302369"/>
                </a:cubicBezTo>
                <a:cubicBezTo>
                  <a:pt x="3294059" y="9302369"/>
                  <a:pt x="3304981" y="9298686"/>
                  <a:pt x="3312220" y="9309608"/>
                </a:cubicBezTo>
                <a:cubicBezTo>
                  <a:pt x="3312220" y="9309608"/>
                  <a:pt x="3315903" y="9313291"/>
                  <a:pt x="3319459" y="9313291"/>
                </a:cubicBezTo>
                <a:cubicBezTo>
                  <a:pt x="3348542" y="9309608"/>
                  <a:pt x="3366703" y="9327769"/>
                  <a:pt x="3384864" y="9346057"/>
                </a:cubicBezTo>
                <a:cubicBezTo>
                  <a:pt x="3392103" y="9353296"/>
                  <a:pt x="3406708" y="9356979"/>
                  <a:pt x="3413947" y="9356979"/>
                </a:cubicBezTo>
                <a:cubicBezTo>
                  <a:pt x="3435791" y="9364218"/>
                  <a:pt x="3461191" y="9367901"/>
                  <a:pt x="3479352" y="9382379"/>
                </a:cubicBezTo>
                <a:cubicBezTo>
                  <a:pt x="3490274" y="9389618"/>
                  <a:pt x="3504752" y="9400540"/>
                  <a:pt x="3515674" y="9400540"/>
                </a:cubicBezTo>
                <a:cubicBezTo>
                  <a:pt x="3533835" y="9400540"/>
                  <a:pt x="3541074" y="9415018"/>
                  <a:pt x="3548440" y="9425940"/>
                </a:cubicBezTo>
                <a:cubicBezTo>
                  <a:pt x="3570284" y="9429623"/>
                  <a:pt x="3592001" y="9429623"/>
                  <a:pt x="3602923" y="9451340"/>
                </a:cubicBezTo>
                <a:cubicBezTo>
                  <a:pt x="3602923" y="9455023"/>
                  <a:pt x="3606606" y="9455023"/>
                  <a:pt x="3610162" y="9455023"/>
                </a:cubicBezTo>
                <a:cubicBezTo>
                  <a:pt x="3624640" y="9458706"/>
                  <a:pt x="3639245" y="9462262"/>
                  <a:pt x="3653723" y="9469501"/>
                </a:cubicBezTo>
                <a:cubicBezTo>
                  <a:pt x="3660962" y="9473184"/>
                  <a:pt x="3668201" y="9480423"/>
                  <a:pt x="3679123" y="9487662"/>
                </a:cubicBezTo>
                <a:cubicBezTo>
                  <a:pt x="3682806" y="9487662"/>
                  <a:pt x="3682806" y="9491345"/>
                  <a:pt x="3686362" y="9491345"/>
                </a:cubicBezTo>
                <a:cubicBezTo>
                  <a:pt x="3711762" y="9491345"/>
                  <a:pt x="3719128" y="9509506"/>
                  <a:pt x="3733606" y="9524111"/>
                </a:cubicBezTo>
                <a:cubicBezTo>
                  <a:pt x="3755450" y="9542272"/>
                  <a:pt x="3780850" y="9560433"/>
                  <a:pt x="3799011" y="9582277"/>
                </a:cubicBezTo>
                <a:cubicBezTo>
                  <a:pt x="3809933" y="9596755"/>
                  <a:pt x="3828094" y="9604121"/>
                  <a:pt x="3839016" y="9611360"/>
                </a:cubicBezTo>
                <a:lnTo>
                  <a:pt x="3860860" y="9622282"/>
                </a:lnTo>
                <a:cubicBezTo>
                  <a:pt x="3868099" y="9629521"/>
                  <a:pt x="3875338" y="9636760"/>
                  <a:pt x="3886260" y="9644126"/>
                </a:cubicBezTo>
                <a:cubicBezTo>
                  <a:pt x="3897182" y="9647809"/>
                  <a:pt x="3900738" y="9662287"/>
                  <a:pt x="3915343" y="9658604"/>
                </a:cubicBezTo>
                <a:cubicBezTo>
                  <a:pt x="3922582" y="9658604"/>
                  <a:pt x="3929821" y="9662287"/>
                  <a:pt x="3937187" y="9665843"/>
                </a:cubicBezTo>
                <a:cubicBezTo>
                  <a:pt x="3948109" y="9673082"/>
                  <a:pt x="3951665" y="9680321"/>
                  <a:pt x="3966270" y="9680321"/>
                </a:cubicBezTo>
                <a:cubicBezTo>
                  <a:pt x="3973509" y="9680321"/>
                  <a:pt x="3980748" y="9687560"/>
                  <a:pt x="3984431" y="9691243"/>
                </a:cubicBezTo>
                <a:cubicBezTo>
                  <a:pt x="4002592" y="9698482"/>
                  <a:pt x="4020753" y="9698482"/>
                  <a:pt x="4031675" y="9676765"/>
                </a:cubicBezTo>
                <a:lnTo>
                  <a:pt x="4035358" y="9673082"/>
                </a:lnTo>
                <a:cubicBezTo>
                  <a:pt x="4049836" y="9680321"/>
                  <a:pt x="4049836" y="9665843"/>
                  <a:pt x="4053519" y="9658604"/>
                </a:cubicBezTo>
                <a:cubicBezTo>
                  <a:pt x="4057202" y="9654921"/>
                  <a:pt x="4064441" y="9651365"/>
                  <a:pt x="4067997" y="9647682"/>
                </a:cubicBezTo>
                <a:cubicBezTo>
                  <a:pt x="4075236" y="9640443"/>
                  <a:pt x="4082475" y="9636760"/>
                  <a:pt x="4093397" y="9629521"/>
                </a:cubicBezTo>
                <a:cubicBezTo>
                  <a:pt x="4097080" y="9625838"/>
                  <a:pt x="4104319" y="9622282"/>
                  <a:pt x="4107875" y="9622282"/>
                </a:cubicBezTo>
                <a:cubicBezTo>
                  <a:pt x="4126036" y="9622282"/>
                  <a:pt x="4136958" y="9615043"/>
                  <a:pt x="4151436" y="9600438"/>
                </a:cubicBezTo>
                <a:cubicBezTo>
                  <a:pt x="4162358" y="9589516"/>
                  <a:pt x="4180519" y="9582277"/>
                  <a:pt x="4194997" y="9575038"/>
                </a:cubicBezTo>
                <a:cubicBezTo>
                  <a:pt x="4209475" y="9567799"/>
                  <a:pt x="4224080" y="9560560"/>
                  <a:pt x="4242241" y="9556877"/>
                </a:cubicBezTo>
                <a:cubicBezTo>
                  <a:pt x="4253163" y="9553194"/>
                  <a:pt x="4264085" y="9553194"/>
                  <a:pt x="4275007" y="9553194"/>
                </a:cubicBezTo>
                <a:lnTo>
                  <a:pt x="4282246" y="9553194"/>
                </a:lnTo>
                <a:cubicBezTo>
                  <a:pt x="4296724" y="9545955"/>
                  <a:pt x="4311329" y="9535033"/>
                  <a:pt x="4329490" y="9527794"/>
                </a:cubicBezTo>
                <a:lnTo>
                  <a:pt x="4340412" y="9527794"/>
                </a:lnTo>
                <a:cubicBezTo>
                  <a:pt x="4358573" y="9535033"/>
                  <a:pt x="4376734" y="9535033"/>
                  <a:pt x="4394895" y="9520555"/>
                </a:cubicBezTo>
                <a:cubicBezTo>
                  <a:pt x="4398578" y="9516872"/>
                  <a:pt x="4405817" y="9513316"/>
                  <a:pt x="4409373" y="9509633"/>
                </a:cubicBezTo>
                <a:cubicBezTo>
                  <a:pt x="4427534" y="9516872"/>
                  <a:pt x="4445695" y="9531477"/>
                  <a:pt x="4467539" y="9531477"/>
                </a:cubicBezTo>
                <a:cubicBezTo>
                  <a:pt x="4474778" y="9531477"/>
                  <a:pt x="4485700" y="9527794"/>
                  <a:pt x="4492939" y="9524238"/>
                </a:cubicBezTo>
                <a:cubicBezTo>
                  <a:pt x="4507417" y="9524238"/>
                  <a:pt x="4522022" y="9524238"/>
                  <a:pt x="4532944" y="9520555"/>
                </a:cubicBezTo>
                <a:cubicBezTo>
                  <a:pt x="4547422" y="9516872"/>
                  <a:pt x="4565710" y="9520555"/>
                  <a:pt x="4580188" y="9513316"/>
                </a:cubicBezTo>
                <a:cubicBezTo>
                  <a:pt x="4587427" y="9495155"/>
                  <a:pt x="4591110" y="9495155"/>
                  <a:pt x="4609271" y="9498838"/>
                </a:cubicBezTo>
                <a:cubicBezTo>
                  <a:pt x="4631115" y="9502521"/>
                  <a:pt x="4645593" y="9498838"/>
                  <a:pt x="4660198" y="9480677"/>
                </a:cubicBezTo>
                <a:cubicBezTo>
                  <a:pt x="4667437" y="9469755"/>
                  <a:pt x="4685598" y="9469755"/>
                  <a:pt x="4696520" y="9462516"/>
                </a:cubicBezTo>
                <a:cubicBezTo>
                  <a:pt x="4700203" y="9462516"/>
                  <a:pt x="4703759" y="9458833"/>
                  <a:pt x="4707442" y="9458833"/>
                </a:cubicBezTo>
                <a:cubicBezTo>
                  <a:pt x="4714681" y="9455150"/>
                  <a:pt x="4718364" y="9455150"/>
                  <a:pt x="4725603" y="9451594"/>
                </a:cubicBezTo>
                <a:cubicBezTo>
                  <a:pt x="4743764" y="9444355"/>
                  <a:pt x="4761925" y="9440672"/>
                  <a:pt x="4780086" y="9429750"/>
                </a:cubicBezTo>
                <a:cubicBezTo>
                  <a:pt x="4798247" y="9418828"/>
                  <a:pt x="4812852" y="9411589"/>
                  <a:pt x="4831013" y="9426067"/>
                </a:cubicBezTo>
                <a:lnTo>
                  <a:pt x="4838252" y="9426067"/>
                </a:lnTo>
                <a:cubicBezTo>
                  <a:pt x="4845491" y="9422384"/>
                  <a:pt x="4849174" y="9422384"/>
                  <a:pt x="4856413" y="9418828"/>
                </a:cubicBezTo>
                <a:cubicBezTo>
                  <a:pt x="4856413" y="9407906"/>
                  <a:pt x="4856413" y="9393428"/>
                  <a:pt x="4870891" y="9382506"/>
                </a:cubicBezTo>
                <a:cubicBezTo>
                  <a:pt x="4874574" y="9378823"/>
                  <a:pt x="4874574" y="9371584"/>
                  <a:pt x="4881813" y="9368028"/>
                </a:cubicBezTo>
                <a:cubicBezTo>
                  <a:pt x="4889052" y="9360789"/>
                  <a:pt x="4899974" y="9360789"/>
                  <a:pt x="4907213" y="9364345"/>
                </a:cubicBezTo>
                <a:cubicBezTo>
                  <a:pt x="4910896" y="9368028"/>
                  <a:pt x="4918135" y="9364345"/>
                  <a:pt x="4921691" y="9364345"/>
                </a:cubicBezTo>
                <a:cubicBezTo>
                  <a:pt x="4943535" y="9360662"/>
                  <a:pt x="4968935" y="9360662"/>
                  <a:pt x="4990779" y="9357106"/>
                </a:cubicBezTo>
                <a:cubicBezTo>
                  <a:pt x="5012623" y="9353550"/>
                  <a:pt x="5034340" y="9349867"/>
                  <a:pt x="5056184" y="9342628"/>
                </a:cubicBezTo>
                <a:cubicBezTo>
                  <a:pt x="5070662" y="9335389"/>
                  <a:pt x="5085267" y="9338945"/>
                  <a:pt x="5099745" y="9338945"/>
                </a:cubicBezTo>
                <a:cubicBezTo>
                  <a:pt x="5128828" y="9342628"/>
                  <a:pt x="5154228" y="9342628"/>
                  <a:pt x="5179755" y="9328023"/>
                </a:cubicBezTo>
                <a:lnTo>
                  <a:pt x="5172516" y="9320784"/>
                </a:lnTo>
                <a:cubicBezTo>
                  <a:pt x="5179755" y="9317101"/>
                  <a:pt x="5186994" y="9317101"/>
                  <a:pt x="5197916" y="9317101"/>
                </a:cubicBezTo>
                <a:cubicBezTo>
                  <a:pt x="5205155" y="9328023"/>
                  <a:pt x="5216077" y="9320784"/>
                  <a:pt x="5223316" y="9313418"/>
                </a:cubicBezTo>
                <a:cubicBezTo>
                  <a:pt x="5234238" y="9302496"/>
                  <a:pt x="5245160" y="9306179"/>
                  <a:pt x="5259638" y="9306179"/>
                </a:cubicBezTo>
                <a:cubicBezTo>
                  <a:pt x="5274116" y="9309862"/>
                  <a:pt x="5292404" y="9302496"/>
                  <a:pt x="5310565" y="9298940"/>
                </a:cubicBezTo>
                <a:cubicBezTo>
                  <a:pt x="5314248" y="9298940"/>
                  <a:pt x="5317804" y="9291701"/>
                  <a:pt x="5317804" y="9288018"/>
                </a:cubicBezTo>
                <a:cubicBezTo>
                  <a:pt x="5325043" y="9288018"/>
                  <a:pt x="5332282" y="9284335"/>
                  <a:pt x="5343204" y="9284335"/>
                </a:cubicBezTo>
                <a:lnTo>
                  <a:pt x="5357682" y="9284335"/>
                </a:lnTo>
                <a:cubicBezTo>
                  <a:pt x="5372160" y="9291574"/>
                  <a:pt x="5386765" y="9291574"/>
                  <a:pt x="5401243" y="9284335"/>
                </a:cubicBezTo>
                <a:cubicBezTo>
                  <a:pt x="5404926" y="9280652"/>
                  <a:pt x="5412165" y="9280652"/>
                  <a:pt x="5415721" y="9280652"/>
                </a:cubicBezTo>
                <a:cubicBezTo>
                  <a:pt x="5426643" y="9276969"/>
                  <a:pt x="5437565" y="9280652"/>
                  <a:pt x="5444804" y="9269730"/>
                </a:cubicBezTo>
                <a:cubicBezTo>
                  <a:pt x="5448487" y="9266047"/>
                  <a:pt x="5455726" y="9269730"/>
                  <a:pt x="5462965" y="9266047"/>
                </a:cubicBezTo>
                <a:lnTo>
                  <a:pt x="5568375" y="9266047"/>
                </a:lnTo>
                <a:cubicBezTo>
                  <a:pt x="5582853" y="9266047"/>
                  <a:pt x="5601141" y="9269730"/>
                  <a:pt x="5615619" y="9273286"/>
                </a:cubicBezTo>
                <a:cubicBezTo>
                  <a:pt x="5633780" y="9276969"/>
                  <a:pt x="5648385" y="9273286"/>
                  <a:pt x="5662863" y="9269603"/>
                </a:cubicBezTo>
                <a:lnTo>
                  <a:pt x="5688263" y="9269603"/>
                </a:lnTo>
                <a:cubicBezTo>
                  <a:pt x="5699185" y="9269603"/>
                  <a:pt x="5710107" y="9273286"/>
                  <a:pt x="5721029" y="9269603"/>
                </a:cubicBezTo>
                <a:cubicBezTo>
                  <a:pt x="5728268" y="9269603"/>
                  <a:pt x="5731951" y="9262364"/>
                  <a:pt x="5735507" y="9255125"/>
                </a:cubicBezTo>
                <a:cubicBezTo>
                  <a:pt x="5742746" y="9244203"/>
                  <a:pt x="5753668" y="9240647"/>
                  <a:pt x="5768273" y="9240647"/>
                </a:cubicBezTo>
                <a:cubicBezTo>
                  <a:pt x="5779195" y="9240647"/>
                  <a:pt x="5790117" y="9236964"/>
                  <a:pt x="5801039" y="9233408"/>
                </a:cubicBezTo>
                <a:lnTo>
                  <a:pt x="5808278" y="9233408"/>
                </a:lnTo>
                <a:cubicBezTo>
                  <a:pt x="5822756" y="9255252"/>
                  <a:pt x="5844600" y="9240647"/>
                  <a:pt x="5862761" y="9244330"/>
                </a:cubicBezTo>
                <a:lnTo>
                  <a:pt x="5870000" y="9244330"/>
                </a:lnTo>
                <a:cubicBezTo>
                  <a:pt x="5884478" y="9251569"/>
                  <a:pt x="5902766" y="9258808"/>
                  <a:pt x="5917244" y="9262491"/>
                </a:cubicBezTo>
                <a:cubicBezTo>
                  <a:pt x="5935405" y="9266174"/>
                  <a:pt x="5950010" y="9284335"/>
                  <a:pt x="5964488" y="9284335"/>
                </a:cubicBezTo>
                <a:cubicBezTo>
                  <a:pt x="5989888" y="9284335"/>
                  <a:pt x="6011732" y="9302496"/>
                  <a:pt x="6033576" y="9306179"/>
                </a:cubicBezTo>
                <a:cubicBezTo>
                  <a:pt x="6051737" y="9309862"/>
                  <a:pt x="6069898" y="9317101"/>
                  <a:pt x="6088059" y="9324340"/>
                </a:cubicBezTo>
                <a:cubicBezTo>
                  <a:pt x="6095298" y="9328023"/>
                  <a:pt x="6106220" y="9324340"/>
                  <a:pt x="6113459" y="9324340"/>
                </a:cubicBezTo>
                <a:cubicBezTo>
                  <a:pt x="6135303" y="9328023"/>
                  <a:pt x="6157020" y="9328023"/>
                  <a:pt x="6178864" y="9331579"/>
                </a:cubicBezTo>
                <a:lnTo>
                  <a:pt x="6182547" y="9331579"/>
                </a:lnTo>
                <a:cubicBezTo>
                  <a:pt x="6207947" y="9327896"/>
                  <a:pt x="6233474" y="9335262"/>
                  <a:pt x="6258874" y="9335262"/>
                </a:cubicBezTo>
                <a:cubicBezTo>
                  <a:pt x="6262557" y="8688197"/>
                  <a:pt x="6244396" y="8041132"/>
                  <a:pt x="6222552" y="7394067"/>
                </a:cubicBezTo>
                <a:cubicBezTo>
                  <a:pt x="6200708" y="6779768"/>
                  <a:pt x="6178991" y="6165342"/>
                  <a:pt x="6175308" y="5551043"/>
                </a:cubicBezTo>
                <a:cubicBezTo>
                  <a:pt x="6175308" y="5242052"/>
                  <a:pt x="6178991" y="4936744"/>
                  <a:pt x="6186230" y="4627753"/>
                </a:cubicBezTo>
                <a:cubicBezTo>
                  <a:pt x="6197152" y="4318762"/>
                  <a:pt x="6218996" y="4009771"/>
                  <a:pt x="6233474" y="3700780"/>
                </a:cubicBezTo>
                <a:cubicBezTo>
                  <a:pt x="6277035" y="2722880"/>
                  <a:pt x="6251635" y="1741424"/>
                  <a:pt x="6237157" y="763524"/>
                </a:cubicBezTo>
                <a:cubicBezTo>
                  <a:pt x="6226235" y="759841"/>
                  <a:pt x="6218996" y="756285"/>
                  <a:pt x="6211757" y="752602"/>
                </a:cubicBezTo>
                <a:cubicBezTo>
                  <a:pt x="6200835" y="745363"/>
                  <a:pt x="6189913" y="741680"/>
                  <a:pt x="6175435" y="745363"/>
                </a:cubicBezTo>
                <a:lnTo>
                  <a:pt x="6153591" y="745363"/>
                </a:lnTo>
                <a:cubicBezTo>
                  <a:pt x="6142669" y="745363"/>
                  <a:pt x="6128191" y="745363"/>
                  <a:pt x="6120825" y="759841"/>
                </a:cubicBezTo>
                <a:cubicBezTo>
                  <a:pt x="6120825" y="759841"/>
                  <a:pt x="6117142" y="763524"/>
                  <a:pt x="6113586" y="763524"/>
                </a:cubicBezTo>
                <a:lnTo>
                  <a:pt x="6099108" y="763524"/>
                </a:lnTo>
                <a:cubicBezTo>
                  <a:pt x="6095425" y="756285"/>
                  <a:pt x="6102791" y="741680"/>
                  <a:pt x="6084630" y="745363"/>
                </a:cubicBezTo>
                <a:cubicBezTo>
                  <a:pt x="6077391" y="745363"/>
                  <a:pt x="6066469" y="749046"/>
                  <a:pt x="6059230" y="749046"/>
                </a:cubicBezTo>
                <a:lnTo>
                  <a:pt x="6004747" y="749046"/>
                </a:lnTo>
                <a:cubicBezTo>
                  <a:pt x="6001064" y="741807"/>
                  <a:pt x="5997508" y="734568"/>
                  <a:pt x="5990269" y="723646"/>
                </a:cubicBezTo>
                <a:cubicBezTo>
                  <a:pt x="5986586" y="716407"/>
                  <a:pt x="5983030" y="712724"/>
                  <a:pt x="5972108" y="719963"/>
                </a:cubicBezTo>
                <a:cubicBezTo>
                  <a:pt x="5964869" y="723646"/>
                  <a:pt x="5961186" y="723646"/>
                  <a:pt x="5957630" y="716280"/>
                </a:cubicBezTo>
                <a:cubicBezTo>
                  <a:pt x="5946708" y="698119"/>
                  <a:pt x="5935786" y="683514"/>
                  <a:pt x="5914069" y="679958"/>
                </a:cubicBezTo>
                <a:cubicBezTo>
                  <a:pt x="5910386" y="679958"/>
                  <a:pt x="5906830" y="672719"/>
                  <a:pt x="5903147" y="669036"/>
                </a:cubicBezTo>
                <a:cubicBezTo>
                  <a:pt x="5895908" y="661797"/>
                  <a:pt x="5892225" y="654558"/>
                  <a:pt x="5881303" y="654558"/>
                </a:cubicBezTo>
                <a:cubicBezTo>
                  <a:pt x="5877620" y="654558"/>
                  <a:pt x="5870381" y="647319"/>
                  <a:pt x="5870381" y="643636"/>
                </a:cubicBezTo>
                <a:cubicBezTo>
                  <a:pt x="5866698" y="629158"/>
                  <a:pt x="5866698" y="618236"/>
                  <a:pt x="5866698" y="603631"/>
                </a:cubicBezTo>
                <a:cubicBezTo>
                  <a:pt x="5863015" y="589153"/>
                  <a:pt x="5855776" y="574548"/>
                  <a:pt x="5844854" y="567309"/>
                </a:cubicBezTo>
                <a:cubicBezTo>
                  <a:pt x="5826693" y="556387"/>
                  <a:pt x="5812088" y="541909"/>
                  <a:pt x="5793927" y="530987"/>
                </a:cubicBezTo>
                <a:cubicBezTo>
                  <a:pt x="5790244" y="527304"/>
                  <a:pt x="5783005" y="523748"/>
                  <a:pt x="5775766" y="523748"/>
                </a:cubicBezTo>
                <a:cubicBezTo>
                  <a:pt x="5764844" y="520065"/>
                  <a:pt x="5753922" y="516509"/>
                  <a:pt x="5743000" y="516509"/>
                </a:cubicBezTo>
                <a:cubicBezTo>
                  <a:pt x="5732078" y="516509"/>
                  <a:pt x="5717600" y="516509"/>
                  <a:pt x="5706678" y="523748"/>
                </a:cubicBezTo>
                <a:cubicBezTo>
                  <a:pt x="5684834" y="534670"/>
                  <a:pt x="5666673" y="520065"/>
                  <a:pt x="5648512" y="520065"/>
                </a:cubicBezTo>
                <a:cubicBezTo>
                  <a:pt x="5630351" y="516382"/>
                  <a:pt x="5612190" y="509143"/>
                  <a:pt x="5597585" y="505587"/>
                </a:cubicBezTo>
                <a:lnTo>
                  <a:pt x="5550341" y="505587"/>
                </a:lnTo>
                <a:cubicBezTo>
                  <a:pt x="5510336" y="512826"/>
                  <a:pt x="5477697" y="491109"/>
                  <a:pt x="5437692" y="487426"/>
                </a:cubicBezTo>
                <a:cubicBezTo>
                  <a:pt x="5426770" y="487426"/>
                  <a:pt x="5415848" y="476504"/>
                  <a:pt x="5404926" y="469265"/>
                </a:cubicBezTo>
                <a:cubicBezTo>
                  <a:pt x="5397687" y="462026"/>
                  <a:pt x="5390448" y="462026"/>
                  <a:pt x="5379526" y="465582"/>
                </a:cubicBezTo>
                <a:cubicBezTo>
                  <a:pt x="5365048" y="469265"/>
                  <a:pt x="5350443" y="465582"/>
                  <a:pt x="5335965" y="469265"/>
                </a:cubicBezTo>
                <a:cubicBezTo>
                  <a:pt x="5314121" y="476504"/>
                  <a:pt x="5295960" y="458343"/>
                  <a:pt x="5274116" y="458343"/>
                </a:cubicBezTo>
                <a:cubicBezTo>
                  <a:pt x="5255955" y="462026"/>
                  <a:pt x="5237794" y="462026"/>
                  <a:pt x="5219633" y="465582"/>
                </a:cubicBezTo>
                <a:lnTo>
                  <a:pt x="5176072" y="476504"/>
                </a:lnTo>
                <a:cubicBezTo>
                  <a:pt x="5146989" y="490982"/>
                  <a:pt x="5125145" y="472821"/>
                  <a:pt x="5099745" y="465582"/>
                </a:cubicBezTo>
                <a:cubicBezTo>
                  <a:pt x="5081584" y="461899"/>
                  <a:pt x="5070662" y="454660"/>
                  <a:pt x="5056184" y="443738"/>
                </a:cubicBezTo>
                <a:cubicBezTo>
                  <a:pt x="5041706" y="432816"/>
                  <a:pt x="5027101" y="443738"/>
                  <a:pt x="5016179" y="443738"/>
                </a:cubicBezTo>
                <a:cubicBezTo>
                  <a:pt x="5005257" y="443738"/>
                  <a:pt x="4998018" y="454660"/>
                  <a:pt x="4990779" y="458216"/>
                </a:cubicBezTo>
                <a:cubicBezTo>
                  <a:pt x="4979857" y="461899"/>
                  <a:pt x="4968935" y="461899"/>
                  <a:pt x="4958013" y="461899"/>
                </a:cubicBezTo>
                <a:cubicBezTo>
                  <a:pt x="4947091" y="461899"/>
                  <a:pt x="4932613" y="458216"/>
                  <a:pt x="4921691" y="461899"/>
                </a:cubicBezTo>
                <a:cubicBezTo>
                  <a:pt x="4903530" y="469138"/>
                  <a:pt x="4888925" y="480060"/>
                  <a:pt x="4874447" y="487299"/>
                </a:cubicBezTo>
                <a:cubicBezTo>
                  <a:pt x="4870764" y="490982"/>
                  <a:pt x="4867208" y="494538"/>
                  <a:pt x="4863525" y="494538"/>
                </a:cubicBezTo>
                <a:cubicBezTo>
                  <a:pt x="4838125" y="509016"/>
                  <a:pt x="4809042" y="512699"/>
                  <a:pt x="4776276" y="512699"/>
                </a:cubicBezTo>
                <a:cubicBezTo>
                  <a:pt x="4758115" y="512699"/>
                  <a:pt x="4739954" y="512699"/>
                  <a:pt x="4721793" y="509016"/>
                </a:cubicBezTo>
                <a:cubicBezTo>
                  <a:pt x="4710871" y="509016"/>
                  <a:pt x="4703632" y="498094"/>
                  <a:pt x="4696393" y="498094"/>
                </a:cubicBezTo>
                <a:cubicBezTo>
                  <a:pt x="4670993" y="494411"/>
                  <a:pt x="4649149" y="494411"/>
                  <a:pt x="4623749" y="494411"/>
                </a:cubicBezTo>
                <a:cubicBezTo>
                  <a:pt x="4620066" y="494411"/>
                  <a:pt x="4616510" y="498094"/>
                  <a:pt x="4612827" y="498094"/>
                </a:cubicBezTo>
                <a:cubicBezTo>
                  <a:pt x="4598349" y="505333"/>
                  <a:pt x="4583744" y="516255"/>
                  <a:pt x="4569266" y="523494"/>
                </a:cubicBezTo>
                <a:cubicBezTo>
                  <a:pt x="4543866" y="530733"/>
                  <a:pt x="4518339" y="537972"/>
                  <a:pt x="4492939" y="541655"/>
                </a:cubicBezTo>
                <a:lnTo>
                  <a:pt x="4482017" y="541655"/>
                </a:lnTo>
                <a:cubicBezTo>
                  <a:pt x="4460173" y="530733"/>
                  <a:pt x="4442012" y="541655"/>
                  <a:pt x="4420168" y="545338"/>
                </a:cubicBezTo>
                <a:cubicBezTo>
                  <a:pt x="4398324" y="552577"/>
                  <a:pt x="4376607" y="563499"/>
                  <a:pt x="4354763" y="570738"/>
                </a:cubicBezTo>
                <a:cubicBezTo>
                  <a:pt x="4347524" y="574421"/>
                  <a:pt x="4340285" y="570738"/>
                  <a:pt x="4332919" y="567055"/>
                </a:cubicBezTo>
                <a:cubicBezTo>
                  <a:pt x="4321997" y="563372"/>
                  <a:pt x="4314758" y="563372"/>
                  <a:pt x="4307519" y="570738"/>
                </a:cubicBezTo>
                <a:cubicBezTo>
                  <a:pt x="4303836" y="574421"/>
                  <a:pt x="4300280" y="574421"/>
                  <a:pt x="4296597" y="574421"/>
                </a:cubicBezTo>
                <a:cubicBezTo>
                  <a:pt x="4285675" y="578104"/>
                  <a:pt x="4274753" y="578104"/>
                  <a:pt x="4267514" y="581660"/>
                </a:cubicBezTo>
                <a:cubicBezTo>
                  <a:pt x="4253036" y="592582"/>
                  <a:pt x="4238431" y="588899"/>
                  <a:pt x="4223953" y="596138"/>
                </a:cubicBezTo>
                <a:cubicBezTo>
                  <a:pt x="4209475" y="603377"/>
                  <a:pt x="4194870" y="603377"/>
                  <a:pt x="4183948" y="614299"/>
                </a:cubicBezTo>
                <a:cubicBezTo>
                  <a:pt x="4180265" y="617982"/>
                  <a:pt x="4173026" y="617982"/>
                  <a:pt x="4165787" y="617982"/>
                </a:cubicBezTo>
                <a:cubicBezTo>
                  <a:pt x="4147626" y="621665"/>
                  <a:pt x="4133021" y="632460"/>
                  <a:pt x="4122226" y="647065"/>
                </a:cubicBezTo>
                <a:cubicBezTo>
                  <a:pt x="4107748" y="661543"/>
                  <a:pt x="4093143" y="672465"/>
                  <a:pt x="4078665" y="683387"/>
                </a:cubicBezTo>
                <a:cubicBezTo>
                  <a:pt x="4074982" y="687070"/>
                  <a:pt x="4064187" y="687070"/>
                  <a:pt x="4060504" y="687070"/>
                </a:cubicBezTo>
                <a:cubicBezTo>
                  <a:pt x="4046026" y="687070"/>
                  <a:pt x="4031421" y="683387"/>
                  <a:pt x="4020499" y="679831"/>
                </a:cubicBezTo>
                <a:cubicBezTo>
                  <a:pt x="4013260" y="679831"/>
                  <a:pt x="4009577" y="676148"/>
                  <a:pt x="4002338" y="676148"/>
                </a:cubicBezTo>
                <a:cubicBezTo>
                  <a:pt x="3980494" y="687070"/>
                  <a:pt x="3955094" y="679831"/>
                  <a:pt x="3933250" y="679831"/>
                </a:cubicBezTo>
                <a:cubicBezTo>
                  <a:pt x="3929567" y="679831"/>
                  <a:pt x="3922328" y="676148"/>
                  <a:pt x="3918772" y="672592"/>
                </a:cubicBezTo>
                <a:cubicBezTo>
                  <a:pt x="3904294" y="661670"/>
                  <a:pt x="3889689" y="661670"/>
                  <a:pt x="3875211" y="668909"/>
                </a:cubicBezTo>
                <a:cubicBezTo>
                  <a:pt x="3864289" y="672592"/>
                  <a:pt x="3853367" y="672592"/>
                  <a:pt x="3846128" y="665226"/>
                </a:cubicBezTo>
                <a:cubicBezTo>
                  <a:pt x="3831650" y="654304"/>
                  <a:pt x="3813362" y="647065"/>
                  <a:pt x="3795201" y="643382"/>
                </a:cubicBezTo>
                <a:cubicBezTo>
                  <a:pt x="3780723" y="639699"/>
                  <a:pt x="3766118" y="632460"/>
                  <a:pt x="3751640" y="625221"/>
                </a:cubicBezTo>
                <a:cubicBezTo>
                  <a:pt x="3744401" y="621538"/>
                  <a:pt x="3737162" y="625221"/>
                  <a:pt x="3729796" y="625221"/>
                </a:cubicBezTo>
                <a:cubicBezTo>
                  <a:pt x="3722430" y="625221"/>
                  <a:pt x="3718874" y="628904"/>
                  <a:pt x="3711635" y="628904"/>
                </a:cubicBezTo>
                <a:cubicBezTo>
                  <a:pt x="3689791" y="632587"/>
                  <a:pt x="3668074" y="639826"/>
                  <a:pt x="3649786" y="636143"/>
                </a:cubicBezTo>
                <a:cubicBezTo>
                  <a:pt x="3624386" y="628904"/>
                  <a:pt x="3598859" y="632460"/>
                  <a:pt x="3577142" y="617982"/>
                </a:cubicBezTo>
                <a:cubicBezTo>
                  <a:pt x="3566220" y="610743"/>
                  <a:pt x="3562664" y="617982"/>
                  <a:pt x="3555298" y="617982"/>
                </a:cubicBezTo>
                <a:cubicBezTo>
                  <a:pt x="3551615" y="617982"/>
                  <a:pt x="3548059" y="617982"/>
                  <a:pt x="3540820" y="621665"/>
                </a:cubicBezTo>
                <a:cubicBezTo>
                  <a:pt x="3537137" y="632587"/>
                  <a:pt x="3522659" y="639826"/>
                  <a:pt x="3504498" y="632587"/>
                </a:cubicBezTo>
                <a:cubicBezTo>
                  <a:pt x="3493576" y="628904"/>
                  <a:pt x="3486337" y="628904"/>
                  <a:pt x="3475415" y="632587"/>
                </a:cubicBezTo>
                <a:cubicBezTo>
                  <a:pt x="3464493" y="636270"/>
                  <a:pt x="3453571" y="636270"/>
                  <a:pt x="3439093" y="639826"/>
                </a:cubicBezTo>
                <a:lnTo>
                  <a:pt x="3435410" y="639826"/>
                </a:lnTo>
                <a:cubicBezTo>
                  <a:pt x="3406327" y="657987"/>
                  <a:pt x="3377244" y="643509"/>
                  <a:pt x="3344478" y="643509"/>
                </a:cubicBezTo>
                <a:lnTo>
                  <a:pt x="3326317" y="643509"/>
                </a:lnTo>
                <a:cubicBezTo>
                  <a:pt x="3304473" y="647192"/>
                  <a:pt x="3293551" y="629031"/>
                  <a:pt x="3279073" y="618109"/>
                </a:cubicBezTo>
                <a:cubicBezTo>
                  <a:pt x="3264595" y="607187"/>
                  <a:pt x="3249990" y="592709"/>
                  <a:pt x="3235512" y="585343"/>
                </a:cubicBezTo>
                <a:cubicBezTo>
                  <a:pt x="3231829" y="581660"/>
                  <a:pt x="3221034" y="585343"/>
                  <a:pt x="3213668" y="585343"/>
                </a:cubicBezTo>
                <a:lnTo>
                  <a:pt x="3180902" y="585343"/>
                </a:lnTo>
                <a:lnTo>
                  <a:pt x="3177219" y="581660"/>
                </a:lnTo>
                <a:cubicBezTo>
                  <a:pt x="3151819" y="588899"/>
                  <a:pt x="3137214" y="574421"/>
                  <a:pt x="3119053" y="559816"/>
                </a:cubicBezTo>
                <a:cubicBezTo>
                  <a:pt x="3108131" y="552577"/>
                  <a:pt x="3093653" y="545338"/>
                  <a:pt x="3082731" y="541655"/>
                </a:cubicBezTo>
                <a:cubicBezTo>
                  <a:pt x="3068253" y="534416"/>
                  <a:pt x="3049965" y="530733"/>
                  <a:pt x="3042726" y="512572"/>
                </a:cubicBezTo>
                <a:cubicBezTo>
                  <a:pt x="3039043" y="505333"/>
                  <a:pt x="3031804" y="505333"/>
                  <a:pt x="3028121" y="498094"/>
                </a:cubicBezTo>
                <a:cubicBezTo>
                  <a:pt x="3024438" y="490855"/>
                  <a:pt x="3020882" y="483616"/>
                  <a:pt x="3020882" y="479933"/>
                </a:cubicBezTo>
                <a:cubicBezTo>
                  <a:pt x="3020882" y="472694"/>
                  <a:pt x="3024565" y="465455"/>
                  <a:pt x="3028121" y="458089"/>
                </a:cubicBezTo>
                <a:cubicBezTo>
                  <a:pt x="3031804" y="447167"/>
                  <a:pt x="3024438" y="436245"/>
                  <a:pt x="3013643" y="429006"/>
                </a:cubicBezTo>
                <a:cubicBezTo>
                  <a:pt x="3009960" y="425323"/>
                  <a:pt x="3002721" y="425323"/>
                  <a:pt x="3002721" y="421767"/>
                </a:cubicBezTo>
                <a:cubicBezTo>
                  <a:pt x="2995482" y="399923"/>
                  <a:pt x="2977321" y="392684"/>
                  <a:pt x="2962716" y="374523"/>
                </a:cubicBezTo>
                <a:cubicBezTo>
                  <a:pt x="2951794" y="363601"/>
                  <a:pt x="2944555" y="349123"/>
                  <a:pt x="2937316" y="334518"/>
                </a:cubicBezTo>
                <a:cubicBezTo>
                  <a:pt x="2930077" y="327279"/>
                  <a:pt x="2926394" y="320040"/>
                  <a:pt x="2915472" y="312674"/>
                </a:cubicBezTo>
                <a:cubicBezTo>
                  <a:pt x="2890072" y="301752"/>
                  <a:pt x="2864545" y="290830"/>
                  <a:pt x="2839145" y="276352"/>
                </a:cubicBezTo>
                <a:cubicBezTo>
                  <a:pt x="2839145" y="305435"/>
                  <a:pt x="2831906" y="298196"/>
                  <a:pt x="2828223" y="290830"/>
                </a:cubicBezTo>
                <a:cubicBezTo>
                  <a:pt x="2828223" y="279908"/>
                  <a:pt x="2820984" y="276352"/>
                  <a:pt x="2810062" y="276352"/>
                </a:cubicBezTo>
                <a:cubicBezTo>
                  <a:pt x="2810062" y="276352"/>
                  <a:pt x="2806379" y="276352"/>
                  <a:pt x="2806379" y="272669"/>
                </a:cubicBezTo>
                <a:cubicBezTo>
                  <a:pt x="2802696" y="250825"/>
                  <a:pt x="2784535" y="258191"/>
                  <a:pt x="2773613" y="254508"/>
                </a:cubicBezTo>
                <a:cubicBezTo>
                  <a:pt x="2766374" y="250825"/>
                  <a:pt x="2759135" y="247269"/>
                  <a:pt x="2751769" y="250825"/>
                </a:cubicBezTo>
                <a:cubicBezTo>
                  <a:pt x="2737164" y="254508"/>
                  <a:pt x="2726369" y="243586"/>
                  <a:pt x="2711764" y="239903"/>
                </a:cubicBezTo>
                <a:cubicBezTo>
                  <a:pt x="2708081" y="239903"/>
                  <a:pt x="2704525" y="239903"/>
                  <a:pt x="2700842" y="243586"/>
                </a:cubicBezTo>
                <a:cubicBezTo>
                  <a:pt x="2693603" y="250825"/>
                  <a:pt x="2686364" y="250825"/>
                  <a:pt x="2675442" y="243586"/>
                </a:cubicBezTo>
                <a:cubicBezTo>
                  <a:pt x="2660964" y="232664"/>
                  <a:pt x="2646359" y="232664"/>
                  <a:pt x="2628198" y="239903"/>
                </a:cubicBezTo>
                <a:cubicBezTo>
                  <a:pt x="2620959" y="243586"/>
                  <a:pt x="2613720" y="243586"/>
                  <a:pt x="2606354" y="239903"/>
                </a:cubicBezTo>
                <a:cubicBezTo>
                  <a:pt x="2591749" y="232664"/>
                  <a:pt x="2577271" y="221742"/>
                  <a:pt x="2559110" y="214503"/>
                </a:cubicBezTo>
                <a:cubicBezTo>
                  <a:pt x="2555427" y="214503"/>
                  <a:pt x="2551871" y="210820"/>
                  <a:pt x="2548188" y="210820"/>
                </a:cubicBezTo>
                <a:cubicBezTo>
                  <a:pt x="2526344" y="214503"/>
                  <a:pt x="2508183" y="207137"/>
                  <a:pt x="2486339" y="214503"/>
                </a:cubicBezTo>
                <a:cubicBezTo>
                  <a:pt x="2475417" y="218186"/>
                  <a:pt x="2460939" y="218186"/>
                  <a:pt x="2453573" y="232664"/>
                </a:cubicBezTo>
                <a:cubicBezTo>
                  <a:pt x="2449890" y="236347"/>
                  <a:pt x="2439095" y="236347"/>
                  <a:pt x="2431729" y="239903"/>
                </a:cubicBezTo>
                <a:cubicBezTo>
                  <a:pt x="2413568" y="243586"/>
                  <a:pt x="2395407" y="247142"/>
                  <a:pt x="2377246" y="239903"/>
                </a:cubicBezTo>
                <a:cubicBezTo>
                  <a:pt x="2362768" y="232664"/>
                  <a:pt x="2344480" y="236220"/>
                  <a:pt x="2330002" y="232664"/>
                </a:cubicBezTo>
                <a:cubicBezTo>
                  <a:pt x="2319080" y="228981"/>
                  <a:pt x="2311841" y="221742"/>
                  <a:pt x="2304602" y="218186"/>
                </a:cubicBezTo>
                <a:cubicBezTo>
                  <a:pt x="2300919" y="214503"/>
                  <a:pt x="2297363" y="210947"/>
                  <a:pt x="2293680" y="210947"/>
                </a:cubicBezTo>
                <a:cubicBezTo>
                  <a:pt x="2271836" y="203708"/>
                  <a:pt x="2253675" y="189103"/>
                  <a:pt x="2242753" y="170942"/>
                </a:cubicBezTo>
                <a:cubicBezTo>
                  <a:pt x="2235514" y="160020"/>
                  <a:pt x="2224592" y="149098"/>
                  <a:pt x="2217353" y="138176"/>
                </a:cubicBezTo>
                <a:cubicBezTo>
                  <a:pt x="2191953" y="130937"/>
                  <a:pt x="2195509" y="101854"/>
                  <a:pt x="2181031" y="87249"/>
                </a:cubicBezTo>
                <a:cubicBezTo>
                  <a:pt x="2170109" y="72771"/>
                  <a:pt x="2159187" y="65405"/>
                  <a:pt x="2141026" y="61849"/>
                </a:cubicBezTo>
                <a:lnTo>
                  <a:pt x="2137343" y="61849"/>
                </a:lnTo>
                <a:cubicBezTo>
                  <a:pt x="2119182" y="47371"/>
                  <a:pt x="2101021" y="58166"/>
                  <a:pt x="2079177" y="58166"/>
                </a:cubicBezTo>
                <a:cubicBezTo>
                  <a:pt x="2071938" y="58166"/>
                  <a:pt x="2061016" y="50927"/>
                  <a:pt x="2053777" y="47244"/>
                </a:cubicBezTo>
                <a:cubicBezTo>
                  <a:pt x="2050094" y="40005"/>
                  <a:pt x="2046538" y="36322"/>
                  <a:pt x="2042855" y="36322"/>
                </a:cubicBezTo>
                <a:cubicBezTo>
                  <a:pt x="2021011" y="32639"/>
                  <a:pt x="2002850" y="18161"/>
                  <a:pt x="1984689" y="0"/>
                </a:cubicBezTo>
                <a:cubicBezTo>
                  <a:pt x="1977450" y="3683"/>
                  <a:pt x="1970211" y="7239"/>
                  <a:pt x="1962845" y="7239"/>
                </a:cubicBezTo>
                <a:cubicBezTo>
                  <a:pt x="1955606" y="10922"/>
                  <a:pt x="1944684" y="10922"/>
                  <a:pt x="1933762" y="10922"/>
                </a:cubicBezTo>
                <a:cubicBezTo>
                  <a:pt x="1919284" y="7239"/>
                  <a:pt x="1904679" y="10922"/>
                  <a:pt x="1890201" y="21844"/>
                </a:cubicBezTo>
                <a:cubicBezTo>
                  <a:pt x="1882962" y="25527"/>
                  <a:pt x="1879279" y="29083"/>
                  <a:pt x="1872040" y="32766"/>
                </a:cubicBezTo>
                <a:cubicBezTo>
                  <a:pt x="1864801" y="36449"/>
                  <a:pt x="1861118" y="43688"/>
                  <a:pt x="1853879" y="47244"/>
                </a:cubicBezTo>
                <a:cubicBezTo>
                  <a:pt x="1850196" y="50927"/>
                  <a:pt x="1842957" y="50927"/>
                  <a:pt x="1839401" y="54483"/>
                </a:cubicBezTo>
                <a:lnTo>
                  <a:pt x="1817557" y="65405"/>
                </a:lnTo>
                <a:cubicBezTo>
                  <a:pt x="1817557" y="65405"/>
                  <a:pt x="1813874" y="69088"/>
                  <a:pt x="1813874" y="65405"/>
                </a:cubicBezTo>
                <a:cubicBezTo>
                  <a:pt x="1799396" y="58166"/>
                  <a:pt x="1788474" y="72644"/>
                  <a:pt x="1777552" y="79883"/>
                </a:cubicBezTo>
                <a:cubicBezTo>
                  <a:pt x="1766630" y="87122"/>
                  <a:pt x="1752152" y="87122"/>
                  <a:pt x="1741230" y="94361"/>
                </a:cubicBezTo>
                <a:lnTo>
                  <a:pt x="1737547" y="94361"/>
                </a:lnTo>
                <a:cubicBezTo>
                  <a:pt x="1719386" y="98044"/>
                  <a:pt x="1701225" y="105283"/>
                  <a:pt x="1683064" y="108839"/>
                </a:cubicBezTo>
                <a:cubicBezTo>
                  <a:pt x="1675825" y="108839"/>
                  <a:pt x="1672142" y="112522"/>
                  <a:pt x="1664903" y="116078"/>
                </a:cubicBezTo>
                <a:cubicBezTo>
                  <a:pt x="1653981" y="119761"/>
                  <a:pt x="1643059" y="127000"/>
                  <a:pt x="1632137" y="130556"/>
                </a:cubicBezTo>
                <a:cubicBezTo>
                  <a:pt x="1624898" y="134239"/>
                  <a:pt x="1613976" y="137795"/>
                  <a:pt x="1606737" y="141478"/>
                </a:cubicBezTo>
                <a:lnTo>
                  <a:pt x="1595815" y="141478"/>
                </a:lnTo>
                <a:cubicBezTo>
                  <a:pt x="1595815" y="141478"/>
                  <a:pt x="1588576" y="141478"/>
                  <a:pt x="1584893" y="148717"/>
                </a:cubicBezTo>
                <a:cubicBezTo>
                  <a:pt x="1570415" y="141478"/>
                  <a:pt x="1552127" y="137795"/>
                  <a:pt x="1537649" y="130556"/>
                </a:cubicBezTo>
                <a:cubicBezTo>
                  <a:pt x="1526727" y="126873"/>
                  <a:pt x="1501327" y="134239"/>
                  <a:pt x="1494088" y="145034"/>
                </a:cubicBezTo>
                <a:cubicBezTo>
                  <a:pt x="1490405" y="148717"/>
                  <a:pt x="1486849" y="152273"/>
                  <a:pt x="1483166" y="152273"/>
                </a:cubicBezTo>
                <a:cubicBezTo>
                  <a:pt x="1479483" y="152273"/>
                  <a:pt x="1472244" y="148590"/>
                  <a:pt x="1468688" y="148590"/>
                </a:cubicBezTo>
                <a:cubicBezTo>
                  <a:pt x="1465132" y="148590"/>
                  <a:pt x="1461449" y="152273"/>
                  <a:pt x="1454210" y="152273"/>
                </a:cubicBezTo>
                <a:cubicBezTo>
                  <a:pt x="1454210" y="155956"/>
                  <a:pt x="1457893" y="159512"/>
                  <a:pt x="1457893" y="163195"/>
                </a:cubicBezTo>
                <a:cubicBezTo>
                  <a:pt x="1446971" y="166878"/>
                  <a:pt x="1428810" y="195961"/>
                  <a:pt x="1428810" y="210439"/>
                </a:cubicBezTo>
                <a:cubicBezTo>
                  <a:pt x="1410649" y="217678"/>
                  <a:pt x="1388805" y="221361"/>
                  <a:pt x="1381566" y="243205"/>
                </a:cubicBezTo>
                <a:cubicBezTo>
                  <a:pt x="1381566" y="246888"/>
                  <a:pt x="1377883" y="246888"/>
                  <a:pt x="1377883" y="250444"/>
                </a:cubicBezTo>
                <a:cubicBezTo>
                  <a:pt x="1356039" y="254127"/>
                  <a:pt x="1352483" y="275844"/>
                  <a:pt x="1341561" y="294005"/>
                </a:cubicBezTo>
                <a:lnTo>
                  <a:pt x="1341561" y="301244"/>
                </a:lnTo>
                <a:cubicBezTo>
                  <a:pt x="1337878" y="301244"/>
                  <a:pt x="1334322" y="304927"/>
                  <a:pt x="1330639" y="304927"/>
                </a:cubicBezTo>
                <a:cubicBezTo>
                  <a:pt x="1316161" y="312166"/>
                  <a:pt x="1308795" y="323088"/>
                  <a:pt x="1305239" y="341249"/>
                </a:cubicBezTo>
                <a:cubicBezTo>
                  <a:pt x="1301683" y="359410"/>
                  <a:pt x="1301556" y="374015"/>
                  <a:pt x="1298000" y="392176"/>
                </a:cubicBezTo>
                <a:cubicBezTo>
                  <a:pt x="1290761" y="388493"/>
                  <a:pt x="1279839" y="395859"/>
                  <a:pt x="1276156" y="384937"/>
                </a:cubicBezTo>
                <a:lnTo>
                  <a:pt x="1268917" y="384937"/>
                </a:lnTo>
                <a:cubicBezTo>
                  <a:pt x="1257995" y="399415"/>
                  <a:pt x="1247073" y="414020"/>
                  <a:pt x="1236151" y="424942"/>
                </a:cubicBezTo>
                <a:cubicBezTo>
                  <a:pt x="1225229" y="432181"/>
                  <a:pt x="1214307" y="435864"/>
                  <a:pt x="1199829" y="443103"/>
                </a:cubicBezTo>
                <a:lnTo>
                  <a:pt x="1199829" y="450342"/>
                </a:lnTo>
                <a:cubicBezTo>
                  <a:pt x="1185351" y="446659"/>
                  <a:pt x="1174429" y="443103"/>
                  <a:pt x="1163507" y="435864"/>
                </a:cubicBezTo>
                <a:cubicBezTo>
                  <a:pt x="1159824" y="435864"/>
                  <a:pt x="1156268" y="432181"/>
                  <a:pt x="1156268" y="432181"/>
                </a:cubicBezTo>
                <a:cubicBezTo>
                  <a:pt x="1152585" y="432181"/>
                  <a:pt x="1152585" y="428498"/>
                  <a:pt x="1152585" y="428498"/>
                </a:cubicBezTo>
                <a:cubicBezTo>
                  <a:pt x="1148902" y="428498"/>
                  <a:pt x="1148902" y="432181"/>
                  <a:pt x="1148902" y="435737"/>
                </a:cubicBezTo>
                <a:cubicBezTo>
                  <a:pt x="1148902" y="450215"/>
                  <a:pt x="1141663" y="446659"/>
                  <a:pt x="1134424" y="442976"/>
                </a:cubicBezTo>
                <a:cubicBezTo>
                  <a:pt x="1127185" y="439293"/>
                  <a:pt x="1119946" y="439293"/>
                  <a:pt x="1116263" y="450215"/>
                </a:cubicBezTo>
                <a:cubicBezTo>
                  <a:pt x="1116263" y="453898"/>
                  <a:pt x="1112580" y="457454"/>
                  <a:pt x="1109024" y="457454"/>
                </a:cubicBezTo>
                <a:cubicBezTo>
                  <a:pt x="1098102" y="461137"/>
                  <a:pt x="1087180" y="464693"/>
                  <a:pt x="1083624" y="475615"/>
                </a:cubicBezTo>
                <a:cubicBezTo>
                  <a:pt x="1079941" y="482854"/>
                  <a:pt x="1076385" y="486537"/>
                  <a:pt x="1069146" y="493776"/>
                </a:cubicBezTo>
                <a:lnTo>
                  <a:pt x="1015044" y="493776"/>
                </a:lnTo>
                <a:cubicBezTo>
                  <a:pt x="1007805" y="493776"/>
                  <a:pt x="1000566" y="493776"/>
                  <a:pt x="993200" y="497459"/>
                </a:cubicBezTo>
                <a:cubicBezTo>
                  <a:pt x="985961" y="497459"/>
                  <a:pt x="978722" y="501142"/>
                  <a:pt x="967800" y="504698"/>
                </a:cubicBezTo>
                <a:cubicBezTo>
                  <a:pt x="960561" y="508381"/>
                  <a:pt x="949639" y="515620"/>
                  <a:pt x="942400" y="519176"/>
                </a:cubicBezTo>
                <a:cubicBezTo>
                  <a:pt x="938717" y="522859"/>
                  <a:pt x="935161" y="522859"/>
                  <a:pt x="931478" y="522859"/>
                </a:cubicBezTo>
                <a:cubicBezTo>
                  <a:pt x="913317" y="522859"/>
                  <a:pt x="902395" y="533781"/>
                  <a:pt x="891473" y="544703"/>
                </a:cubicBezTo>
                <a:cubicBezTo>
                  <a:pt x="880551" y="551942"/>
                  <a:pt x="873312" y="562864"/>
                  <a:pt x="862390" y="570103"/>
                </a:cubicBezTo>
                <a:cubicBezTo>
                  <a:pt x="855151" y="573786"/>
                  <a:pt x="847912" y="577342"/>
                  <a:pt x="844229" y="581025"/>
                </a:cubicBezTo>
                <a:cubicBezTo>
                  <a:pt x="836990" y="584708"/>
                  <a:pt x="833307" y="591947"/>
                  <a:pt x="826068" y="591947"/>
                </a:cubicBezTo>
                <a:cubicBezTo>
                  <a:pt x="818829" y="595630"/>
                  <a:pt x="807907" y="595630"/>
                  <a:pt x="800668" y="591947"/>
                </a:cubicBezTo>
                <a:cubicBezTo>
                  <a:pt x="789746" y="584708"/>
                  <a:pt x="778824" y="591947"/>
                  <a:pt x="771585" y="595630"/>
                </a:cubicBezTo>
                <a:cubicBezTo>
                  <a:pt x="760663" y="599313"/>
                  <a:pt x="753424" y="606552"/>
                  <a:pt x="746185" y="610108"/>
                </a:cubicBezTo>
                <a:cubicBezTo>
                  <a:pt x="749868" y="613791"/>
                  <a:pt x="749868" y="617347"/>
                  <a:pt x="753424" y="621030"/>
                </a:cubicBezTo>
                <a:lnTo>
                  <a:pt x="742502" y="621030"/>
                </a:lnTo>
                <a:cubicBezTo>
                  <a:pt x="742502" y="624713"/>
                  <a:pt x="738819" y="628269"/>
                  <a:pt x="738819" y="631952"/>
                </a:cubicBezTo>
                <a:cubicBezTo>
                  <a:pt x="735136" y="631952"/>
                  <a:pt x="731580" y="628269"/>
                  <a:pt x="731580" y="628269"/>
                </a:cubicBezTo>
                <a:cubicBezTo>
                  <a:pt x="720658" y="635508"/>
                  <a:pt x="709736" y="642747"/>
                  <a:pt x="698814" y="646430"/>
                </a:cubicBezTo>
                <a:cubicBezTo>
                  <a:pt x="695131" y="646430"/>
                  <a:pt x="691575" y="650113"/>
                  <a:pt x="691575" y="650113"/>
                </a:cubicBezTo>
                <a:cubicBezTo>
                  <a:pt x="677097" y="646430"/>
                  <a:pt x="658809" y="650113"/>
                  <a:pt x="648014" y="639191"/>
                </a:cubicBezTo>
                <a:cubicBezTo>
                  <a:pt x="640775" y="631952"/>
                  <a:pt x="629853" y="628269"/>
                  <a:pt x="622614" y="621030"/>
                </a:cubicBezTo>
                <a:cubicBezTo>
                  <a:pt x="611692" y="613791"/>
                  <a:pt x="597214" y="617347"/>
                  <a:pt x="586292" y="635508"/>
                </a:cubicBezTo>
                <a:lnTo>
                  <a:pt x="535365" y="584581"/>
                </a:lnTo>
                <a:cubicBezTo>
                  <a:pt x="531682" y="588264"/>
                  <a:pt x="524443" y="591820"/>
                  <a:pt x="520887" y="595503"/>
                </a:cubicBezTo>
                <a:cubicBezTo>
                  <a:pt x="517204" y="595503"/>
                  <a:pt x="517204" y="599186"/>
                  <a:pt x="513648" y="599186"/>
                </a:cubicBezTo>
                <a:cubicBezTo>
                  <a:pt x="499170" y="602869"/>
                  <a:pt x="484565" y="606425"/>
                  <a:pt x="466404" y="610108"/>
                </a:cubicBezTo>
                <a:cubicBezTo>
                  <a:pt x="455482" y="613791"/>
                  <a:pt x="448243" y="617347"/>
                  <a:pt x="448243" y="631952"/>
                </a:cubicBezTo>
                <a:cubicBezTo>
                  <a:pt x="433765" y="639191"/>
                  <a:pt x="419160" y="635635"/>
                  <a:pt x="408238" y="650113"/>
                </a:cubicBezTo>
                <a:lnTo>
                  <a:pt x="397316" y="650113"/>
                </a:lnTo>
                <a:cubicBezTo>
                  <a:pt x="375472" y="639191"/>
                  <a:pt x="357311" y="642874"/>
                  <a:pt x="342833" y="661035"/>
                </a:cubicBezTo>
                <a:cubicBezTo>
                  <a:pt x="339150" y="664718"/>
                  <a:pt x="335594" y="664718"/>
                  <a:pt x="328355" y="664718"/>
                </a:cubicBezTo>
                <a:cubicBezTo>
                  <a:pt x="310194" y="661035"/>
                  <a:pt x="295589" y="671957"/>
                  <a:pt x="281111" y="682879"/>
                </a:cubicBezTo>
                <a:cubicBezTo>
                  <a:pt x="273872" y="690118"/>
                  <a:pt x="266633" y="693801"/>
                  <a:pt x="255711" y="693801"/>
                </a:cubicBezTo>
                <a:cubicBezTo>
                  <a:pt x="237550" y="697484"/>
                  <a:pt x="222945" y="697484"/>
                  <a:pt x="204784" y="697484"/>
                </a:cubicBezTo>
                <a:cubicBezTo>
                  <a:pt x="204784" y="697484"/>
                  <a:pt x="201101" y="697484"/>
                  <a:pt x="201101" y="701167"/>
                </a:cubicBezTo>
                <a:cubicBezTo>
                  <a:pt x="186623" y="719328"/>
                  <a:pt x="168335" y="719328"/>
                  <a:pt x="146618" y="719328"/>
                </a:cubicBezTo>
                <a:cubicBezTo>
                  <a:pt x="124901" y="719328"/>
                  <a:pt x="103057" y="723011"/>
                  <a:pt x="84769" y="741172"/>
                </a:cubicBezTo>
                <a:cubicBezTo>
                  <a:pt x="73847" y="752094"/>
                  <a:pt x="59369" y="759333"/>
                  <a:pt x="44764" y="770255"/>
                </a:cubicBezTo>
                <a:cubicBezTo>
                  <a:pt x="41081" y="770255"/>
                  <a:pt x="37525" y="773938"/>
                  <a:pt x="37525" y="773938"/>
                </a:cubicBezTo>
                <a:cubicBezTo>
                  <a:pt x="26603" y="773938"/>
                  <a:pt x="12125" y="770255"/>
                  <a:pt x="1203" y="770255"/>
                </a:cubicBezTo>
                <a:cubicBezTo>
                  <a:pt x="-2861" y="813689"/>
                  <a:pt x="4378" y="860933"/>
                  <a:pt x="8061" y="908177"/>
                </a:cubicBezTo>
                <a:close/>
              </a:path>
            </a:pathLst>
          </a:custGeom>
          <a:blipFill rotWithShape="1">
            <a:blip r:embed="rId3">
              <a:alphaModFix/>
            </a:blip>
            <a:stretch>
              <a:fillRect b="-144" l="-45" r="-309" t="-125"/>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2" name="Google Shape;652;p49"/>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53" name="Google Shape;653;p49"/>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57" name="Shape 657"/>
        <p:cNvGrpSpPr/>
        <p:nvPr/>
      </p:nvGrpSpPr>
      <p:grpSpPr>
        <a:xfrm>
          <a:off x="0" y="0"/>
          <a:ext cx="0" cy="0"/>
          <a:chOff x="0" y="0"/>
          <a:chExt cx="0" cy="0"/>
        </a:xfrm>
      </p:grpSpPr>
      <p:sp>
        <p:nvSpPr>
          <p:cNvPr id="658" name="Google Shape;658;p50"/>
          <p:cNvSpPr/>
          <p:nvPr/>
        </p:nvSpPr>
        <p:spPr>
          <a:xfrm rot="-1026360">
            <a:off x="487842" y="550983"/>
            <a:ext cx="1309535" cy="1301353"/>
          </a:xfrm>
          <a:custGeom>
            <a:rect b="b" l="l" r="r" t="t"/>
            <a:pathLst>
              <a:path extrusionOk="0" h="1301353" w="1309535">
                <a:moveTo>
                  <a:pt x="0" y="0"/>
                </a:moveTo>
                <a:lnTo>
                  <a:pt x="1309535" y="0"/>
                </a:lnTo>
                <a:lnTo>
                  <a:pt x="1309535" y="1301353"/>
                </a:lnTo>
                <a:lnTo>
                  <a:pt x="0" y="13013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9" name="Google Shape;659;p50"/>
          <p:cNvSpPr txBox="1"/>
          <p:nvPr/>
        </p:nvSpPr>
        <p:spPr>
          <a:xfrm>
            <a:off x="743741" y="1949453"/>
            <a:ext cx="16657800" cy="72897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There are always going to be topics that elicit passionate views within the community, but inevitably some of these might turn into points of conflict.</a:t>
            </a:r>
            <a:endParaRPr/>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Society is grappling with the rights of the individual, balanced with freedom of expression. This is particularly relevant when it comes to social media where we are all 'distanced' from the people we're communicating with and communicating in 'sound-bites' on some platforms. This can sometimes make it challenging to express ourselves clearly and respectfully.</a:t>
            </a:r>
            <a:endParaRPr/>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There is also the issue of microaggression to contend with, which can be very subtle but significantly impact the lives of those experiencing it on a regular basis.</a:t>
            </a:r>
            <a:endParaRPr/>
          </a:p>
          <a:p>
            <a:pPr indent="0" lvl="0" marL="0" marR="0" rtl="0" algn="l">
              <a:lnSpc>
                <a:spcPct val="115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15000"/>
              </a:lnSpc>
              <a:spcBef>
                <a:spcPts val="0"/>
              </a:spcBef>
              <a:spcAft>
                <a:spcPts val="0"/>
              </a:spcAft>
              <a:buNone/>
            </a:pPr>
            <a:r>
              <a:rPr lang="en-US" sz="3200">
                <a:solidFill>
                  <a:srgbClr val="000000"/>
                </a:solidFill>
                <a:latin typeface="Arial"/>
                <a:ea typeface="Arial"/>
                <a:cs typeface="Arial"/>
                <a:sym typeface="Arial"/>
              </a:rPr>
              <a:t>More cohesive community may help resolve some of these issues. There may also need to be changes in legislation to clarify what is acceptable and unacceptable in society.</a:t>
            </a:r>
            <a:endParaRPr/>
          </a:p>
        </p:txBody>
      </p:sp>
      <p:sp>
        <p:nvSpPr>
          <p:cNvPr id="660" name="Google Shape;660;p50"/>
          <p:cNvSpPr txBox="1"/>
          <p:nvPr/>
        </p:nvSpPr>
        <p:spPr>
          <a:xfrm>
            <a:off x="1959797" y="441560"/>
            <a:ext cx="16475535" cy="948690"/>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None/>
            </a:pPr>
            <a:r>
              <a:rPr lang="en-US" sz="5400">
                <a:solidFill>
                  <a:srgbClr val="000000"/>
                </a:solidFill>
                <a:latin typeface="Arial"/>
                <a:ea typeface="Arial"/>
                <a:cs typeface="Arial"/>
                <a:sym typeface="Arial"/>
              </a:rPr>
              <a:t>It's a wrap!</a:t>
            </a:r>
            <a:endParaRPr/>
          </a:p>
        </p:txBody>
      </p:sp>
      <p:sp>
        <p:nvSpPr>
          <p:cNvPr id="661" name="Google Shape;661;p50"/>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62" name="Google Shape;662;p50"/>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0" st="0"/>
                                            </p:txEl>
                                          </p:spTgt>
                                        </p:tgtEl>
                                        <p:attrNameLst>
                                          <p:attrName>style.visibility</p:attrName>
                                        </p:attrNameLst>
                                      </p:cBhvr>
                                      <p:to>
                                        <p:strVal val="visible"/>
                                      </p:to>
                                    </p:set>
                                    <p:anim calcmode="lin" valueType="num">
                                      <p:cBhvr additive="base">
                                        <p:cTn dur="500"/>
                                        <p:tgtEl>
                                          <p:spTgt spid="659">
                                            <p:txEl>
                                              <p:pRg end="0" st="0"/>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1" st="1"/>
                                            </p:txEl>
                                          </p:spTgt>
                                        </p:tgtEl>
                                        <p:attrNameLst>
                                          <p:attrName>style.visibility</p:attrName>
                                        </p:attrNameLst>
                                      </p:cBhvr>
                                      <p:to>
                                        <p:strVal val="visible"/>
                                      </p:to>
                                    </p:set>
                                    <p:anim calcmode="lin" valueType="num">
                                      <p:cBhvr additive="base">
                                        <p:cTn dur="500"/>
                                        <p:tgtEl>
                                          <p:spTgt spid="659">
                                            <p:txEl>
                                              <p:pRg end="1" st="1"/>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2" st="2"/>
                                            </p:txEl>
                                          </p:spTgt>
                                        </p:tgtEl>
                                        <p:attrNameLst>
                                          <p:attrName>style.visibility</p:attrName>
                                        </p:attrNameLst>
                                      </p:cBhvr>
                                      <p:to>
                                        <p:strVal val="visible"/>
                                      </p:to>
                                    </p:set>
                                    <p:anim calcmode="lin" valueType="num">
                                      <p:cBhvr additive="base">
                                        <p:cTn dur="500"/>
                                        <p:tgtEl>
                                          <p:spTgt spid="659">
                                            <p:txEl>
                                              <p:pRg end="2" st="2"/>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3" st="3"/>
                                            </p:txEl>
                                          </p:spTgt>
                                        </p:tgtEl>
                                        <p:attrNameLst>
                                          <p:attrName>style.visibility</p:attrName>
                                        </p:attrNameLst>
                                      </p:cBhvr>
                                      <p:to>
                                        <p:strVal val="visible"/>
                                      </p:to>
                                    </p:set>
                                    <p:anim calcmode="lin" valueType="num">
                                      <p:cBhvr additive="base">
                                        <p:cTn dur="500"/>
                                        <p:tgtEl>
                                          <p:spTgt spid="659">
                                            <p:txEl>
                                              <p:pRg end="3" st="3"/>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4" st="4"/>
                                            </p:txEl>
                                          </p:spTgt>
                                        </p:tgtEl>
                                        <p:attrNameLst>
                                          <p:attrName>style.visibility</p:attrName>
                                        </p:attrNameLst>
                                      </p:cBhvr>
                                      <p:to>
                                        <p:strVal val="visible"/>
                                      </p:to>
                                    </p:set>
                                    <p:anim calcmode="lin" valueType="num">
                                      <p:cBhvr additive="base">
                                        <p:cTn dur="500"/>
                                        <p:tgtEl>
                                          <p:spTgt spid="659">
                                            <p:txEl>
                                              <p:pRg end="4" st="4"/>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5" st="5"/>
                                            </p:txEl>
                                          </p:spTgt>
                                        </p:tgtEl>
                                        <p:attrNameLst>
                                          <p:attrName>style.visibility</p:attrName>
                                        </p:attrNameLst>
                                      </p:cBhvr>
                                      <p:to>
                                        <p:strVal val="visible"/>
                                      </p:to>
                                    </p:set>
                                    <p:anim calcmode="lin" valueType="num">
                                      <p:cBhvr additive="base">
                                        <p:cTn dur="500"/>
                                        <p:tgtEl>
                                          <p:spTgt spid="659">
                                            <p:txEl>
                                              <p:pRg end="5" st="5"/>
                                            </p:txEl>
                                          </p:spTgt>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659">
                                            <p:txEl>
                                              <p:pRg end="6" st="6"/>
                                            </p:txEl>
                                          </p:spTgt>
                                        </p:tgtEl>
                                        <p:attrNameLst>
                                          <p:attrName>style.visibility</p:attrName>
                                        </p:attrNameLst>
                                      </p:cBhvr>
                                      <p:to>
                                        <p:strVal val="visible"/>
                                      </p:to>
                                    </p:set>
                                    <p:anim calcmode="lin" valueType="num">
                                      <p:cBhvr additive="base">
                                        <p:cTn dur="500"/>
                                        <p:tgtEl>
                                          <p:spTgt spid="659">
                                            <p:txEl>
                                              <p:pRg end="6" st="6"/>
                                            </p:txEl>
                                          </p:spTgt>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5FD"/>
        </a:solidFill>
      </p:bgPr>
    </p:bg>
    <p:spTree>
      <p:nvGrpSpPr>
        <p:cNvPr id="666" name="Shape 666"/>
        <p:cNvGrpSpPr/>
        <p:nvPr/>
      </p:nvGrpSpPr>
      <p:grpSpPr>
        <a:xfrm>
          <a:off x="0" y="0"/>
          <a:ext cx="0" cy="0"/>
          <a:chOff x="0" y="0"/>
          <a:chExt cx="0" cy="0"/>
        </a:xfrm>
      </p:grpSpPr>
      <p:sp>
        <p:nvSpPr>
          <p:cNvPr id="667" name="Google Shape;667;p51"/>
          <p:cNvSpPr txBox="1"/>
          <p:nvPr/>
        </p:nvSpPr>
        <p:spPr>
          <a:xfrm>
            <a:off x="2245214" y="628650"/>
            <a:ext cx="16475535" cy="1123315"/>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lang="en-US" sz="6399">
                <a:solidFill>
                  <a:srgbClr val="000000"/>
                </a:solidFill>
                <a:latin typeface="Arial"/>
                <a:ea typeface="Arial"/>
                <a:cs typeface="Arial"/>
                <a:sym typeface="Arial"/>
              </a:rPr>
              <a:t>Help and advice</a:t>
            </a:r>
            <a:endParaRPr/>
          </a:p>
        </p:txBody>
      </p:sp>
      <p:sp>
        <p:nvSpPr>
          <p:cNvPr id="668" name="Google Shape;668;p51"/>
          <p:cNvSpPr/>
          <p:nvPr/>
        </p:nvSpPr>
        <p:spPr>
          <a:xfrm>
            <a:off x="402603" y="714061"/>
            <a:ext cx="1600200" cy="1600200"/>
          </a:xfrm>
          <a:custGeom>
            <a:rect b="b" l="l" r="r" t="t"/>
            <a:pathLst>
              <a:path extrusionOk="0" h="1600200" w="1600200">
                <a:moveTo>
                  <a:pt x="0" y="0"/>
                </a:moveTo>
                <a:lnTo>
                  <a:pt x="1600200" y="0"/>
                </a:lnTo>
                <a:lnTo>
                  <a:pt x="1600200" y="1600200"/>
                </a:lnTo>
                <a:lnTo>
                  <a:pt x="0" y="1600200"/>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9" name="Google Shape;669;p51"/>
          <p:cNvSpPr txBox="1"/>
          <p:nvPr/>
        </p:nvSpPr>
        <p:spPr>
          <a:xfrm>
            <a:off x="1202703" y="2749067"/>
            <a:ext cx="15113003" cy="506222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200">
                <a:solidFill>
                  <a:srgbClr val="000000"/>
                </a:solidFill>
                <a:latin typeface="Arial"/>
                <a:ea typeface="Arial"/>
                <a:cs typeface="Arial"/>
                <a:sym typeface="Arial"/>
              </a:rPr>
              <a:t>If you ever feel that your rights have been breached by someone else, Citizen's Advice is a helpful place to get further information:</a:t>
            </a:r>
            <a:endParaRPr/>
          </a:p>
          <a:p>
            <a:pPr indent="0" lvl="0" marL="0" marR="0" rtl="0" algn="l">
              <a:lnSpc>
                <a:spcPct val="140000"/>
              </a:lnSpc>
              <a:spcBef>
                <a:spcPts val="0"/>
              </a:spcBef>
              <a:spcAft>
                <a:spcPts val="0"/>
              </a:spcAft>
              <a:buNone/>
            </a:pPr>
            <a:r>
              <a:t/>
            </a:r>
            <a:endParaRPr sz="3200">
              <a:solidFill>
                <a:srgbClr val="000000"/>
              </a:solidFill>
              <a:latin typeface="Arial"/>
              <a:ea typeface="Arial"/>
              <a:cs typeface="Arial"/>
              <a:sym typeface="Arial"/>
            </a:endParaRPr>
          </a:p>
          <a:p>
            <a:pPr indent="0" lvl="0" marL="0" marR="0" rtl="0" algn="l">
              <a:lnSpc>
                <a:spcPct val="140000"/>
              </a:lnSpc>
              <a:spcBef>
                <a:spcPts val="0"/>
              </a:spcBef>
              <a:spcAft>
                <a:spcPts val="0"/>
              </a:spcAft>
              <a:buNone/>
            </a:pPr>
            <a:r>
              <a:rPr lang="en-US" sz="3200" u="sng">
                <a:solidFill>
                  <a:srgbClr val="0000FF"/>
                </a:solidFill>
                <a:latin typeface="Arial"/>
                <a:ea typeface="Arial"/>
                <a:cs typeface="Arial"/>
                <a:sym typeface="Arial"/>
                <a:hlinkClick r:id="rId3">
                  <a:extLst>
                    <a:ext uri="{A12FA001-AC4F-418D-AE19-62706E023703}">
                      <ahyp:hlinkClr val="tx"/>
                    </a:ext>
                  </a:extLst>
                </a:hlinkClick>
              </a:rPr>
              <a:t>https://www.citizensadvice.org.uk/</a:t>
            </a:r>
            <a:endParaRPr/>
          </a:p>
          <a:p>
            <a:pPr indent="0" lvl="0" marL="0" marR="0" rtl="0" algn="l">
              <a:lnSpc>
                <a:spcPct val="140000"/>
              </a:lnSpc>
              <a:spcBef>
                <a:spcPts val="0"/>
              </a:spcBef>
              <a:spcAft>
                <a:spcPts val="0"/>
              </a:spcAft>
              <a:buNone/>
            </a:pPr>
            <a:r>
              <a:t/>
            </a:r>
            <a:endParaRPr sz="3200" u="sng">
              <a:solidFill>
                <a:srgbClr val="0000FF"/>
              </a:solidFill>
              <a:latin typeface="Arial"/>
              <a:ea typeface="Arial"/>
              <a:cs typeface="Arial"/>
              <a:sym typeface="Arial"/>
              <a:hlinkClick r:id="rId4">
                <a:extLst>
                  <a:ext uri="{A12FA001-AC4F-418D-AE19-62706E023703}">
                    <ahyp:hlinkClr val="tx"/>
                  </a:ext>
                </a:extLst>
              </a:hlinkClick>
            </a:endParaRPr>
          </a:p>
          <a:p>
            <a:pPr indent="0" lvl="0" marL="0" marR="0" rtl="0" algn="l">
              <a:lnSpc>
                <a:spcPct val="140000"/>
              </a:lnSpc>
              <a:spcBef>
                <a:spcPts val="0"/>
              </a:spcBef>
              <a:spcAft>
                <a:spcPts val="0"/>
              </a:spcAft>
              <a:buNone/>
            </a:pPr>
            <a:r>
              <a:t/>
            </a:r>
            <a:endParaRPr sz="3200" u="sng">
              <a:solidFill>
                <a:srgbClr val="0000FF"/>
              </a:solidFill>
              <a:latin typeface="Arial"/>
              <a:ea typeface="Arial"/>
              <a:cs typeface="Arial"/>
              <a:sym typeface="Arial"/>
              <a:hlinkClick r:id="rId5">
                <a:extLst>
                  <a:ext uri="{A12FA001-AC4F-418D-AE19-62706E023703}">
                    <ahyp:hlinkClr val="tx"/>
                  </a:ext>
                </a:extLst>
              </a:hlinkClick>
            </a:endParaRPr>
          </a:p>
          <a:p>
            <a:pPr indent="0" lvl="0" marL="0" marR="0" rtl="0" algn="l">
              <a:lnSpc>
                <a:spcPct val="140000"/>
              </a:lnSpc>
              <a:spcBef>
                <a:spcPts val="0"/>
              </a:spcBef>
              <a:spcAft>
                <a:spcPts val="0"/>
              </a:spcAft>
              <a:buNone/>
            </a:pPr>
            <a:r>
              <a:t/>
            </a:r>
            <a:endParaRPr sz="3200" u="sng">
              <a:solidFill>
                <a:srgbClr val="0000FF"/>
              </a:solidFill>
              <a:latin typeface="Arial"/>
              <a:ea typeface="Arial"/>
              <a:cs typeface="Arial"/>
              <a:sym typeface="Arial"/>
              <a:hlinkClick r:id="rId6">
                <a:extLst>
                  <a:ext uri="{A12FA001-AC4F-418D-AE19-62706E023703}">
                    <ahyp:hlinkClr val="tx"/>
                  </a:ext>
                </a:extLst>
              </a:hlinkClick>
            </a:endParaRPr>
          </a:p>
          <a:p>
            <a:pPr indent="0" lvl="0" marL="0" marR="0" rtl="0" algn="l">
              <a:lnSpc>
                <a:spcPct val="140000"/>
              </a:lnSpc>
              <a:spcBef>
                <a:spcPts val="0"/>
              </a:spcBef>
              <a:spcAft>
                <a:spcPts val="0"/>
              </a:spcAft>
              <a:buNone/>
            </a:pPr>
            <a:r>
              <a:t/>
            </a:r>
            <a:endParaRPr sz="3200" u="sng">
              <a:solidFill>
                <a:srgbClr val="0000FF"/>
              </a:solidFill>
              <a:latin typeface="Arial"/>
              <a:ea typeface="Arial"/>
              <a:cs typeface="Arial"/>
              <a:sym typeface="Arial"/>
              <a:hlinkClick r:id="rId7">
                <a:extLst>
                  <a:ext uri="{A12FA001-AC4F-418D-AE19-62706E023703}">
                    <ahyp:hlinkClr val="tx"/>
                  </a:ext>
                </a:extLst>
              </a:hlinkClick>
            </a:endParaRPr>
          </a:p>
          <a:p>
            <a:pPr indent="0" lvl="0" marL="0" marR="0" rtl="0" algn="l">
              <a:lnSpc>
                <a:spcPct val="140000"/>
              </a:lnSpc>
              <a:spcBef>
                <a:spcPts val="0"/>
              </a:spcBef>
              <a:spcAft>
                <a:spcPts val="0"/>
              </a:spcAft>
              <a:buNone/>
            </a:pPr>
            <a:r>
              <a:t/>
            </a:r>
            <a:endParaRPr sz="3200" u="sng">
              <a:solidFill>
                <a:srgbClr val="0000FF"/>
              </a:solidFill>
              <a:latin typeface="Arial"/>
              <a:ea typeface="Arial"/>
              <a:cs typeface="Arial"/>
              <a:sym typeface="Arial"/>
              <a:hlinkClick r:id="rId8">
                <a:extLst>
                  <a:ext uri="{A12FA001-AC4F-418D-AE19-62706E023703}">
                    <ahyp:hlinkClr val="tx"/>
                  </a:ext>
                </a:extLst>
              </a:hlinkClick>
            </a:endParaRPr>
          </a:p>
        </p:txBody>
      </p:sp>
      <p:sp>
        <p:nvSpPr>
          <p:cNvPr id="670" name="Google Shape;670;p51"/>
          <p:cNvSpPr txBox="1"/>
          <p:nvPr>
            <p:ph idx="11" type="ftr"/>
          </p:nvPr>
        </p:nvSpPr>
        <p:spPr>
          <a:xfrm>
            <a:off x="15186991" y="9605410"/>
            <a:ext cx="28956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r>
              <a:rPr lang="en-US"/>
              <a:t>Differences in societal values (Ages 116+)</a:t>
            </a:r>
            <a:endParaRPr/>
          </a:p>
        </p:txBody>
      </p:sp>
      <p:sp>
        <p:nvSpPr>
          <p:cNvPr id="671" name="Google Shape;671;p51"/>
          <p:cNvSpPr txBox="1"/>
          <p:nvPr>
            <p:ph idx="12" type="sldNum"/>
          </p:nvPr>
        </p:nvSpPr>
        <p:spPr>
          <a:xfrm>
            <a:off x="228600" y="9602787"/>
            <a:ext cx="213360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